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0" r:id="rId2"/>
    <p:sldId id="508" r:id="rId3"/>
    <p:sldId id="509" r:id="rId4"/>
    <p:sldId id="510" r:id="rId5"/>
    <p:sldId id="511" r:id="rId6"/>
    <p:sldId id="512" r:id="rId7"/>
    <p:sldId id="516" r:id="rId8"/>
    <p:sldId id="514" r:id="rId9"/>
    <p:sldId id="517" r:id="rId10"/>
    <p:sldId id="518" r:id="rId11"/>
    <p:sldId id="519" r:id="rId12"/>
    <p:sldId id="520" r:id="rId13"/>
    <p:sldId id="521" r:id="rId14"/>
    <p:sldId id="522" r:id="rId15"/>
    <p:sldId id="523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F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459" autoAdjust="0"/>
  </p:normalViewPr>
  <p:slideViewPr>
    <p:cSldViewPr>
      <p:cViewPr varScale="1">
        <p:scale>
          <a:sx n="105" d="100"/>
          <a:sy n="105" d="100"/>
        </p:scale>
        <p:origin x="360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79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D88AC-1F4A-410D-8E11-F5730C87A6E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5FEB1-3B5A-4609-BEDC-D5C1184E9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37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80000"/>
              </a:lnSpc>
              <a:buFont typeface="Arial" charset="0"/>
              <a:buChar char="•"/>
              <a:defRPr/>
            </a:pPr>
            <a:endParaRPr lang="en-US" b="0" i="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5FEB1-3B5A-4609-BEDC-D5C1184E9C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80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80000"/>
              </a:lnSpc>
              <a:buFont typeface="Arial" charset="0"/>
              <a:buChar char="•"/>
              <a:defRPr/>
            </a:pPr>
            <a:endParaRPr lang="en-US" b="0" i="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5FEB1-3B5A-4609-BEDC-D5C1184E9C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38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80000"/>
              </a:lnSpc>
              <a:buFont typeface="Arial" charset="0"/>
              <a:buChar char="•"/>
              <a:defRPr/>
            </a:pPr>
            <a:endParaRPr lang="en-US" b="0" i="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5FEB1-3B5A-4609-BEDC-D5C1184E9C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94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80000"/>
              </a:lnSpc>
              <a:buFont typeface="Arial" charset="0"/>
              <a:buChar char="•"/>
              <a:defRPr/>
            </a:pPr>
            <a:endParaRPr lang="en-US" b="0" i="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5FEB1-3B5A-4609-BEDC-D5C1184E9C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90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80000"/>
              </a:lnSpc>
              <a:buFont typeface="Arial" charset="0"/>
              <a:buChar char="•"/>
              <a:defRPr/>
            </a:pPr>
            <a:endParaRPr lang="en-US" b="0" i="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5FEB1-3B5A-4609-BEDC-D5C1184E9C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23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80000"/>
              </a:lnSpc>
              <a:buFont typeface="Arial" charset="0"/>
              <a:buChar char="•"/>
              <a:defRPr/>
            </a:pPr>
            <a:endParaRPr lang="en-US" b="0" i="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5FEB1-3B5A-4609-BEDC-D5C1184E9C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19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80000"/>
              </a:lnSpc>
              <a:buFont typeface="Arial" charset="0"/>
              <a:buChar char="•"/>
              <a:defRPr/>
            </a:pPr>
            <a:endParaRPr lang="en-US" b="0" i="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5FEB1-3B5A-4609-BEDC-D5C1184E9C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09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80000"/>
              </a:lnSpc>
              <a:buFont typeface="Arial" charset="0"/>
              <a:buChar char="•"/>
              <a:defRPr/>
            </a:pPr>
            <a:endParaRPr lang="en-US" b="0" i="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5FEB1-3B5A-4609-BEDC-D5C1184E9C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04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80000"/>
              </a:lnSpc>
              <a:buFont typeface="Arial" charset="0"/>
              <a:buChar char="•"/>
              <a:defRPr/>
            </a:pPr>
            <a:endParaRPr lang="en-US" b="0" i="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5FEB1-3B5A-4609-BEDC-D5C1184E9C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71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80000"/>
              </a:lnSpc>
              <a:buFont typeface="Arial" charset="0"/>
              <a:buChar char="•"/>
              <a:defRPr/>
            </a:pPr>
            <a:endParaRPr lang="en-US" b="0" i="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5FEB1-3B5A-4609-BEDC-D5C1184E9C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38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80000"/>
              </a:lnSpc>
              <a:buFont typeface="Arial" charset="0"/>
              <a:buChar char="•"/>
              <a:defRPr/>
            </a:pPr>
            <a:endParaRPr lang="en-US" b="0" i="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5FEB1-3B5A-4609-BEDC-D5C1184E9C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24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80000"/>
              </a:lnSpc>
              <a:buFont typeface="Arial" charset="0"/>
              <a:buChar char="•"/>
              <a:defRPr/>
            </a:pPr>
            <a:endParaRPr lang="en-US" b="0" i="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5FEB1-3B5A-4609-BEDC-D5C1184E9C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71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80000"/>
              </a:lnSpc>
              <a:buFont typeface="Arial" charset="0"/>
              <a:buChar char="•"/>
              <a:defRPr/>
            </a:pPr>
            <a:endParaRPr lang="en-US" b="0" i="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5FEB1-3B5A-4609-BEDC-D5C1184E9C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76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80000"/>
              </a:lnSpc>
              <a:buFont typeface="Arial" charset="0"/>
              <a:buChar char="•"/>
              <a:defRPr/>
            </a:pPr>
            <a:endParaRPr lang="en-US" b="0" i="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5FEB1-3B5A-4609-BEDC-D5C1184E9C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3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80000"/>
              </a:lnSpc>
              <a:buFont typeface="Arial" charset="0"/>
              <a:buChar char="•"/>
              <a:defRPr/>
            </a:pPr>
            <a:endParaRPr lang="en-US" b="0" i="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5FEB1-3B5A-4609-BEDC-D5C1184E9C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40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CAB8-1A36-43CE-871F-135FF1EB486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2110-BED1-4468-A163-00F7A338B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3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CAB8-1A36-43CE-871F-135FF1EB486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2110-BED1-4468-A163-00F7A338B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26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CAB8-1A36-43CE-871F-135FF1EB486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2110-BED1-4468-A163-00F7A338B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CAB8-1A36-43CE-871F-135FF1EB486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2110-BED1-4468-A163-00F7A338B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14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CAB8-1A36-43CE-871F-135FF1EB486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2110-BED1-4468-A163-00F7A338B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5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CAB8-1A36-43CE-871F-135FF1EB486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2110-BED1-4468-A163-00F7A338B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1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CAB8-1A36-43CE-871F-135FF1EB486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2110-BED1-4468-A163-00F7A338B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3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CAB8-1A36-43CE-871F-135FF1EB486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2110-BED1-4468-A163-00F7A338B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6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CAB8-1A36-43CE-871F-135FF1EB486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2110-BED1-4468-A163-00F7A338B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5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CAB8-1A36-43CE-871F-135FF1EB486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2110-BED1-4468-A163-00F7A338B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0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CAB8-1A36-43CE-871F-135FF1EB486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2110-BED1-4468-A163-00F7A338B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4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CAB8-1A36-43CE-871F-135FF1EB486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62110-BED1-4468-A163-00F7A338B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9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220611"/>
            <a:ext cx="4572000" cy="268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endParaRPr lang="en-US" sz="14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00150"/>
            <a:ext cx="4267200" cy="453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E4BCE9-03E4-43C7-BA31-88833E4B850A}"/>
              </a:ext>
            </a:extLst>
          </p:cNvPr>
          <p:cNvSpPr/>
          <p:nvPr/>
        </p:nvSpPr>
        <p:spPr>
          <a:xfrm>
            <a:off x="-1" y="39179"/>
            <a:ext cx="9118979" cy="932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600" b="1" dirty="0">
                <a:solidFill>
                  <a:schemeClr val="bg1"/>
                </a:solidFill>
              </a:rPr>
              <a:t>Paramahansa </a:t>
            </a:r>
            <a:r>
              <a:rPr lang="en-US" sz="3600" b="1" dirty="0">
                <a:solidFill>
                  <a:srgbClr val="FFC000"/>
                </a:solidFill>
              </a:rPr>
              <a:t>Yogananda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ts val="3200"/>
              </a:lnSpc>
            </a:pPr>
            <a:r>
              <a:rPr lang="en-US" sz="3600" b="1" dirty="0">
                <a:solidFill>
                  <a:schemeClr val="bg1"/>
                </a:solidFill>
              </a:rPr>
              <a:t>And The </a:t>
            </a:r>
            <a:r>
              <a:rPr lang="en-US" sz="3600" b="1" dirty="0">
                <a:solidFill>
                  <a:srgbClr val="FFC000"/>
                </a:solidFill>
              </a:rPr>
              <a:t>Self-Realization </a:t>
            </a:r>
            <a:r>
              <a:rPr lang="en-US" sz="3600" b="1" dirty="0">
                <a:solidFill>
                  <a:schemeClr val="bg1"/>
                </a:solidFill>
              </a:rPr>
              <a:t>Fellowship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2" name="Picture 11" descr="A close up of a street in front of a palm tree&#10;&#10;Description automatically generated">
            <a:extLst>
              <a:ext uri="{FF2B5EF4-FFF2-40B4-BE49-F238E27FC236}">
                <a16:creationId xmlns:a16="http://schemas.microsoft.com/office/drawing/2014/main" id="{7CC9D398-C607-4A05-96B8-C325EFC71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997650"/>
            <a:ext cx="5079544" cy="3696779"/>
          </a:xfrm>
          <a:prstGeom prst="rect">
            <a:avLst/>
          </a:prstGeom>
        </p:spPr>
      </p:pic>
      <p:pic>
        <p:nvPicPr>
          <p:cNvPr id="14" name="Picture 13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2C677DC5-A890-4C3C-93D1-6FEC2987B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79681"/>
            <a:ext cx="3009900" cy="37256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F72AFB3-9F5E-4AC0-BD7C-3438E9B27BB3}"/>
              </a:ext>
            </a:extLst>
          </p:cNvPr>
          <p:cNvSpPr/>
          <p:nvPr/>
        </p:nvSpPr>
        <p:spPr>
          <a:xfrm>
            <a:off x="0" y="47053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By Shawn Nelson, Nov.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33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220611"/>
            <a:ext cx="4572000" cy="268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endParaRPr lang="en-US" sz="14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00150"/>
            <a:ext cx="4267200" cy="453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E4BCE9-03E4-43C7-BA31-88833E4B850A}"/>
              </a:ext>
            </a:extLst>
          </p:cNvPr>
          <p:cNvSpPr/>
          <p:nvPr/>
        </p:nvSpPr>
        <p:spPr>
          <a:xfrm>
            <a:off x="-1" y="68548"/>
            <a:ext cx="9118979" cy="522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600" b="1" dirty="0">
                <a:solidFill>
                  <a:schemeClr val="bg1"/>
                </a:solidFill>
              </a:rPr>
              <a:t>Man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F8BA3C-25C1-4AEE-9AAC-DA26DB517019}"/>
              </a:ext>
            </a:extLst>
          </p:cNvPr>
          <p:cNvSpPr/>
          <p:nvPr/>
        </p:nvSpPr>
        <p:spPr>
          <a:xfrm>
            <a:off x="4191000" y="974050"/>
            <a:ext cx="46482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Man is also an </a:t>
            </a:r>
            <a:r>
              <a:rPr lang="en-US" b="1" dirty="0">
                <a:solidFill>
                  <a:srgbClr val="FFC000"/>
                </a:solidFill>
              </a:rPr>
              <a:t>illusion</a:t>
            </a:r>
            <a:r>
              <a:rPr lang="en-US" dirty="0">
                <a:solidFill>
                  <a:schemeClr val="bg1"/>
                </a:solidFill>
              </a:rPr>
              <a:t>.  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Man’s </a:t>
            </a:r>
            <a:r>
              <a:rPr lang="en-US" b="1" dirty="0">
                <a:solidFill>
                  <a:srgbClr val="FFC000"/>
                </a:solidFill>
              </a:rPr>
              <a:t>true essence is divine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Goal is for people is to recognize that their true nature is divine and that they are </a:t>
            </a:r>
            <a:r>
              <a:rPr lang="en-US" b="1" dirty="0">
                <a:solidFill>
                  <a:srgbClr val="FFC000"/>
                </a:solidFill>
              </a:rPr>
              <a:t>actually one with God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This is called </a:t>
            </a:r>
            <a:r>
              <a:rPr lang="en-US" b="1" dirty="0">
                <a:solidFill>
                  <a:srgbClr val="FFC000"/>
                </a:solidFill>
              </a:rPr>
              <a:t>“self-realization.”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b="1" dirty="0">
                <a:solidFill>
                  <a:schemeClr val="bg1"/>
                </a:solidFill>
              </a:rPr>
              <a:t>Lotus Flowers </a:t>
            </a:r>
            <a:r>
              <a:rPr lang="en-US" dirty="0">
                <a:solidFill>
                  <a:schemeClr val="bg1"/>
                </a:solidFill>
              </a:rPr>
              <a:t>around the Encinitas complex are illustrations of man realizing this divinity within.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AE969A-8AD9-4DC7-A7FD-53EAA68D7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93" y="628650"/>
            <a:ext cx="3696814" cy="3886200"/>
          </a:xfrm>
          <a:prstGeom prst="rect">
            <a:avLst/>
          </a:prstGeom>
        </p:spPr>
      </p:pic>
      <p:pic>
        <p:nvPicPr>
          <p:cNvPr id="14" name="Picture 13" descr="A large white building&#10;&#10;Description automatically generated">
            <a:extLst>
              <a:ext uri="{FF2B5EF4-FFF2-40B4-BE49-F238E27FC236}">
                <a16:creationId xmlns:a16="http://schemas.microsoft.com/office/drawing/2014/main" id="{8804A6C6-F3A6-46DD-BBF5-9ED6FCD821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811873"/>
            <a:ext cx="727713" cy="1207802"/>
          </a:xfrm>
          <a:prstGeom prst="rect">
            <a:avLst/>
          </a:prstGeom>
        </p:spPr>
      </p:pic>
      <p:pic>
        <p:nvPicPr>
          <p:cNvPr id="16" name="Picture 15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B80D42B7-7F6F-46FE-9FA3-1887FD5D4F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638550"/>
            <a:ext cx="1323975" cy="138112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7308A41-D342-4640-AA27-1DE46E07FD63}"/>
              </a:ext>
            </a:extLst>
          </p:cNvPr>
          <p:cNvSpPr/>
          <p:nvPr/>
        </p:nvSpPr>
        <p:spPr>
          <a:xfrm>
            <a:off x="4134407" y="514350"/>
            <a:ext cx="2593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Yogananda Taught: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27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220611"/>
            <a:ext cx="4572000" cy="268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endParaRPr lang="en-US" sz="14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E4BCE9-03E4-43C7-BA31-88833E4B850A}"/>
              </a:ext>
            </a:extLst>
          </p:cNvPr>
          <p:cNvSpPr/>
          <p:nvPr/>
        </p:nvSpPr>
        <p:spPr>
          <a:xfrm>
            <a:off x="-1" y="68548"/>
            <a:ext cx="9118979" cy="522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600" b="1" dirty="0">
                <a:solidFill>
                  <a:schemeClr val="bg1"/>
                </a:solidFill>
              </a:rPr>
              <a:t>Sin &amp; Evil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F8BA3C-25C1-4AEE-9AAC-DA26DB517019}"/>
              </a:ext>
            </a:extLst>
          </p:cNvPr>
          <p:cNvSpPr/>
          <p:nvPr/>
        </p:nvSpPr>
        <p:spPr>
          <a:xfrm>
            <a:off x="457200" y="807512"/>
            <a:ext cx="6263143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There is </a:t>
            </a:r>
            <a:r>
              <a:rPr lang="en-US" b="1" dirty="0">
                <a:solidFill>
                  <a:srgbClr val="FFC000"/>
                </a:solidFill>
              </a:rPr>
              <a:t>no sin</a:t>
            </a:r>
            <a:r>
              <a:rPr lang="en-US" dirty="0">
                <a:solidFill>
                  <a:schemeClr val="bg1"/>
                </a:solidFill>
              </a:rPr>
              <a:t>; our problem is </a:t>
            </a:r>
            <a:r>
              <a:rPr lang="en-US" b="1" dirty="0">
                <a:solidFill>
                  <a:srgbClr val="FFC000"/>
                </a:solidFill>
              </a:rPr>
              <a:t>we’re 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FFC000"/>
                </a:solidFill>
              </a:rPr>
              <a:t>ignorant </a:t>
            </a:r>
            <a:r>
              <a:rPr lang="en-US" dirty="0">
                <a:solidFill>
                  <a:schemeClr val="bg1"/>
                </a:solidFill>
              </a:rPr>
              <a:t>of our true nature: divinity.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Ignorance is “the root-cause of all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human maladies.”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i="1" dirty="0">
                <a:solidFill>
                  <a:schemeClr val="bg1"/>
                </a:solidFill>
              </a:rPr>
              <a:t>The Yoga of Jesus</a:t>
            </a:r>
            <a:r>
              <a:rPr lang="en-US" dirty="0">
                <a:solidFill>
                  <a:schemeClr val="bg1"/>
                </a:solidFill>
              </a:rPr>
              <a:t>, K630)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We’re merely duped into thinking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everything is real, including our pain.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However, “When we have finished seeing the motion picture, we know that nobody was killed; </a:t>
            </a:r>
            <a:r>
              <a:rPr lang="en-US" b="1" dirty="0">
                <a:solidFill>
                  <a:srgbClr val="FFC000"/>
                </a:solidFill>
              </a:rPr>
              <a:t>nobody was suffering</a:t>
            </a:r>
            <a:r>
              <a:rPr lang="en-US" dirty="0">
                <a:solidFill>
                  <a:schemeClr val="bg1"/>
                </a:solidFill>
              </a:rPr>
              <a:t>.” (</a:t>
            </a:r>
            <a:r>
              <a:rPr lang="en-US" i="1" dirty="0">
                <a:solidFill>
                  <a:schemeClr val="bg1"/>
                </a:solidFill>
              </a:rPr>
              <a:t>Journey to Self-Realization</a:t>
            </a:r>
            <a:r>
              <a:rPr lang="en-US" dirty="0">
                <a:solidFill>
                  <a:schemeClr val="bg1"/>
                </a:solidFill>
              </a:rPr>
              <a:t>, 20)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There is really then </a:t>
            </a:r>
            <a:r>
              <a:rPr lang="en-US" b="1" dirty="0">
                <a:solidFill>
                  <a:srgbClr val="FFC000"/>
                </a:solidFill>
              </a:rPr>
              <a:t>no evil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b="1" dirty="0">
                <a:solidFill>
                  <a:srgbClr val="FFC000"/>
                </a:solidFill>
              </a:rPr>
              <a:t>no disease</a:t>
            </a:r>
            <a:r>
              <a:rPr lang="en-US" dirty="0">
                <a:solidFill>
                  <a:schemeClr val="bg1"/>
                </a:solidFill>
              </a:rPr>
              <a:t>, no disharmony, no separateness.  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Even </a:t>
            </a:r>
            <a:r>
              <a:rPr lang="en-US" b="1" dirty="0">
                <a:solidFill>
                  <a:srgbClr val="FFC000"/>
                </a:solidFill>
              </a:rPr>
              <a:t>Satan</a:t>
            </a:r>
            <a:r>
              <a:rPr lang="en-US" dirty="0">
                <a:solidFill>
                  <a:schemeClr val="bg1"/>
                </a:solidFill>
              </a:rPr>
              <a:t> himself is an illusion (he is taught to be symbolic).   Hell does not exist.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1B0B4C-1365-4ED1-9635-CFDE4F415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352" y="2846324"/>
            <a:ext cx="2590800" cy="22971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D4DAE2-6520-47DA-A824-379FD18AD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162" y="574825"/>
            <a:ext cx="4419600" cy="2209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4B64B86-FA98-4B8E-A2D0-4E760DCACA84}"/>
              </a:ext>
            </a:extLst>
          </p:cNvPr>
          <p:cNvSpPr/>
          <p:nvPr/>
        </p:nvSpPr>
        <p:spPr>
          <a:xfrm>
            <a:off x="450351" y="415138"/>
            <a:ext cx="2593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Yogananda Taught: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16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BAB2834-E2AA-491B-AC86-5CDCA5415E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/>
          <a:stretch/>
        </p:blipFill>
        <p:spPr>
          <a:xfrm>
            <a:off x="0" y="715338"/>
            <a:ext cx="5524500" cy="38385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1220611"/>
            <a:ext cx="4572000" cy="268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endParaRPr lang="en-US" sz="14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00150"/>
            <a:ext cx="4267200" cy="453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E4BCE9-03E4-43C7-BA31-88833E4B850A}"/>
              </a:ext>
            </a:extLst>
          </p:cNvPr>
          <p:cNvSpPr/>
          <p:nvPr/>
        </p:nvSpPr>
        <p:spPr>
          <a:xfrm>
            <a:off x="-1" y="68548"/>
            <a:ext cx="9118979" cy="522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600" b="1" dirty="0">
                <a:solidFill>
                  <a:schemeClr val="bg1"/>
                </a:solidFill>
              </a:rPr>
              <a:t>Karma &amp; Reincarnation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F8BA3C-25C1-4AEE-9AAC-DA26DB517019}"/>
              </a:ext>
            </a:extLst>
          </p:cNvPr>
          <p:cNvSpPr/>
          <p:nvPr/>
        </p:nvSpPr>
        <p:spPr>
          <a:xfrm>
            <a:off x="4124325" y="895350"/>
            <a:ext cx="464820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Illusion (</a:t>
            </a:r>
            <a:r>
              <a:rPr lang="en-US" i="1" dirty="0" err="1">
                <a:solidFill>
                  <a:schemeClr val="bg1"/>
                </a:solidFill>
              </a:rPr>
              <a:t>maya</a:t>
            </a:r>
            <a:r>
              <a:rPr lang="en-US" dirty="0">
                <a:solidFill>
                  <a:schemeClr val="bg1"/>
                </a:solidFill>
              </a:rPr>
              <a:t>) keeps people trapped in a near-endless </a:t>
            </a:r>
            <a:r>
              <a:rPr lang="en-US" b="1" dirty="0">
                <a:solidFill>
                  <a:srgbClr val="FFC000"/>
                </a:solidFill>
              </a:rPr>
              <a:t>cycle of rebirth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Man is travelling a path of </a:t>
            </a:r>
            <a:r>
              <a:rPr lang="en-US" b="1" dirty="0">
                <a:solidFill>
                  <a:srgbClr val="FFC000"/>
                </a:solidFill>
              </a:rPr>
              <a:t>upward evolution </a:t>
            </a:r>
            <a:r>
              <a:rPr lang="en-US" dirty="0">
                <a:solidFill>
                  <a:schemeClr val="bg1"/>
                </a:solidFill>
              </a:rPr>
              <a:t>played out over many lives.  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Actions from previous lives affect subsequent ones.  This is the </a:t>
            </a:r>
            <a:r>
              <a:rPr lang="en-US" b="1" dirty="0">
                <a:solidFill>
                  <a:srgbClr val="FFC000"/>
                </a:solidFill>
              </a:rPr>
              <a:t>law of karma</a:t>
            </a:r>
            <a:r>
              <a:rPr lang="en-US" dirty="0">
                <a:solidFill>
                  <a:schemeClr val="bg1"/>
                </a:solidFill>
              </a:rPr>
              <a:t>.  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Yogananda said people </a:t>
            </a:r>
            <a:r>
              <a:rPr lang="en-US" b="1" dirty="0">
                <a:solidFill>
                  <a:srgbClr val="FFC000"/>
                </a:solidFill>
              </a:rPr>
              <a:t>work out karma </a:t>
            </a:r>
            <a:r>
              <a:rPr lang="en-US" dirty="0">
                <a:solidFill>
                  <a:schemeClr val="bg1"/>
                </a:solidFill>
              </a:rPr>
              <a:t>through “</a:t>
            </a:r>
            <a:r>
              <a:rPr lang="en-US" b="1" dirty="0">
                <a:solidFill>
                  <a:srgbClr val="FFC000"/>
                </a:solidFill>
              </a:rPr>
              <a:t>many lifetimes </a:t>
            </a:r>
            <a:r>
              <a:rPr lang="en-US" dirty="0">
                <a:solidFill>
                  <a:schemeClr val="bg1"/>
                </a:solidFill>
              </a:rPr>
              <a:t>of physical, mental, and spiritual evolution.” (</a:t>
            </a:r>
            <a:r>
              <a:rPr lang="en-US" i="1" dirty="0">
                <a:solidFill>
                  <a:schemeClr val="bg1"/>
                </a:solidFill>
              </a:rPr>
              <a:t>The Yoga of Jesus</a:t>
            </a:r>
            <a:r>
              <a:rPr lang="en-US" dirty="0">
                <a:solidFill>
                  <a:schemeClr val="bg1"/>
                </a:solidFill>
              </a:rPr>
              <a:t>, K929). Only then can we break the cycle of rebirth.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48EA6D-0352-4554-ABBC-B73FF53280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937" y="3948012"/>
            <a:ext cx="1762125" cy="112694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B2C849B-FAF9-4DE1-8FB2-CC47B6D35FFF}"/>
              </a:ext>
            </a:extLst>
          </p:cNvPr>
          <p:cNvSpPr/>
          <p:nvPr/>
        </p:nvSpPr>
        <p:spPr>
          <a:xfrm>
            <a:off x="4134407" y="514350"/>
            <a:ext cx="2593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Yogananda Taught: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55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220611"/>
            <a:ext cx="4572000" cy="268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endParaRPr lang="en-US" sz="14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E4BCE9-03E4-43C7-BA31-88833E4B850A}"/>
              </a:ext>
            </a:extLst>
          </p:cNvPr>
          <p:cNvSpPr/>
          <p:nvPr/>
        </p:nvSpPr>
        <p:spPr>
          <a:xfrm>
            <a:off x="-1" y="68548"/>
            <a:ext cx="9118979" cy="522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600" b="1" dirty="0">
                <a:solidFill>
                  <a:schemeClr val="bg1"/>
                </a:solidFill>
              </a:rPr>
              <a:t>Jesus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F8BA3C-25C1-4AEE-9AAC-DA26DB517019}"/>
              </a:ext>
            </a:extLst>
          </p:cNvPr>
          <p:cNvSpPr/>
          <p:nvPr/>
        </p:nvSpPr>
        <p:spPr>
          <a:xfrm>
            <a:off x="457201" y="1254952"/>
            <a:ext cx="44196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Jesus was an </a:t>
            </a:r>
            <a:r>
              <a:rPr lang="en-US" b="1" dirty="0">
                <a:solidFill>
                  <a:srgbClr val="FFC000"/>
                </a:solidFill>
              </a:rPr>
              <a:t>ordinary man </a:t>
            </a:r>
            <a:r>
              <a:rPr lang="en-US" dirty="0">
                <a:solidFill>
                  <a:schemeClr val="bg1"/>
                </a:solidFill>
              </a:rPr>
              <a:t>who attained </a:t>
            </a:r>
            <a:r>
              <a:rPr lang="en-US" b="1" dirty="0">
                <a:solidFill>
                  <a:srgbClr val="FFC000"/>
                </a:solidFill>
              </a:rPr>
              <a:t>“Christ Consciousness.”  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Jesus was just one of many sent to help mankind throughout history (there were many others including </a:t>
            </a:r>
            <a:r>
              <a:rPr lang="en-US" b="1" dirty="0">
                <a:solidFill>
                  <a:srgbClr val="FFC000"/>
                </a:solidFill>
              </a:rPr>
              <a:t>Krishna, Buddha, Yogananda and his gurus</a:t>
            </a:r>
            <a:r>
              <a:rPr lang="en-US" dirty="0">
                <a:solidFill>
                  <a:schemeClr val="bg1"/>
                </a:solidFill>
              </a:rPr>
              <a:t>).   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Jesus did not die on the cross to provide salvation for our sins, but </a:t>
            </a:r>
            <a:r>
              <a:rPr lang="en-US" b="1" dirty="0">
                <a:solidFill>
                  <a:srgbClr val="FFC000"/>
                </a:solidFill>
              </a:rPr>
              <a:t>to be an example </a:t>
            </a:r>
            <a:r>
              <a:rPr lang="en-US" dirty="0">
                <a:solidFill>
                  <a:schemeClr val="bg1"/>
                </a:solidFill>
              </a:rPr>
              <a:t>for us and show us the way to self-realization.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B64B86-FA98-4B8E-A2D0-4E760DCACA84}"/>
              </a:ext>
            </a:extLst>
          </p:cNvPr>
          <p:cNvSpPr/>
          <p:nvPr/>
        </p:nvSpPr>
        <p:spPr>
          <a:xfrm>
            <a:off x="450351" y="742950"/>
            <a:ext cx="2593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Yogananda Taught: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 descr="A group of people wearing costumes&#10;&#10;Description automatically generated">
            <a:extLst>
              <a:ext uri="{FF2B5EF4-FFF2-40B4-BE49-F238E27FC236}">
                <a16:creationId xmlns:a16="http://schemas.microsoft.com/office/drawing/2014/main" id="{E6468884-7EED-430E-9693-9C074AA6B1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"/>
          <a:stretch/>
        </p:blipFill>
        <p:spPr>
          <a:xfrm>
            <a:off x="4873002" y="650081"/>
            <a:ext cx="3543300" cy="38433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74BE1C-D871-4C7F-A66B-AD8C997FE2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4"/>
          <a:stretch/>
        </p:blipFill>
        <p:spPr>
          <a:xfrm>
            <a:off x="4419600" y="3623462"/>
            <a:ext cx="1751603" cy="1295399"/>
          </a:xfrm>
          <a:prstGeom prst="rect">
            <a:avLst/>
          </a:prstGeom>
        </p:spPr>
      </p:pic>
      <p:pic>
        <p:nvPicPr>
          <p:cNvPr id="14" name="Picture 13" descr="A statue of a person&#10;&#10;Description automatically generated">
            <a:extLst>
              <a:ext uri="{FF2B5EF4-FFF2-40B4-BE49-F238E27FC236}">
                <a16:creationId xmlns:a16="http://schemas.microsoft.com/office/drawing/2014/main" id="{41D021C9-0EF3-4542-9153-9F9F04F657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209650"/>
            <a:ext cx="1371600" cy="17716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A7C01C3-F456-4864-8108-522672AACC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528349"/>
            <a:ext cx="1069650" cy="148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04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220611"/>
            <a:ext cx="4572000" cy="268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endParaRPr lang="en-US" sz="14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00150"/>
            <a:ext cx="4267200" cy="453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E4BCE9-03E4-43C7-BA31-88833E4B850A}"/>
              </a:ext>
            </a:extLst>
          </p:cNvPr>
          <p:cNvSpPr/>
          <p:nvPr/>
        </p:nvSpPr>
        <p:spPr>
          <a:xfrm>
            <a:off x="-1" y="68548"/>
            <a:ext cx="9118979" cy="522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600" b="1" dirty="0">
                <a:solidFill>
                  <a:schemeClr val="bg1"/>
                </a:solidFill>
              </a:rPr>
              <a:t>Salvation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F8BA3C-25C1-4AEE-9AAC-DA26DB517019}"/>
              </a:ext>
            </a:extLst>
          </p:cNvPr>
          <p:cNvSpPr/>
          <p:nvPr/>
        </p:nvSpPr>
        <p:spPr>
          <a:xfrm>
            <a:off x="4124325" y="1127194"/>
            <a:ext cx="4648200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</a:rPr>
              <a:t>Self-realization</a:t>
            </a:r>
            <a:r>
              <a:rPr lang="en-US" dirty="0">
                <a:solidFill>
                  <a:schemeClr val="bg1"/>
                </a:solidFill>
              </a:rPr>
              <a:t> (not forgiveness) is what we need.  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</a:rPr>
              <a:t>Our problem is ignorance </a:t>
            </a:r>
            <a:r>
              <a:rPr lang="en-US" dirty="0">
                <a:solidFill>
                  <a:schemeClr val="bg1"/>
                </a:solidFill>
              </a:rPr>
              <a:t>of our divinity. 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We must follow the </a:t>
            </a:r>
            <a:r>
              <a:rPr lang="en-US" b="1" dirty="0">
                <a:solidFill>
                  <a:srgbClr val="FFC000"/>
                </a:solidFill>
              </a:rPr>
              <a:t>example of Jesus </a:t>
            </a:r>
            <a:r>
              <a:rPr lang="en-US" dirty="0">
                <a:solidFill>
                  <a:schemeClr val="bg1"/>
                </a:solidFill>
              </a:rPr>
              <a:t>and become like Christ, resurrect the Christ within us, and </a:t>
            </a:r>
            <a:r>
              <a:rPr lang="en-US" b="1" dirty="0">
                <a:solidFill>
                  <a:srgbClr val="FFC000"/>
                </a:solidFill>
              </a:rPr>
              <a:t>attain “Christ Consciousness” </a:t>
            </a:r>
            <a:r>
              <a:rPr lang="en-US" dirty="0">
                <a:solidFill>
                  <a:schemeClr val="bg1"/>
                </a:solidFill>
              </a:rPr>
              <a:t>for ourselves.   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</a:rPr>
              <a:t>The “second coming” </a:t>
            </a:r>
            <a:r>
              <a:rPr lang="en-US" dirty="0">
                <a:solidFill>
                  <a:schemeClr val="bg1"/>
                </a:solidFill>
              </a:rPr>
              <a:t>of Jesus will be when the masses finally achieve this.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2C849B-FAF9-4DE1-8FB2-CC47B6D35FFF}"/>
              </a:ext>
            </a:extLst>
          </p:cNvPr>
          <p:cNvSpPr/>
          <p:nvPr/>
        </p:nvSpPr>
        <p:spPr>
          <a:xfrm>
            <a:off x="4134407" y="666750"/>
            <a:ext cx="2593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Yogananda Taught: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6685FB28-91DC-4DE0-9DC1-AF7529013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600924"/>
            <a:ext cx="32766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13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220611"/>
            <a:ext cx="4572000" cy="268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endParaRPr lang="en-US" sz="14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00150"/>
            <a:ext cx="4267200" cy="453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AF8E9-B851-4A29-B18E-FF05BE7C2C73}"/>
              </a:ext>
            </a:extLst>
          </p:cNvPr>
          <p:cNvSpPr/>
          <p:nvPr/>
        </p:nvSpPr>
        <p:spPr>
          <a:xfrm>
            <a:off x="609600" y="594300"/>
            <a:ext cx="7924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C000"/>
                </a:solidFill>
              </a:rPr>
              <a:t>More About Paramahansa Yogananda: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See the paper this presentation is based on titled </a:t>
            </a:r>
            <a:r>
              <a:rPr lang="en-US" b="1" dirty="0">
                <a:solidFill>
                  <a:srgbClr val="FFFF00"/>
                </a:solidFill>
              </a:rPr>
              <a:t>“Paramahansa Yogananda and the Self-Realization Fellowship” </a:t>
            </a:r>
            <a:r>
              <a:rPr lang="en-US" dirty="0">
                <a:solidFill>
                  <a:schemeClr val="bg1"/>
                </a:solidFill>
              </a:rPr>
              <a:t>by Shawn Nelson, November 2018.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C000"/>
                </a:solidFill>
              </a:rPr>
              <a:t>Christian Responses: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Summary: Dean Halverson, ed., </a:t>
            </a:r>
            <a:r>
              <a:rPr lang="en-US" b="1" i="1" dirty="0">
                <a:solidFill>
                  <a:srgbClr val="FFFF00"/>
                </a:solidFill>
              </a:rPr>
              <a:t>The Compact Guide to World Religions </a:t>
            </a:r>
            <a:r>
              <a:rPr lang="en-US" dirty="0">
                <a:solidFill>
                  <a:schemeClr val="bg1"/>
                </a:solidFill>
              </a:rPr>
              <a:t>(Minneapolis, Minn.: Bethany House Publishers, 1996).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Defense: Chapter 6 (The New Age Movement) and chapter 8 (Hindu-Based Cults) in Ron Rhodes, </a:t>
            </a:r>
            <a:r>
              <a:rPr lang="en-US" b="1" i="1" dirty="0">
                <a:solidFill>
                  <a:srgbClr val="FFFF00"/>
                </a:solidFill>
              </a:rPr>
              <a:t>The Challenge of the Cults and New Religions </a:t>
            </a:r>
            <a:r>
              <a:rPr lang="en-US" dirty="0">
                <a:solidFill>
                  <a:schemeClr val="bg1"/>
                </a:solidFill>
              </a:rPr>
              <a:t>(Grand Rapids, MI: Zondervan, 2001).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More detailed and academic: See Douglas R. </a:t>
            </a:r>
            <a:r>
              <a:rPr lang="en-US" dirty="0" err="1">
                <a:solidFill>
                  <a:schemeClr val="bg1"/>
                </a:solidFill>
              </a:rPr>
              <a:t>Groothuis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b="1" i="1" dirty="0">
                <a:solidFill>
                  <a:srgbClr val="FFFF00"/>
                </a:solidFill>
              </a:rPr>
              <a:t>Jesus in an Age of Controversy </a:t>
            </a:r>
            <a:r>
              <a:rPr lang="en-US" dirty="0">
                <a:solidFill>
                  <a:schemeClr val="bg1"/>
                </a:solidFill>
              </a:rPr>
              <a:t>(Eugene, OR: Wipf &amp; Stock Pub, 2002).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Defense against New Age: J. Yutaka Amano and Norman L. Geisler, </a:t>
            </a:r>
            <a:r>
              <a:rPr lang="en-US" b="1" i="1" dirty="0">
                <a:solidFill>
                  <a:srgbClr val="FFFF00"/>
                </a:solidFill>
              </a:rPr>
              <a:t>The Infiltration of the New Age </a:t>
            </a:r>
            <a:r>
              <a:rPr lang="en-US" dirty="0">
                <a:solidFill>
                  <a:schemeClr val="bg1"/>
                </a:solidFill>
              </a:rPr>
              <a:t>(Wheaton, Ill.: Tyndale House Pub, 1989).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15FF43-0EC5-4895-8031-98DD07B4EDE5}"/>
              </a:ext>
            </a:extLst>
          </p:cNvPr>
          <p:cNvSpPr/>
          <p:nvPr/>
        </p:nvSpPr>
        <p:spPr>
          <a:xfrm>
            <a:off x="-1" y="68548"/>
            <a:ext cx="9118979" cy="522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600" b="1" dirty="0">
                <a:solidFill>
                  <a:schemeClr val="bg1"/>
                </a:solidFill>
              </a:rPr>
              <a:t>More Info</a:t>
            </a:r>
          </a:p>
        </p:txBody>
      </p:sp>
    </p:spTree>
    <p:extLst>
      <p:ext uri="{BB962C8B-B14F-4D97-AF65-F5344CB8AC3E}">
        <p14:creationId xmlns:p14="http://schemas.microsoft.com/office/powerpoint/2010/main" val="3829350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220611"/>
            <a:ext cx="4572000" cy="268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endParaRPr lang="en-US" sz="14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00150"/>
            <a:ext cx="4267200" cy="453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E4BCE9-03E4-43C7-BA31-88833E4B850A}"/>
              </a:ext>
            </a:extLst>
          </p:cNvPr>
          <p:cNvSpPr/>
          <p:nvPr/>
        </p:nvSpPr>
        <p:spPr>
          <a:xfrm>
            <a:off x="-1" y="68548"/>
            <a:ext cx="9118979" cy="522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600" b="1" dirty="0">
                <a:solidFill>
                  <a:schemeClr val="bg1"/>
                </a:solidFill>
              </a:rPr>
              <a:t>Paramahansa Yogananda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C677DC5-A890-4C3C-93D1-6FEC2987B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8681"/>
            <a:ext cx="3009900" cy="37256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4F8BA3C-25C1-4AEE-9AAC-DA26DB517019}"/>
              </a:ext>
            </a:extLst>
          </p:cNvPr>
          <p:cNvSpPr/>
          <p:nvPr/>
        </p:nvSpPr>
        <p:spPr>
          <a:xfrm>
            <a:off x="3276600" y="514350"/>
            <a:ext cx="5842378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Birth name </a:t>
            </a:r>
            <a:r>
              <a:rPr lang="en-US" dirty="0">
                <a:solidFill>
                  <a:schemeClr val="bg1"/>
                </a:solidFill>
              </a:rPr>
              <a:t>is </a:t>
            </a:r>
            <a:r>
              <a:rPr lang="en-US" dirty="0" err="1">
                <a:solidFill>
                  <a:schemeClr val="bg1"/>
                </a:solidFill>
              </a:rPr>
              <a:t>Mukunda</a:t>
            </a:r>
            <a:r>
              <a:rPr lang="en-US" dirty="0">
                <a:solidFill>
                  <a:schemeClr val="bg1"/>
                </a:solidFill>
              </a:rPr>
              <a:t> Lal Ghosh.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Born near </a:t>
            </a:r>
            <a:r>
              <a:rPr lang="en-US" b="1" dirty="0">
                <a:solidFill>
                  <a:srgbClr val="FFC000"/>
                </a:solidFill>
              </a:rPr>
              <a:t>Himalayan Mountains </a:t>
            </a:r>
            <a:r>
              <a:rPr lang="en-US" dirty="0">
                <a:solidFill>
                  <a:schemeClr val="bg1"/>
                </a:solidFill>
              </a:rPr>
              <a:t>in India, 1893. Died in 1952 as missionary in United States.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</a:rPr>
              <a:t>Became Hindu guru </a:t>
            </a:r>
            <a:r>
              <a:rPr lang="en-US" dirty="0">
                <a:solidFill>
                  <a:schemeClr val="bg1"/>
                </a:solidFill>
              </a:rPr>
              <a:t>under </a:t>
            </a:r>
            <a:r>
              <a:rPr lang="en-US" dirty="0" err="1">
                <a:solidFill>
                  <a:schemeClr val="bg1"/>
                </a:solidFill>
              </a:rPr>
              <a:t>Yukteswar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Giri</a:t>
            </a:r>
            <a:r>
              <a:rPr lang="en-US" dirty="0">
                <a:solidFill>
                  <a:schemeClr val="bg1"/>
                </a:solidFill>
              </a:rPr>
              <a:t> (1828-1895).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</a:rPr>
              <a:t>Invited to USA </a:t>
            </a:r>
            <a:r>
              <a:rPr lang="en-US" dirty="0">
                <a:solidFill>
                  <a:schemeClr val="bg1"/>
                </a:solidFill>
              </a:rPr>
              <a:t>by </a:t>
            </a:r>
            <a:r>
              <a:rPr lang="en-US" b="1" dirty="0">
                <a:solidFill>
                  <a:schemeClr val="bg1"/>
                </a:solidFill>
              </a:rPr>
              <a:t>Unitarian Church </a:t>
            </a:r>
            <a:r>
              <a:rPr lang="en-US" dirty="0">
                <a:solidFill>
                  <a:schemeClr val="bg1"/>
                </a:solidFill>
              </a:rPr>
              <a:t>in 1920 to preach unity of all religions.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Had </a:t>
            </a:r>
            <a:r>
              <a:rPr lang="en-US" b="1" dirty="0">
                <a:solidFill>
                  <a:srgbClr val="FFC000"/>
                </a:solidFill>
              </a:rPr>
              <a:t>ability to captivate people </a:t>
            </a:r>
            <a:r>
              <a:rPr lang="en-US" dirty="0">
                <a:solidFill>
                  <a:schemeClr val="bg1"/>
                </a:solidFill>
              </a:rPr>
              <a:t>with his </a:t>
            </a:r>
            <a:r>
              <a:rPr lang="en-US" b="1" dirty="0">
                <a:solidFill>
                  <a:schemeClr val="bg1"/>
                </a:solidFill>
              </a:rPr>
              <a:t>charisma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</a:rPr>
              <a:t>Packed auditoriums </a:t>
            </a:r>
            <a:r>
              <a:rPr lang="en-US" dirty="0">
                <a:solidFill>
                  <a:schemeClr val="bg1"/>
                </a:solidFill>
              </a:rPr>
              <a:t>to capacity.</a:t>
            </a:r>
          </a:p>
        </p:txBody>
      </p:sp>
      <p:pic>
        <p:nvPicPr>
          <p:cNvPr id="5" name="Picture 4" descr="A picture containing indoor, photo&#10;&#10;Description automatically generated">
            <a:extLst>
              <a:ext uri="{FF2B5EF4-FFF2-40B4-BE49-F238E27FC236}">
                <a16:creationId xmlns:a16="http://schemas.microsoft.com/office/drawing/2014/main" id="{123CEF49-2A62-4371-9572-DD1EBC1B3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598" y="3160242"/>
            <a:ext cx="3516102" cy="19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1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220611"/>
            <a:ext cx="4572000" cy="268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endParaRPr lang="en-US" sz="14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00150"/>
            <a:ext cx="4267200" cy="453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E4BCE9-03E4-43C7-BA31-88833E4B850A}"/>
              </a:ext>
            </a:extLst>
          </p:cNvPr>
          <p:cNvSpPr/>
          <p:nvPr/>
        </p:nvSpPr>
        <p:spPr>
          <a:xfrm>
            <a:off x="-1" y="68548"/>
            <a:ext cx="9118979" cy="522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600" b="1" dirty="0">
                <a:solidFill>
                  <a:schemeClr val="bg1"/>
                </a:solidFill>
              </a:rPr>
              <a:t>Impact on USA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F8BA3C-25C1-4AEE-9AAC-DA26DB517019}"/>
              </a:ext>
            </a:extLst>
          </p:cNvPr>
          <p:cNvSpPr/>
          <p:nvPr/>
        </p:nvSpPr>
        <p:spPr>
          <a:xfrm>
            <a:off x="2941832" y="701476"/>
            <a:ext cx="3587086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“[I] just looked at the cover, and </a:t>
            </a:r>
            <a:r>
              <a:rPr lang="en-US" b="1" dirty="0">
                <a:solidFill>
                  <a:srgbClr val="FFC000"/>
                </a:solidFill>
              </a:rPr>
              <a:t>he just zapped me with his eyes</a:t>
            </a:r>
            <a:r>
              <a:rPr lang="en-US" dirty="0">
                <a:solidFill>
                  <a:schemeClr val="bg1"/>
                </a:solidFill>
              </a:rPr>
              <a:t>… If I hadn't read that, I probably wouldn't have a life… I'd just be, you know, some horrible person with a pointless life. It just gave meaning to life…”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“The </a:t>
            </a:r>
            <a:r>
              <a:rPr lang="en-US" i="1" dirty="0">
                <a:solidFill>
                  <a:schemeClr val="bg1"/>
                </a:solidFill>
              </a:rPr>
              <a:t>Autobiography of a Yogi </a:t>
            </a:r>
            <a:r>
              <a:rPr lang="en-US" dirty="0">
                <a:solidFill>
                  <a:schemeClr val="bg1"/>
                </a:solidFill>
              </a:rPr>
              <a:t>is the book that I keep stacks of around the house. And </a:t>
            </a:r>
            <a:r>
              <a:rPr lang="en-US" b="1" dirty="0">
                <a:solidFill>
                  <a:srgbClr val="FFC000"/>
                </a:solidFill>
              </a:rPr>
              <a:t>I give it out constantly, you know, to people. </a:t>
            </a:r>
            <a:r>
              <a:rPr lang="en-US" dirty="0">
                <a:solidFill>
                  <a:schemeClr val="bg1"/>
                </a:solidFill>
              </a:rPr>
              <a:t>You know, like when people need regrooving. Read this.”</a:t>
            </a:r>
          </a:p>
        </p:txBody>
      </p:sp>
      <p:pic>
        <p:nvPicPr>
          <p:cNvPr id="8" name="Picture 7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06C793F8-A266-47DF-B09E-B66DEF447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12" y="590550"/>
            <a:ext cx="2471737" cy="3638173"/>
          </a:xfrm>
          <a:prstGeom prst="rect">
            <a:avLst/>
          </a:prstGeom>
        </p:spPr>
      </p:pic>
      <p:pic>
        <p:nvPicPr>
          <p:cNvPr id="10" name="Picture 9" descr="A close up of a person&#10;&#10;Description automatically generated">
            <a:extLst>
              <a:ext uri="{FF2B5EF4-FFF2-40B4-BE49-F238E27FC236}">
                <a16:creationId xmlns:a16="http://schemas.microsoft.com/office/drawing/2014/main" id="{0CDCFCB3-B211-4322-A095-83790359B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702" y="629255"/>
            <a:ext cx="2207307" cy="35994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7A3DB3B-2AA0-4DC4-96BE-1E52A8FE7872}"/>
              </a:ext>
            </a:extLst>
          </p:cNvPr>
          <p:cNvSpPr/>
          <p:nvPr/>
        </p:nvSpPr>
        <p:spPr>
          <a:xfrm>
            <a:off x="616626" y="4248150"/>
            <a:ext cx="1721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George Harrison</a:t>
            </a:r>
          </a:p>
          <a:p>
            <a:r>
              <a:rPr lang="en-US" dirty="0">
                <a:solidFill>
                  <a:schemeClr val="bg1"/>
                </a:solidFill>
              </a:rPr>
              <a:t>The Beatles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240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220611"/>
            <a:ext cx="4572000" cy="268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endParaRPr lang="en-US" sz="14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20611"/>
            <a:ext cx="4267200" cy="453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F8BA3C-25C1-4AEE-9AAC-DA26DB517019}"/>
              </a:ext>
            </a:extLst>
          </p:cNvPr>
          <p:cNvSpPr/>
          <p:nvPr/>
        </p:nvSpPr>
        <p:spPr>
          <a:xfrm>
            <a:off x="3831606" y="514350"/>
            <a:ext cx="5287371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</a:rPr>
              <a:t>All four SRF gurus </a:t>
            </a:r>
            <a:r>
              <a:rPr lang="en-US" dirty="0">
                <a:solidFill>
                  <a:schemeClr val="bg1"/>
                </a:solidFill>
              </a:rPr>
              <a:t>are featured on the popular Beatles album S</a:t>
            </a:r>
            <a:r>
              <a:rPr lang="en-US" i="1" dirty="0">
                <a:solidFill>
                  <a:schemeClr val="bg1"/>
                </a:solidFill>
              </a:rPr>
              <a:t>gt. Pepper's Lonely Hearts Club Band</a:t>
            </a:r>
            <a:r>
              <a:rPr lang="en-US" dirty="0">
                <a:solidFill>
                  <a:schemeClr val="bg1"/>
                </a:solidFill>
              </a:rPr>
              <a:t> (1967) 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These were considered the </a:t>
            </a:r>
            <a:r>
              <a:rPr lang="en-US" b="1" dirty="0">
                <a:solidFill>
                  <a:srgbClr val="FFC000"/>
                </a:solidFill>
              </a:rPr>
              <a:t>most significant people </a:t>
            </a:r>
            <a:r>
              <a:rPr lang="en-US" dirty="0">
                <a:solidFill>
                  <a:schemeClr val="bg1"/>
                </a:solidFill>
              </a:rPr>
              <a:t>top shape modern US culture.</a:t>
            </a:r>
          </a:p>
        </p:txBody>
      </p:sp>
      <p:pic>
        <p:nvPicPr>
          <p:cNvPr id="12" name="Picture 1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D8F43B0-1035-4153-AB38-7082411E4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0550"/>
            <a:ext cx="3603007" cy="3581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C9237E0-626C-4F61-8ED1-7E24E9F33880}"/>
              </a:ext>
            </a:extLst>
          </p:cNvPr>
          <p:cNvSpPr/>
          <p:nvPr/>
        </p:nvSpPr>
        <p:spPr>
          <a:xfrm>
            <a:off x="-1" y="68548"/>
            <a:ext cx="9118979" cy="522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600" b="1" dirty="0">
                <a:solidFill>
                  <a:schemeClr val="bg1"/>
                </a:solidFill>
              </a:rPr>
              <a:t>Impact on USA</a:t>
            </a:r>
          </a:p>
        </p:txBody>
      </p:sp>
      <p:pic>
        <p:nvPicPr>
          <p:cNvPr id="5" name="Picture 4" descr="A close up of a mans face&#10;&#10;Description automatically generated">
            <a:extLst>
              <a:ext uri="{FF2B5EF4-FFF2-40B4-BE49-F238E27FC236}">
                <a16:creationId xmlns:a16="http://schemas.microsoft.com/office/drawing/2014/main" id="{A2D6B969-D5B0-4B1C-8A00-C2E6E763E2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648" y="2343150"/>
            <a:ext cx="828675" cy="781050"/>
          </a:xfrm>
          <a:prstGeom prst="rect">
            <a:avLst/>
          </a:prstGeom>
        </p:spPr>
      </p:pic>
      <p:pic>
        <p:nvPicPr>
          <p:cNvPr id="16" name="Picture 15" descr="A close up of a person&#10;&#10;Description automatically generated">
            <a:extLst>
              <a:ext uri="{FF2B5EF4-FFF2-40B4-BE49-F238E27FC236}">
                <a16:creationId xmlns:a16="http://schemas.microsoft.com/office/drawing/2014/main" id="{F1241678-78B0-4ED8-B6B7-E0ED39900C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248" y="2405062"/>
            <a:ext cx="752475" cy="657225"/>
          </a:xfrm>
          <a:prstGeom prst="rect">
            <a:avLst/>
          </a:prstGeom>
        </p:spPr>
      </p:pic>
      <p:pic>
        <p:nvPicPr>
          <p:cNvPr id="18" name="Picture 17" descr="A blurry image of a person&#10;&#10;Description automatically generated">
            <a:extLst>
              <a:ext uri="{FF2B5EF4-FFF2-40B4-BE49-F238E27FC236}">
                <a16:creationId xmlns:a16="http://schemas.microsoft.com/office/drawing/2014/main" id="{6193EBB0-4F1C-4939-8196-0A6CBBAB0A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248" y="3717476"/>
            <a:ext cx="733425" cy="638175"/>
          </a:xfrm>
          <a:prstGeom prst="rect">
            <a:avLst/>
          </a:prstGeom>
        </p:spPr>
      </p:pic>
      <p:pic>
        <p:nvPicPr>
          <p:cNvPr id="20" name="Picture 19" descr="A close up of a person&#10;&#10;Description automatically generated">
            <a:extLst>
              <a:ext uri="{FF2B5EF4-FFF2-40B4-BE49-F238E27FC236}">
                <a16:creationId xmlns:a16="http://schemas.microsoft.com/office/drawing/2014/main" id="{80428BBA-E6EE-4C14-A7AD-86B5537C2F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630" y="2733674"/>
            <a:ext cx="704850" cy="7239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BB08287-2150-4B4F-B579-AA374C87D2D5}"/>
              </a:ext>
            </a:extLst>
          </p:cNvPr>
          <p:cNvSpPr/>
          <p:nvPr/>
        </p:nvSpPr>
        <p:spPr>
          <a:xfrm>
            <a:off x="5978648" y="3445359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Babaji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5ABC77-9CA3-46AC-B651-8A89F188802D}"/>
              </a:ext>
            </a:extLst>
          </p:cNvPr>
          <p:cNvSpPr/>
          <p:nvPr/>
        </p:nvSpPr>
        <p:spPr>
          <a:xfrm>
            <a:off x="6826739" y="4336018"/>
            <a:ext cx="1860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Lahiri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Mahasaya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46BE1E0-3E0C-42BD-ADD1-EBDCB3757AFD}"/>
              </a:ext>
            </a:extLst>
          </p:cNvPr>
          <p:cNvSpPr/>
          <p:nvPr/>
        </p:nvSpPr>
        <p:spPr>
          <a:xfrm>
            <a:off x="4084577" y="3124200"/>
            <a:ext cx="1686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Yukteswar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Giri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E3C418-C700-4510-9E93-37DD24286E04}"/>
              </a:ext>
            </a:extLst>
          </p:cNvPr>
          <p:cNvSpPr/>
          <p:nvPr/>
        </p:nvSpPr>
        <p:spPr>
          <a:xfrm>
            <a:off x="7045448" y="3105150"/>
            <a:ext cx="1497461" cy="512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00"/>
              </a:lnSpc>
            </a:pPr>
            <a:r>
              <a:rPr lang="en-US" dirty="0">
                <a:solidFill>
                  <a:schemeClr val="bg1"/>
                </a:solidFill>
              </a:rPr>
              <a:t>Paramahansa </a:t>
            </a:r>
          </a:p>
          <a:p>
            <a:pPr algn="ctr">
              <a:lnSpc>
                <a:spcPts val="1600"/>
              </a:lnSpc>
            </a:pPr>
            <a:r>
              <a:rPr lang="en-US" dirty="0">
                <a:solidFill>
                  <a:schemeClr val="bg1"/>
                </a:solidFill>
              </a:rPr>
              <a:t>Yogananda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2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220611"/>
            <a:ext cx="4572000" cy="268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endParaRPr lang="en-US" sz="14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20611"/>
            <a:ext cx="4267200" cy="453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F8BA3C-25C1-4AEE-9AAC-DA26DB517019}"/>
              </a:ext>
            </a:extLst>
          </p:cNvPr>
          <p:cNvSpPr/>
          <p:nvPr/>
        </p:nvSpPr>
        <p:spPr>
          <a:xfrm>
            <a:off x="3588787" y="590550"/>
            <a:ext cx="44741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b="1" dirty="0">
                <a:solidFill>
                  <a:srgbClr val="FFC000"/>
                </a:solidFill>
              </a:rPr>
              <a:t>Steve Jobs </a:t>
            </a:r>
            <a:r>
              <a:rPr lang="en-US" sz="2000" dirty="0">
                <a:solidFill>
                  <a:schemeClr val="bg1"/>
                </a:solidFill>
              </a:rPr>
              <a:t>apparently had </a:t>
            </a:r>
            <a:r>
              <a:rPr lang="en-US" sz="2000" b="1" dirty="0">
                <a:solidFill>
                  <a:srgbClr val="FFC000"/>
                </a:solidFill>
              </a:rPr>
              <a:t>only one book on his iPad</a:t>
            </a:r>
            <a:r>
              <a:rPr lang="en-US" sz="2000" dirty="0">
                <a:solidFill>
                  <a:schemeClr val="bg1"/>
                </a:solidFill>
              </a:rPr>
              <a:t>. Lo and behold, that book turns out to be the </a:t>
            </a:r>
            <a:r>
              <a:rPr lang="en-US" sz="2000" i="1" dirty="0">
                <a:solidFill>
                  <a:schemeClr val="bg1"/>
                </a:solidFill>
              </a:rPr>
              <a:t>Autobiography of a Yogi.</a:t>
            </a:r>
            <a:r>
              <a:rPr lang="en-US" sz="200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9237E0-626C-4F61-8ED1-7E24E9F33880}"/>
              </a:ext>
            </a:extLst>
          </p:cNvPr>
          <p:cNvSpPr/>
          <p:nvPr/>
        </p:nvSpPr>
        <p:spPr>
          <a:xfrm>
            <a:off x="-1" y="68548"/>
            <a:ext cx="9118979" cy="522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600" b="1" dirty="0">
                <a:solidFill>
                  <a:schemeClr val="bg1"/>
                </a:solidFill>
              </a:rPr>
              <a:t>Impact on USA</a:t>
            </a:r>
          </a:p>
        </p:txBody>
      </p:sp>
      <p:pic>
        <p:nvPicPr>
          <p:cNvPr id="3" name="Picture 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80554F63-D798-4C61-9196-208209C7C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86" y="694310"/>
            <a:ext cx="3133725" cy="2667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EF45B06-1AFF-4350-95C7-40B77E73B514}"/>
              </a:ext>
            </a:extLst>
          </p:cNvPr>
          <p:cNvSpPr/>
          <p:nvPr/>
        </p:nvSpPr>
        <p:spPr>
          <a:xfrm>
            <a:off x="3733800" y="192953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Steve prearranged to </a:t>
            </a:r>
            <a:r>
              <a:rPr lang="en-US" b="1" dirty="0">
                <a:solidFill>
                  <a:srgbClr val="FFC000"/>
                </a:solidFill>
              </a:rPr>
              <a:t>give every attendee a copy </a:t>
            </a:r>
            <a:r>
              <a:rPr lang="en-US" dirty="0">
                <a:solidFill>
                  <a:schemeClr val="bg1"/>
                </a:solidFill>
              </a:rPr>
              <a:t>of </a:t>
            </a:r>
            <a:r>
              <a:rPr lang="en-US" i="1" dirty="0">
                <a:solidFill>
                  <a:schemeClr val="bg1"/>
                </a:solidFill>
              </a:rPr>
              <a:t>Autobiography of a Yogi</a:t>
            </a:r>
            <a:r>
              <a:rPr lang="en-US" dirty="0">
                <a:solidFill>
                  <a:schemeClr val="bg1"/>
                </a:solidFill>
              </a:rPr>
              <a:t> at his memorial.</a:t>
            </a:r>
          </a:p>
        </p:txBody>
      </p:sp>
      <p:pic>
        <p:nvPicPr>
          <p:cNvPr id="10" name="Picture 9" descr="A blurry image of a person&#10;&#10;Description automatically generated">
            <a:extLst>
              <a:ext uri="{FF2B5EF4-FFF2-40B4-BE49-F238E27FC236}">
                <a16:creationId xmlns:a16="http://schemas.microsoft.com/office/drawing/2014/main" id="{D7293FDA-4A47-4F52-871D-FBDE89DE06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614" y="2952750"/>
            <a:ext cx="4320114" cy="211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30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220611"/>
            <a:ext cx="4572000" cy="268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endParaRPr lang="en-US" sz="14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20611"/>
            <a:ext cx="4267200" cy="453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F8BA3C-25C1-4AEE-9AAC-DA26DB517019}"/>
              </a:ext>
            </a:extLst>
          </p:cNvPr>
          <p:cNvSpPr/>
          <p:nvPr/>
        </p:nvSpPr>
        <p:spPr>
          <a:xfrm>
            <a:off x="1548309" y="552979"/>
            <a:ext cx="616850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Today </a:t>
            </a:r>
            <a:r>
              <a:rPr lang="en-US" sz="2000" b="1" dirty="0">
                <a:solidFill>
                  <a:srgbClr val="FFC000"/>
                </a:solidFill>
              </a:rPr>
              <a:t>yoga</a:t>
            </a:r>
            <a:r>
              <a:rPr lang="en-US" sz="2000" dirty="0">
                <a:solidFill>
                  <a:schemeClr val="bg1"/>
                </a:solidFill>
              </a:rPr>
              <a:t> and </a:t>
            </a:r>
            <a:r>
              <a:rPr lang="en-US" sz="2000" b="1" dirty="0">
                <a:solidFill>
                  <a:srgbClr val="FFC000"/>
                </a:solidFill>
              </a:rPr>
              <a:t>meditation</a:t>
            </a:r>
            <a:r>
              <a:rPr lang="en-US" sz="2000" dirty="0">
                <a:solidFill>
                  <a:schemeClr val="bg1"/>
                </a:solidFill>
              </a:rPr>
              <a:t> are now household words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Taught in </a:t>
            </a:r>
            <a:r>
              <a:rPr lang="en-US" sz="2000" b="1" dirty="0">
                <a:solidFill>
                  <a:srgbClr val="FFC000"/>
                </a:solidFill>
              </a:rPr>
              <a:t>community centers</a:t>
            </a:r>
            <a:r>
              <a:rPr lang="en-US" sz="2000" dirty="0">
                <a:solidFill>
                  <a:schemeClr val="bg1"/>
                </a:solidFill>
              </a:rPr>
              <a:t>, public </a:t>
            </a:r>
            <a:r>
              <a:rPr lang="en-US" sz="2000" b="1" dirty="0">
                <a:solidFill>
                  <a:srgbClr val="FFC000"/>
                </a:solidFill>
              </a:rPr>
              <a:t>schools</a:t>
            </a:r>
            <a:r>
              <a:rPr lang="en-US" sz="2000" dirty="0">
                <a:solidFill>
                  <a:schemeClr val="bg1"/>
                </a:solidFill>
              </a:rPr>
              <a:t>, business </a:t>
            </a:r>
            <a:r>
              <a:rPr lang="en-US" sz="2000" b="1" dirty="0">
                <a:solidFill>
                  <a:srgbClr val="FFC000"/>
                </a:solidFill>
              </a:rPr>
              <a:t>seminars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b="1" dirty="0">
                <a:solidFill>
                  <a:srgbClr val="FFC000"/>
                </a:solidFill>
              </a:rPr>
              <a:t>malls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9237E0-626C-4F61-8ED1-7E24E9F33880}"/>
              </a:ext>
            </a:extLst>
          </p:cNvPr>
          <p:cNvSpPr/>
          <p:nvPr/>
        </p:nvSpPr>
        <p:spPr>
          <a:xfrm>
            <a:off x="-1" y="68548"/>
            <a:ext cx="9118979" cy="522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600" b="1" dirty="0">
                <a:solidFill>
                  <a:schemeClr val="bg1"/>
                </a:solidFill>
              </a:rPr>
              <a:t>Impact on USA</a:t>
            </a:r>
          </a:p>
        </p:txBody>
      </p:sp>
      <p:pic>
        <p:nvPicPr>
          <p:cNvPr id="14" name="Picture 13" descr="A sunset over a body of water&#10;&#10;Description automatically generated">
            <a:extLst>
              <a:ext uri="{FF2B5EF4-FFF2-40B4-BE49-F238E27FC236}">
                <a16:creationId xmlns:a16="http://schemas.microsoft.com/office/drawing/2014/main" id="{6D2333E0-0522-40A1-A6B8-98296D6DC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929" y="1809750"/>
            <a:ext cx="1815362" cy="1191764"/>
          </a:xfrm>
          <a:prstGeom prst="rect">
            <a:avLst/>
          </a:prstGeom>
        </p:spPr>
      </p:pic>
      <p:pic>
        <p:nvPicPr>
          <p:cNvPr id="16" name="Picture 15" descr="A person sitting at a table in a room&#10;&#10;Description automatically generated">
            <a:extLst>
              <a:ext uri="{FF2B5EF4-FFF2-40B4-BE49-F238E27FC236}">
                <a16:creationId xmlns:a16="http://schemas.microsoft.com/office/drawing/2014/main" id="{15E7363D-9F03-4FB9-A3ED-F80FDEC674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01" y="1921852"/>
            <a:ext cx="4533900" cy="3042486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977F05CA-5BCF-42C8-BB62-59BDDBF30F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1764933"/>
            <a:ext cx="2137131" cy="3181350"/>
          </a:xfrm>
          <a:prstGeom prst="rect">
            <a:avLst/>
          </a:prstGeom>
        </p:spPr>
      </p:pic>
      <p:pic>
        <p:nvPicPr>
          <p:cNvPr id="20" name="Picture 19" descr="A group of people on a beach&#10;&#10;Description automatically generated">
            <a:extLst>
              <a:ext uri="{FF2B5EF4-FFF2-40B4-BE49-F238E27FC236}">
                <a16:creationId xmlns:a16="http://schemas.microsoft.com/office/drawing/2014/main" id="{5F170031-4611-4713-8819-6294A76496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731" y="3181350"/>
            <a:ext cx="20383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79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00150"/>
            <a:ext cx="4267200" cy="453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E4BCE9-03E4-43C7-BA31-88833E4B850A}"/>
              </a:ext>
            </a:extLst>
          </p:cNvPr>
          <p:cNvSpPr/>
          <p:nvPr/>
        </p:nvSpPr>
        <p:spPr>
          <a:xfrm>
            <a:off x="-1" y="68548"/>
            <a:ext cx="9118979" cy="522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600" b="1" dirty="0">
                <a:solidFill>
                  <a:schemeClr val="bg1"/>
                </a:solidFill>
              </a:rPr>
              <a:t>Paramahansa’s Teaching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586676-CCCB-4EE3-B272-F11DFFBF03BD}"/>
              </a:ext>
            </a:extLst>
          </p:cNvPr>
          <p:cNvSpPr/>
          <p:nvPr/>
        </p:nvSpPr>
        <p:spPr>
          <a:xfrm>
            <a:off x="4572000" y="1581150"/>
            <a:ext cx="4114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Yogananda said he was revealing </a:t>
            </a:r>
            <a:r>
              <a:rPr lang="en-US" sz="2000" b="1" dirty="0">
                <a:solidFill>
                  <a:srgbClr val="FFC000"/>
                </a:solidFill>
              </a:rPr>
              <a:t>true Christianity </a:t>
            </a:r>
            <a:r>
              <a:rPr lang="en-US" sz="2000" dirty="0">
                <a:solidFill>
                  <a:schemeClr val="bg1"/>
                </a:solidFill>
              </a:rPr>
              <a:t>to the West.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But what Yogananda brought was really </a:t>
            </a:r>
            <a:r>
              <a:rPr lang="en-US" sz="2000" b="1" dirty="0">
                <a:solidFill>
                  <a:srgbClr val="FFC000"/>
                </a:solidFill>
              </a:rPr>
              <a:t>Hinduism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C000"/>
                </a:solidFill>
              </a:rPr>
              <a:t>Repackaged</a:t>
            </a:r>
            <a:r>
              <a:rPr lang="en-US" sz="2000" dirty="0">
                <a:solidFill>
                  <a:schemeClr val="bg1"/>
                </a:solidFill>
              </a:rPr>
              <a:t> using Christian words.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8939B9-FE37-45AF-B3ED-789F06065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95350"/>
            <a:ext cx="3009900" cy="372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3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220611"/>
            <a:ext cx="4572000" cy="268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endParaRPr lang="en-US" sz="14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00150"/>
            <a:ext cx="4267200" cy="453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E4BCE9-03E4-43C7-BA31-88833E4B850A}"/>
              </a:ext>
            </a:extLst>
          </p:cNvPr>
          <p:cNvSpPr/>
          <p:nvPr/>
        </p:nvSpPr>
        <p:spPr>
          <a:xfrm>
            <a:off x="-1" y="68548"/>
            <a:ext cx="9118979" cy="522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600" b="1" dirty="0">
                <a:solidFill>
                  <a:schemeClr val="bg1"/>
                </a:solidFill>
              </a:rPr>
              <a:t>God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F8BA3C-25C1-4AEE-9AAC-DA26DB517019}"/>
              </a:ext>
            </a:extLst>
          </p:cNvPr>
          <p:cNvSpPr/>
          <p:nvPr/>
        </p:nvSpPr>
        <p:spPr>
          <a:xfrm>
            <a:off x="533400" y="971550"/>
            <a:ext cx="46482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</a:rPr>
              <a:t>Pantheism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God is </a:t>
            </a:r>
            <a:r>
              <a:rPr lang="en-US" b="1" dirty="0">
                <a:solidFill>
                  <a:schemeClr val="bg1"/>
                </a:solidFill>
              </a:rPr>
              <a:t>all</a:t>
            </a:r>
            <a:r>
              <a:rPr lang="en-US" dirty="0">
                <a:solidFill>
                  <a:schemeClr val="bg1"/>
                </a:solidFill>
              </a:rPr>
              <a:t> and all is God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Everything, including people, and even the matter of the universe (atoms), is </a:t>
            </a:r>
            <a:r>
              <a:rPr lang="en-US" b="1" dirty="0">
                <a:solidFill>
                  <a:srgbClr val="FFC000"/>
                </a:solidFill>
              </a:rPr>
              <a:t>divine</a:t>
            </a:r>
            <a:r>
              <a:rPr lang="en-US" dirty="0">
                <a:solidFill>
                  <a:schemeClr val="bg1"/>
                </a:solidFill>
              </a:rPr>
              <a:t>.   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He wrote, “Every grain of food you eat, every breath you take, is God.” (</a:t>
            </a:r>
            <a:r>
              <a:rPr lang="en-US" i="1" dirty="0">
                <a:solidFill>
                  <a:schemeClr val="bg1"/>
                </a:solidFill>
              </a:rPr>
              <a:t>Scientific Healing Affirmations</a:t>
            </a:r>
            <a:r>
              <a:rPr lang="en-US" dirty="0">
                <a:solidFill>
                  <a:schemeClr val="bg1"/>
                </a:solidFill>
              </a:rPr>
              <a:t>, K882)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1BFECD-1C76-4E0B-97AF-7AF4CBF6F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294" y="590550"/>
            <a:ext cx="3170707" cy="4324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E97EFC-1A5D-4DF7-86BB-98CD508FD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28826"/>
            <a:ext cx="2828925" cy="16954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13B665B-9FAC-4BC4-BDB6-2BC7E29DD1E4}"/>
              </a:ext>
            </a:extLst>
          </p:cNvPr>
          <p:cNvSpPr/>
          <p:nvPr/>
        </p:nvSpPr>
        <p:spPr>
          <a:xfrm>
            <a:off x="533400" y="491656"/>
            <a:ext cx="2593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Yogananda Taught: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796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projector, wall&#10;&#10;Description automatically generated">
            <a:extLst>
              <a:ext uri="{FF2B5EF4-FFF2-40B4-BE49-F238E27FC236}">
                <a16:creationId xmlns:a16="http://schemas.microsoft.com/office/drawing/2014/main" id="{E5CEA0E6-CF26-422E-84AD-2019139F0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118" y="1036352"/>
            <a:ext cx="7000875" cy="4038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1220611"/>
            <a:ext cx="4572000" cy="268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endParaRPr lang="en-US" sz="14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00150"/>
            <a:ext cx="4267200" cy="453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E4BCE9-03E4-43C7-BA31-88833E4B850A}"/>
              </a:ext>
            </a:extLst>
          </p:cNvPr>
          <p:cNvSpPr/>
          <p:nvPr/>
        </p:nvSpPr>
        <p:spPr>
          <a:xfrm>
            <a:off x="-1" y="68548"/>
            <a:ext cx="9118979" cy="522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600" b="1" dirty="0">
                <a:solidFill>
                  <a:schemeClr val="bg1"/>
                </a:solidFill>
              </a:rPr>
              <a:t>Creation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F8BA3C-25C1-4AEE-9AAC-DA26DB517019}"/>
              </a:ext>
            </a:extLst>
          </p:cNvPr>
          <p:cNvSpPr/>
          <p:nvPr/>
        </p:nvSpPr>
        <p:spPr>
          <a:xfrm>
            <a:off x="304800" y="766792"/>
            <a:ext cx="8226175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entire universe is an </a:t>
            </a:r>
            <a:r>
              <a:rPr lang="en-US" b="1" dirty="0">
                <a:solidFill>
                  <a:srgbClr val="FFC000"/>
                </a:solidFill>
              </a:rPr>
              <a:t>illusion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i="1" dirty="0" err="1">
                <a:solidFill>
                  <a:schemeClr val="bg1"/>
                </a:solidFill>
              </a:rPr>
              <a:t>maya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God (Spirit) individualized itself through “vibratory activity” to create this world much like the </a:t>
            </a:r>
            <a:r>
              <a:rPr lang="en-US" b="1" dirty="0">
                <a:solidFill>
                  <a:srgbClr val="FFC000"/>
                </a:solidFill>
              </a:rPr>
              <a:t>rays of light from a projector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are individualized onto a movie screen.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Pure Spirit created a universe in which it divided itself “into many souls that they may play with Me.”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i="1" dirty="0">
                <a:solidFill>
                  <a:schemeClr val="bg1"/>
                </a:solidFill>
              </a:rPr>
              <a:t>Journey to Self-Realization</a:t>
            </a:r>
            <a:r>
              <a:rPr lang="en-US" dirty="0">
                <a:solidFill>
                  <a:schemeClr val="bg1"/>
                </a:solidFill>
              </a:rPr>
              <a:t>, 32) 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Just like a movie is </a:t>
            </a:r>
            <a:r>
              <a:rPr lang="en-US" b="1" dirty="0">
                <a:solidFill>
                  <a:srgbClr val="FFC000"/>
                </a:solidFill>
              </a:rPr>
              <a:t>not real</a:t>
            </a:r>
            <a:r>
              <a:rPr lang="en-US" dirty="0">
                <a:solidFill>
                  <a:schemeClr val="bg1"/>
                </a:solidFill>
              </a:rPr>
              <a:t>, so creation is also not real.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C7B1DB-5690-4763-AEF0-A729FAED1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59" y="3092384"/>
            <a:ext cx="1676400" cy="165256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14385E-427A-48E6-9D95-3E9C8A1212BF}"/>
              </a:ext>
            </a:extLst>
          </p:cNvPr>
          <p:cNvSpPr/>
          <p:nvPr/>
        </p:nvSpPr>
        <p:spPr>
          <a:xfrm>
            <a:off x="237162" y="392603"/>
            <a:ext cx="2593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Yogananda Taught: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40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12780</TotalTime>
  <Words>916</Words>
  <Application>Microsoft Office PowerPoint</Application>
  <PresentationFormat>On-screen Show (16:9)</PresentationFormat>
  <Paragraphs>99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Andalus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Nelson</dc:creator>
  <cp:lastModifiedBy>Shawn Nelson</cp:lastModifiedBy>
  <cp:revision>605</cp:revision>
  <dcterms:created xsi:type="dcterms:W3CDTF">2013-12-05T17:14:02Z</dcterms:created>
  <dcterms:modified xsi:type="dcterms:W3CDTF">2018-11-16T02:28:08Z</dcterms:modified>
</cp:coreProperties>
</file>