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24" r:id="rId2"/>
    <p:sldId id="280" r:id="rId3"/>
    <p:sldId id="526" r:id="rId4"/>
    <p:sldId id="562" r:id="rId5"/>
    <p:sldId id="539" r:id="rId6"/>
    <p:sldId id="535" r:id="rId7"/>
    <p:sldId id="533" r:id="rId8"/>
    <p:sldId id="563" r:id="rId9"/>
    <p:sldId id="572" r:id="rId10"/>
    <p:sldId id="536" r:id="rId11"/>
    <p:sldId id="570" r:id="rId12"/>
    <p:sldId id="571" r:id="rId13"/>
    <p:sldId id="573" r:id="rId14"/>
    <p:sldId id="540" r:id="rId15"/>
    <p:sldId id="541" r:id="rId16"/>
    <p:sldId id="564" r:id="rId17"/>
    <p:sldId id="565" r:id="rId18"/>
    <p:sldId id="581" r:id="rId19"/>
    <p:sldId id="579" r:id="rId20"/>
    <p:sldId id="580" r:id="rId21"/>
    <p:sldId id="574" r:id="rId22"/>
    <p:sldId id="542" r:id="rId23"/>
    <p:sldId id="543" r:id="rId24"/>
    <p:sldId id="544" r:id="rId25"/>
    <p:sldId id="575" r:id="rId26"/>
    <p:sldId id="552" r:id="rId27"/>
    <p:sldId id="554" r:id="rId28"/>
    <p:sldId id="555" r:id="rId29"/>
    <p:sldId id="556" r:id="rId30"/>
    <p:sldId id="557" r:id="rId31"/>
    <p:sldId id="578" r:id="rId32"/>
    <p:sldId id="558" r:id="rId33"/>
    <p:sldId id="559" r:id="rId34"/>
    <p:sldId id="560" r:id="rId35"/>
    <p:sldId id="576" r:id="rId36"/>
    <p:sldId id="566" r:id="rId37"/>
    <p:sldId id="567" r:id="rId38"/>
    <p:sldId id="577" r:id="rId39"/>
    <p:sldId id="568" r:id="rId40"/>
    <p:sldId id="569" r:id="rId41"/>
    <p:sldId id="531" r:id="rId42"/>
    <p:sldId id="551"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43D"/>
    <a:srgbClr val="2ECC71"/>
    <a:srgbClr val="1DFF83"/>
    <a:srgbClr val="FF5050"/>
    <a:srgbClr val="FF7C80"/>
    <a:srgbClr val="2B3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459" autoAdjust="0"/>
  </p:normalViewPr>
  <p:slideViewPr>
    <p:cSldViewPr>
      <p:cViewPr varScale="1">
        <p:scale>
          <a:sx n="100" d="100"/>
          <a:sy n="100" d="100"/>
        </p:scale>
        <p:origin x="771" y="3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17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2D88AC-1F4A-410D-8E11-F5730C87A6EA}" type="datetimeFigureOut">
              <a:rPr lang="en-US" smtClean="0"/>
              <a:t>12/13/2018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B5FEB1-3B5A-4609-BEDC-D5C1184E9C85}" type="slidenum">
              <a:rPr lang="en-US" smtClean="0"/>
              <a:t>‹#›</a:t>
            </a:fld>
            <a:endParaRPr lang="en-US"/>
          </a:p>
        </p:txBody>
      </p:sp>
    </p:spTree>
    <p:extLst>
      <p:ext uri="{BB962C8B-B14F-4D97-AF65-F5344CB8AC3E}">
        <p14:creationId xmlns:p14="http://schemas.microsoft.com/office/powerpoint/2010/main" val="102133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a:t>
            </a:fld>
            <a:endParaRPr lang="en-US"/>
          </a:p>
        </p:txBody>
      </p:sp>
    </p:spTree>
    <p:extLst>
      <p:ext uri="{BB962C8B-B14F-4D97-AF65-F5344CB8AC3E}">
        <p14:creationId xmlns:p14="http://schemas.microsoft.com/office/powerpoint/2010/main" val="357952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10</a:t>
            </a:fld>
            <a:endParaRPr lang="en-US"/>
          </a:p>
        </p:txBody>
      </p:sp>
    </p:spTree>
    <p:extLst>
      <p:ext uri="{BB962C8B-B14F-4D97-AF65-F5344CB8AC3E}">
        <p14:creationId xmlns:p14="http://schemas.microsoft.com/office/powerpoint/2010/main" val="1203651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11</a:t>
            </a:fld>
            <a:endParaRPr lang="en-US"/>
          </a:p>
        </p:txBody>
      </p:sp>
    </p:spTree>
    <p:extLst>
      <p:ext uri="{BB962C8B-B14F-4D97-AF65-F5344CB8AC3E}">
        <p14:creationId xmlns:p14="http://schemas.microsoft.com/office/powerpoint/2010/main" val="650849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12</a:t>
            </a:fld>
            <a:endParaRPr lang="en-US"/>
          </a:p>
        </p:txBody>
      </p:sp>
    </p:spTree>
    <p:extLst>
      <p:ext uri="{BB962C8B-B14F-4D97-AF65-F5344CB8AC3E}">
        <p14:creationId xmlns:p14="http://schemas.microsoft.com/office/powerpoint/2010/main" val="75882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13</a:t>
            </a:fld>
            <a:endParaRPr lang="en-US"/>
          </a:p>
        </p:txBody>
      </p:sp>
    </p:spTree>
    <p:extLst>
      <p:ext uri="{BB962C8B-B14F-4D97-AF65-F5344CB8AC3E}">
        <p14:creationId xmlns:p14="http://schemas.microsoft.com/office/powerpoint/2010/main" val="235393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14</a:t>
            </a:fld>
            <a:endParaRPr lang="en-US"/>
          </a:p>
        </p:txBody>
      </p:sp>
    </p:spTree>
    <p:extLst>
      <p:ext uri="{BB962C8B-B14F-4D97-AF65-F5344CB8AC3E}">
        <p14:creationId xmlns:p14="http://schemas.microsoft.com/office/powerpoint/2010/main" val="181350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15</a:t>
            </a:fld>
            <a:endParaRPr lang="en-US"/>
          </a:p>
        </p:txBody>
      </p:sp>
    </p:spTree>
    <p:extLst>
      <p:ext uri="{BB962C8B-B14F-4D97-AF65-F5344CB8AC3E}">
        <p14:creationId xmlns:p14="http://schemas.microsoft.com/office/powerpoint/2010/main" val="122098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16</a:t>
            </a:fld>
            <a:endParaRPr lang="en-US"/>
          </a:p>
        </p:txBody>
      </p:sp>
    </p:spTree>
    <p:extLst>
      <p:ext uri="{BB962C8B-B14F-4D97-AF65-F5344CB8AC3E}">
        <p14:creationId xmlns:p14="http://schemas.microsoft.com/office/powerpoint/2010/main" val="229526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17</a:t>
            </a:fld>
            <a:endParaRPr lang="en-US"/>
          </a:p>
        </p:txBody>
      </p:sp>
    </p:spTree>
    <p:extLst>
      <p:ext uri="{BB962C8B-B14F-4D97-AF65-F5344CB8AC3E}">
        <p14:creationId xmlns:p14="http://schemas.microsoft.com/office/powerpoint/2010/main" val="2952223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18</a:t>
            </a:fld>
            <a:endParaRPr lang="en-US"/>
          </a:p>
        </p:txBody>
      </p:sp>
    </p:spTree>
    <p:extLst>
      <p:ext uri="{BB962C8B-B14F-4D97-AF65-F5344CB8AC3E}">
        <p14:creationId xmlns:p14="http://schemas.microsoft.com/office/powerpoint/2010/main" val="4018348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19</a:t>
            </a:fld>
            <a:endParaRPr lang="en-US"/>
          </a:p>
        </p:txBody>
      </p:sp>
    </p:spTree>
    <p:extLst>
      <p:ext uri="{BB962C8B-B14F-4D97-AF65-F5344CB8AC3E}">
        <p14:creationId xmlns:p14="http://schemas.microsoft.com/office/powerpoint/2010/main" val="2335466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20</a:t>
            </a:fld>
            <a:endParaRPr lang="en-US"/>
          </a:p>
        </p:txBody>
      </p:sp>
    </p:spTree>
    <p:extLst>
      <p:ext uri="{BB962C8B-B14F-4D97-AF65-F5344CB8AC3E}">
        <p14:creationId xmlns:p14="http://schemas.microsoft.com/office/powerpoint/2010/main" val="2797105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21</a:t>
            </a:fld>
            <a:endParaRPr lang="en-US"/>
          </a:p>
        </p:txBody>
      </p:sp>
    </p:spTree>
    <p:extLst>
      <p:ext uri="{BB962C8B-B14F-4D97-AF65-F5344CB8AC3E}">
        <p14:creationId xmlns:p14="http://schemas.microsoft.com/office/powerpoint/2010/main" val="196541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22</a:t>
            </a:fld>
            <a:endParaRPr lang="en-US"/>
          </a:p>
        </p:txBody>
      </p:sp>
    </p:spTree>
    <p:extLst>
      <p:ext uri="{BB962C8B-B14F-4D97-AF65-F5344CB8AC3E}">
        <p14:creationId xmlns:p14="http://schemas.microsoft.com/office/powerpoint/2010/main" val="2546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23</a:t>
            </a:fld>
            <a:endParaRPr lang="en-US"/>
          </a:p>
        </p:txBody>
      </p:sp>
    </p:spTree>
    <p:extLst>
      <p:ext uri="{BB962C8B-B14F-4D97-AF65-F5344CB8AC3E}">
        <p14:creationId xmlns:p14="http://schemas.microsoft.com/office/powerpoint/2010/main" val="611023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24</a:t>
            </a:fld>
            <a:endParaRPr lang="en-US"/>
          </a:p>
        </p:txBody>
      </p:sp>
    </p:spTree>
    <p:extLst>
      <p:ext uri="{BB962C8B-B14F-4D97-AF65-F5344CB8AC3E}">
        <p14:creationId xmlns:p14="http://schemas.microsoft.com/office/powerpoint/2010/main" val="230931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25</a:t>
            </a:fld>
            <a:endParaRPr lang="en-US"/>
          </a:p>
        </p:txBody>
      </p:sp>
    </p:spTree>
    <p:extLst>
      <p:ext uri="{BB962C8B-B14F-4D97-AF65-F5344CB8AC3E}">
        <p14:creationId xmlns:p14="http://schemas.microsoft.com/office/powerpoint/2010/main" val="3476297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26</a:t>
            </a:fld>
            <a:endParaRPr lang="en-US"/>
          </a:p>
        </p:txBody>
      </p:sp>
    </p:spTree>
    <p:extLst>
      <p:ext uri="{BB962C8B-B14F-4D97-AF65-F5344CB8AC3E}">
        <p14:creationId xmlns:p14="http://schemas.microsoft.com/office/powerpoint/2010/main" val="16878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27</a:t>
            </a:fld>
            <a:endParaRPr lang="en-US"/>
          </a:p>
        </p:txBody>
      </p:sp>
    </p:spTree>
    <p:extLst>
      <p:ext uri="{BB962C8B-B14F-4D97-AF65-F5344CB8AC3E}">
        <p14:creationId xmlns:p14="http://schemas.microsoft.com/office/powerpoint/2010/main" val="488761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28</a:t>
            </a:fld>
            <a:endParaRPr lang="en-US"/>
          </a:p>
        </p:txBody>
      </p:sp>
    </p:spTree>
    <p:extLst>
      <p:ext uri="{BB962C8B-B14F-4D97-AF65-F5344CB8AC3E}">
        <p14:creationId xmlns:p14="http://schemas.microsoft.com/office/powerpoint/2010/main" val="266649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29</a:t>
            </a:fld>
            <a:endParaRPr lang="en-US"/>
          </a:p>
        </p:txBody>
      </p:sp>
    </p:spTree>
    <p:extLst>
      <p:ext uri="{BB962C8B-B14F-4D97-AF65-F5344CB8AC3E}">
        <p14:creationId xmlns:p14="http://schemas.microsoft.com/office/powerpoint/2010/main" val="409519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a:t>
            </a:fld>
            <a:endParaRPr lang="en-US"/>
          </a:p>
        </p:txBody>
      </p:sp>
    </p:spTree>
    <p:extLst>
      <p:ext uri="{BB962C8B-B14F-4D97-AF65-F5344CB8AC3E}">
        <p14:creationId xmlns:p14="http://schemas.microsoft.com/office/powerpoint/2010/main" val="1210326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30</a:t>
            </a:fld>
            <a:endParaRPr lang="en-US"/>
          </a:p>
        </p:txBody>
      </p:sp>
    </p:spTree>
    <p:extLst>
      <p:ext uri="{BB962C8B-B14F-4D97-AF65-F5344CB8AC3E}">
        <p14:creationId xmlns:p14="http://schemas.microsoft.com/office/powerpoint/2010/main" val="2294445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31</a:t>
            </a:fld>
            <a:endParaRPr lang="en-US"/>
          </a:p>
        </p:txBody>
      </p:sp>
    </p:spTree>
    <p:extLst>
      <p:ext uri="{BB962C8B-B14F-4D97-AF65-F5344CB8AC3E}">
        <p14:creationId xmlns:p14="http://schemas.microsoft.com/office/powerpoint/2010/main" val="1776010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32</a:t>
            </a:fld>
            <a:endParaRPr lang="en-US"/>
          </a:p>
        </p:txBody>
      </p:sp>
    </p:spTree>
    <p:extLst>
      <p:ext uri="{BB962C8B-B14F-4D97-AF65-F5344CB8AC3E}">
        <p14:creationId xmlns:p14="http://schemas.microsoft.com/office/powerpoint/2010/main" val="1680500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33</a:t>
            </a:fld>
            <a:endParaRPr lang="en-US"/>
          </a:p>
        </p:txBody>
      </p:sp>
    </p:spTree>
    <p:extLst>
      <p:ext uri="{BB962C8B-B14F-4D97-AF65-F5344CB8AC3E}">
        <p14:creationId xmlns:p14="http://schemas.microsoft.com/office/powerpoint/2010/main" val="1879003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34</a:t>
            </a:fld>
            <a:endParaRPr lang="en-US"/>
          </a:p>
        </p:txBody>
      </p:sp>
    </p:spTree>
    <p:extLst>
      <p:ext uri="{BB962C8B-B14F-4D97-AF65-F5344CB8AC3E}">
        <p14:creationId xmlns:p14="http://schemas.microsoft.com/office/powerpoint/2010/main" val="309060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35</a:t>
            </a:fld>
            <a:endParaRPr lang="en-US"/>
          </a:p>
        </p:txBody>
      </p:sp>
    </p:spTree>
    <p:extLst>
      <p:ext uri="{BB962C8B-B14F-4D97-AF65-F5344CB8AC3E}">
        <p14:creationId xmlns:p14="http://schemas.microsoft.com/office/powerpoint/2010/main" val="2867936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36</a:t>
            </a:fld>
            <a:endParaRPr lang="en-US"/>
          </a:p>
        </p:txBody>
      </p:sp>
    </p:spTree>
    <p:extLst>
      <p:ext uri="{BB962C8B-B14F-4D97-AF65-F5344CB8AC3E}">
        <p14:creationId xmlns:p14="http://schemas.microsoft.com/office/powerpoint/2010/main" val="284121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37</a:t>
            </a:fld>
            <a:endParaRPr lang="en-US"/>
          </a:p>
        </p:txBody>
      </p:sp>
    </p:spTree>
    <p:extLst>
      <p:ext uri="{BB962C8B-B14F-4D97-AF65-F5344CB8AC3E}">
        <p14:creationId xmlns:p14="http://schemas.microsoft.com/office/powerpoint/2010/main" val="1592485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38</a:t>
            </a:fld>
            <a:endParaRPr lang="en-US"/>
          </a:p>
        </p:txBody>
      </p:sp>
    </p:spTree>
    <p:extLst>
      <p:ext uri="{BB962C8B-B14F-4D97-AF65-F5344CB8AC3E}">
        <p14:creationId xmlns:p14="http://schemas.microsoft.com/office/powerpoint/2010/main" val="2817197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39</a:t>
            </a:fld>
            <a:endParaRPr lang="en-US"/>
          </a:p>
        </p:txBody>
      </p:sp>
    </p:spTree>
    <p:extLst>
      <p:ext uri="{BB962C8B-B14F-4D97-AF65-F5344CB8AC3E}">
        <p14:creationId xmlns:p14="http://schemas.microsoft.com/office/powerpoint/2010/main" val="347568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4</a:t>
            </a:fld>
            <a:endParaRPr lang="en-US"/>
          </a:p>
        </p:txBody>
      </p:sp>
    </p:spTree>
    <p:extLst>
      <p:ext uri="{BB962C8B-B14F-4D97-AF65-F5344CB8AC3E}">
        <p14:creationId xmlns:p14="http://schemas.microsoft.com/office/powerpoint/2010/main" val="3424672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40</a:t>
            </a:fld>
            <a:endParaRPr lang="en-US"/>
          </a:p>
        </p:txBody>
      </p:sp>
    </p:spTree>
    <p:extLst>
      <p:ext uri="{BB962C8B-B14F-4D97-AF65-F5344CB8AC3E}">
        <p14:creationId xmlns:p14="http://schemas.microsoft.com/office/powerpoint/2010/main" val="31719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41</a:t>
            </a:fld>
            <a:endParaRPr lang="en-US"/>
          </a:p>
        </p:txBody>
      </p:sp>
    </p:spTree>
    <p:extLst>
      <p:ext uri="{BB962C8B-B14F-4D97-AF65-F5344CB8AC3E}">
        <p14:creationId xmlns:p14="http://schemas.microsoft.com/office/powerpoint/2010/main" val="3255156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42</a:t>
            </a:fld>
            <a:endParaRPr lang="en-US"/>
          </a:p>
        </p:txBody>
      </p:sp>
    </p:spTree>
    <p:extLst>
      <p:ext uri="{BB962C8B-B14F-4D97-AF65-F5344CB8AC3E}">
        <p14:creationId xmlns:p14="http://schemas.microsoft.com/office/powerpoint/2010/main" val="251827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5</a:t>
            </a:fld>
            <a:endParaRPr lang="en-US"/>
          </a:p>
        </p:txBody>
      </p:sp>
    </p:spTree>
    <p:extLst>
      <p:ext uri="{BB962C8B-B14F-4D97-AF65-F5344CB8AC3E}">
        <p14:creationId xmlns:p14="http://schemas.microsoft.com/office/powerpoint/2010/main" val="406000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6</a:t>
            </a:fld>
            <a:endParaRPr lang="en-US"/>
          </a:p>
        </p:txBody>
      </p:sp>
    </p:spTree>
    <p:extLst>
      <p:ext uri="{BB962C8B-B14F-4D97-AF65-F5344CB8AC3E}">
        <p14:creationId xmlns:p14="http://schemas.microsoft.com/office/powerpoint/2010/main" val="286966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7</a:t>
            </a:fld>
            <a:endParaRPr lang="en-US"/>
          </a:p>
        </p:txBody>
      </p:sp>
    </p:spTree>
    <p:extLst>
      <p:ext uri="{BB962C8B-B14F-4D97-AF65-F5344CB8AC3E}">
        <p14:creationId xmlns:p14="http://schemas.microsoft.com/office/powerpoint/2010/main" val="111356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8</a:t>
            </a:fld>
            <a:endParaRPr lang="en-US"/>
          </a:p>
        </p:txBody>
      </p:sp>
    </p:spTree>
    <p:extLst>
      <p:ext uri="{BB962C8B-B14F-4D97-AF65-F5344CB8AC3E}">
        <p14:creationId xmlns:p14="http://schemas.microsoft.com/office/powerpoint/2010/main" val="4556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charset="0"/>
              <a:buChar char="•"/>
              <a:defRPr/>
            </a:pPr>
            <a:endParaRPr lang="en-US" b="0" i="0" dirty="0">
              <a:latin typeface="Andalus" pitchFamily="18" charset="-78"/>
              <a:cs typeface="Andalus" pitchFamily="18" charset="-78"/>
            </a:endParaRPr>
          </a:p>
        </p:txBody>
      </p:sp>
      <p:sp>
        <p:nvSpPr>
          <p:cNvPr id="4" name="Slide Number Placeholder 3"/>
          <p:cNvSpPr>
            <a:spLocks noGrp="1"/>
          </p:cNvSpPr>
          <p:nvPr>
            <p:ph type="sldNum" sz="quarter" idx="10"/>
          </p:nvPr>
        </p:nvSpPr>
        <p:spPr/>
        <p:txBody>
          <a:bodyPr/>
          <a:lstStyle/>
          <a:p>
            <a:fld id="{18B5FEB1-3B5A-4609-BEDC-D5C1184E9C85}" type="slidenum">
              <a:rPr lang="en-US" smtClean="0"/>
              <a:t>9</a:t>
            </a:fld>
            <a:endParaRPr lang="en-US"/>
          </a:p>
        </p:txBody>
      </p:sp>
    </p:spTree>
    <p:extLst>
      <p:ext uri="{BB962C8B-B14F-4D97-AF65-F5344CB8AC3E}">
        <p14:creationId xmlns:p14="http://schemas.microsoft.com/office/powerpoint/2010/main" val="263157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BFCAB8-1A36-43CE-871F-135FF1EB486A}"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423863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FCAB8-1A36-43CE-871F-135FF1EB486A}"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260432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FCAB8-1A36-43CE-871F-135FF1EB486A}"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11553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FCAB8-1A36-43CE-871F-135FF1EB486A}"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161961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BFCAB8-1A36-43CE-871F-135FF1EB486A}"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40132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BFCAB8-1A36-43CE-871F-135FF1EB486A}"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25495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BFCAB8-1A36-43CE-871F-135FF1EB486A}"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85433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BFCAB8-1A36-43CE-871F-135FF1EB486A}" type="datetimeFigureOut">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048667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FCAB8-1A36-43CE-871F-135FF1EB486A}" type="datetimeFigureOut">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21559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FCAB8-1A36-43CE-871F-135FF1EB486A}"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64060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BFCAB8-1A36-43CE-871F-135FF1EB486A}"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276434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EBFCAB8-1A36-43CE-871F-135FF1EB486A}" type="datetimeFigureOut">
              <a:rPr lang="en-US" smtClean="0"/>
              <a:t>12/13/2018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962110-BED1-4468-A163-00F7A338B351}" type="slidenum">
              <a:rPr lang="en-US" smtClean="0"/>
              <a:t>‹#›</a:t>
            </a:fld>
            <a:endParaRPr lang="en-US"/>
          </a:p>
        </p:txBody>
      </p:sp>
    </p:spTree>
    <p:extLst>
      <p:ext uri="{BB962C8B-B14F-4D97-AF65-F5344CB8AC3E}">
        <p14:creationId xmlns:p14="http://schemas.microsoft.com/office/powerpoint/2010/main" val="2395494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rock&#10;&#10;Description automatically generated">
            <a:extLst>
              <a:ext uri="{FF2B5EF4-FFF2-40B4-BE49-F238E27FC236}">
                <a16:creationId xmlns:a16="http://schemas.microsoft.com/office/drawing/2014/main" id="{642A080B-BCA8-43F4-A309-0FDDA941D3BC}"/>
              </a:ext>
            </a:extLst>
          </p:cNvPr>
          <p:cNvPicPr>
            <a:picLocks noChangeAspect="1"/>
          </p:cNvPicPr>
          <p:nvPr/>
        </p:nvPicPr>
        <p:blipFill rotWithShape="1">
          <a:blip r:embed="rId3">
            <a:extLst>
              <a:ext uri="{28A0092B-C50C-407E-A947-70E740481C1C}">
                <a14:useLocalDpi xmlns:a14="http://schemas.microsoft.com/office/drawing/2010/main" val="0"/>
              </a:ext>
            </a:extLst>
          </a:blip>
          <a:srcRect l="-71" t="25000" r="71"/>
          <a:stretch/>
        </p:blipFill>
        <p:spPr>
          <a:xfrm>
            <a:off x="0" y="0"/>
            <a:ext cx="9150355" cy="5143500"/>
          </a:xfrm>
          <a:prstGeom prst="rect">
            <a:avLst/>
          </a:prstGeom>
        </p:spPr>
      </p:pic>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3" name="Rectangle 2">
            <a:extLst>
              <a:ext uri="{FF2B5EF4-FFF2-40B4-BE49-F238E27FC236}">
                <a16:creationId xmlns:a16="http://schemas.microsoft.com/office/drawing/2014/main" id="{10E4BCE9-03E4-43C7-BA31-88833E4B850A}"/>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F72AFB3-9F5E-4AC0-BD7C-3438E9B27BB3}"/>
              </a:ext>
            </a:extLst>
          </p:cNvPr>
          <p:cNvSpPr/>
          <p:nvPr/>
        </p:nvSpPr>
        <p:spPr>
          <a:xfrm>
            <a:off x="0" y="4705350"/>
            <a:ext cx="3276600" cy="369332"/>
          </a:xfrm>
          <a:prstGeom prst="rect">
            <a:avLst/>
          </a:prstGeom>
        </p:spPr>
        <p:txBody>
          <a:bodyPr wrap="square">
            <a:spAutoFit/>
          </a:bodyPr>
          <a:lstStyle/>
          <a:p>
            <a:pPr algn="ctr"/>
            <a:r>
              <a:rPr lang="en-US" spc="-1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By Shawn Nelson, Dec. 2018</a:t>
            </a:r>
            <a:endParaRPr lang="en-US" spc="-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23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Rail 1: The Need for Charity</a:t>
            </a:r>
          </a:p>
        </p:txBody>
      </p:sp>
      <p:sp>
        <p:nvSpPr>
          <p:cNvPr id="5" name="Rectangle 4">
            <a:extLst>
              <a:ext uri="{FF2B5EF4-FFF2-40B4-BE49-F238E27FC236}">
                <a16:creationId xmlns:a16="http://schemas.microsoft.com/office/drawing/2014/main" id="{D83E6CEA-CC8E-4E41-B4F2-10E8F2100CD1}"/>
              </a:ext>
            </a:extLst>
          </p:cNvPr>
          <p:cNvSpPr/>
          <p:nvPr/>
        </p:nvSpPr>
        <p:spPr>
          <a:xfrm>
            <a:off x="76200" y="514350"/>
            <a:ext cx="8428478" cy="1554272"/>
          </a:xfrm>
          <a:prstGeom prst="rect">
            <a:avLst/>
          </a:prstGeom>
        </p:spPr>
        <p:txBody>
          <a:bodyPr wrap="square">
            <a:spAutoFit/>
          </a:bodyPr>
          <a:lstStyle/>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Difference between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primary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and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secondary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doctrines (discuss some).</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We will have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serious challenges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if we cannot get along with Christians in church who have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different views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from us (wait for charts on  next slides).</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There’s a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biblical mandate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and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reasonable need for grace/charity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 areas of disagreement (Rom. 14). </a:t>
            </a:r>
          </a:p>
        </p:txBody>
      </p:sp>
      <p:pic>
        <p:nvPicPr>
          <p:cNvPr id="4" name="Picture 3">
            <a:extLst>
              <a:ext uri="{FF2B5EF4-FFF2-40B4-BE49-F238E27FC236}">
                <a16:creationId xmlns:a16="http://schemas.microsoft.com/office/drawing/2014/main" id="{465CFC53-EA10-4A09-B2CB-E628D6E49133}"/>
              </a:ext>
            </a:extLst>
          </p:cNvPr>
          <p:cNvPicPr>
            <a:picLocks noChangeAspect="1"/>
          </p:cNvPicPr>
          <p:nvPr/>
        </p:nvPicPr>
        <p:blipFill rotWithShape="1">
          <a:blip r:embed="rId3">
            <a:extLst>
              <a:ext uri="{28A0092B-C50C-407E-A947-70E740481C1C}">
                <a14:useLocalDpi xmlns:a14="http://schemas.microsoft.com/office/drawing/2010/main" val="0"/>
              </a:ext>
            </a:extLst>
          </a:blip>
          <a:srcRect t="9967" b="6075"/>
          <a:stretch/>
        </p:blipFill>
        <p:spPr>
          <a:xfrm>
            <a:off x="3505200" y="2044809"/>
            <a:ext cx="5334000" cy="2667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4150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9" name="Rectangle 8">
            <a:extLst>
              <a:ext uri="{FF2B5EF4-FFF2-40B4-BE49-F238E27FC236}">
                <a16:creationId xmlns:a16="http://schemas.microsoft.com/office/drawing/2014/main" id="{6F1B75CF-B2A4-4969-89E6-290B7AC3B2CB}"/>
              </a:ext>
            </a:extLst>
          </p:cNvPr>
          <p:cNvSpPr/>
          <p:nvPr/>
        </p:nvSpPr>
        <p:spPr>
          <a:xfrm>
            <a:off x="1" y="209550"/>
            <a:ext cx="9144000" cy="400110"/>
          </a:xfrm>
          <a:prstGeom prst="rect">
            <a:avLst/>
          </a:prstGeom>
        </p:spPr>
        <p:txBody>
          <a:bodyPr wrap="square">
            <a:spAutoFit/>
          </a:bodyPr>
          <a:lstStyle/>
          <a:p>
            <a:pPr algn="ct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So many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ways to disagree </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 a typical conservative Christian church!</a:t>
            </a:r>
            <a:endParaRPr lang="en-US" sz="2000" dirty="0"/>
          </a:p>
        </p:txBody>
      </p:sp>
      <p:pic>
        <p:nvPicPr>
          <p:cNvPr id="2" name="Picture 1">
            <a:extLst>
              <a:ext uri="{FF2B5EF4-FFF2-40B4-BE49-F238E27FC236}">
                <a16:creationId xmlns:a16="http://schemas.microsoft.com/office/drawing/2014/main" id="{706DD0B0-312C-4882-98FB-2CAFA08FFA6F}"/>
              </a:ext>
            </a:extLst>
          </p:cNvPr>
          <p:cNvPicPr>
            <a:picLocks noChangeAspect="1"/>
          </p:cNvPicPr>
          <p:nvPr/>
        </p:nvPicPr>
        <p:blipFill>
          <a:blip r:embed="rId3"/>
          <a:stretch>
            <a:fillRect/>
          </a:stretch>
        </p:blipFill>
        <p:spPr>
          <a:xfrm>
            <a:off x="191273" y="742950"/>
            <a:ext cx="8761453" cy="3554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575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3E4680D-4725-4252-B4DF-995CA341C0D5}"/>
              </a:ext>
            </a:extLst>
          </p:cNvPr>
          <p:cNvPicPr>
            <a:picLocks noChangeAspect="1"/>
          </p:cNvPicPr>
          <p:nvPr/>
        </p:nvPicPr>
        <p:blipFill>
          <a:blip r:embed="rId3"/>
          <a:stretch>
            <a:fillRect/>
          </a:stretch>
        </p:blipFill>
        <p:spPr>
          <a:xfrm>
            <a:off x="1752600" y="0"/>
            <a:ext cx="5389769" cy="5143500"/>
          </a:xfrm>
          <a:prstGeom prst="rect">
            <a:avLst/>
          </a:prstGeom>
        </p:spPr>
      </p:pic>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2F9815CD-9977-4AAD-8AB2-144DC723EE29}"/>
              </a:ext>
            </a:extLst>
          </p:cNvPr>
          <p:cNvSpPr/>
          <p:nvPr/>
        </p:nvSpPr>
        <p:spPr>
          <a:xfrm>
            <a:off x="0" y="438150"/>
            <a:ext cx="1625333" cy="1015663"/>
          </a:xfrm>
          <a:prstGeom prst="rect">
            <a:avLst/>
          </a:prstGeom>
        </p:spPr>
        <p:txBody>
          <a:bodyPr wrap="square">
            <a:spAutoFit/>
          </a:bodyPr>
          <a:lstStyle/>
          <a:p>
            <a:pPr algn="ct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Now add in some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ethical</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topics:</a:t>
            </a:r>
            <a:endParaRPr lang="en-US" sz="2000" dirty="0"/>
          </a:p>
        </p:txBody>
      </p:sp>
      <p:cxnSp>
        <p:nvCxnSpPr>
          <p:cNvPr id="5" name="Straight Arrow Connector 4">
            <a:extLst>
              <a:ext uri="{FF2B5EF4-FFF2-40B4-BE49-F238E27FC236}">
                <a16:creationId xmlns:a16="http://schemas.microsoft.com/office/drawing/2014/main" id="{97759A65-91C7-4CA8-A397-E404B3C7F288}"/>
              </a:ext>
            </a:extLst>
          </p:cNvPr>
          <p:cNvCxnSpPr>
            <a:cxnSpLocks/>
          </p:cNvCxnSpPr>
          <p:nvPr/>
        </p:nvCxnSpPr>
        <p:spPr>
          <a:xfrm flipH="1">
            <a:off x="7086600" y="4933950"/>
            <a:ext cx="990600" cy="0"/>
          </a:xfrm>
          <a:prstGeom prst="straightConnector1">
            <a:avLst/>
          </a:prstGeom>
          <a:ln w="984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611DD5-BF94-4554-9EEA-ED571D902108}"/>
              </a:ext>
            </a:extLst>
          </p:cNvPr>
          <p:cNvSpPr/>
          <p:nvPr/>
        </p:nvSpPr>
        <p:spPr>
          <a:xfrm>
            <a:off x="7162800" y="3893404"/>
            <a:ext cx="1785167" cy="830997"/>
          </a:xfrm>
          <a:prstGeom prst="rect">
            <a:avLst/>
          </a:prstGeom>
        </p:spPr>
        <p:txBody>
          <a:bodyPr wrap="square">
            <a:spAutoFit/>
          </a:bodyPr>
          <a:lstStyle/>
          <a:p>
            <a:pPr algn="ctr"/>
            <a:r>
              <a:rPr lang="en-US" sz="24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in </a:t>
            </a:r>
            <a:r>
              <a:rPr lang="en-US" sz="24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97 quadrillion!</a:t>
            </a:r>
            <a:endParaRPr lang="en-US" sz="2400" b="1" dirty="0">
              <a:solidFill>
                <a:srgbClr val="FFC000"/>
              </a:solidFill>
            </a:endParaRPr>
          </a:p>
        </p:txBody>
      </p:sp>
      <p:sp>
        <p:nvSpPr>
          <p:cNvPr id="2" name="Rectangle 1">
            <a:extLst>
              <a:ext uri="{FF2B5EF4-FFF2-40B4-BE49-F238E27FC236}">
                <a16:creationId xmlns:a16="http://schemas.microsoft.com/office/drawing/2014/main" id="{B9D42BFD-1E08-4959-AF71-EF170198D71F}"/>
              </a:ext>
            </a:extLst>
          </p:cNvPr>
          <p:cNvSpPr/>
          <p:nvPr/>
        </p:nvSpPr>
        <p:spPr>
          <a:xfrm>
            <a:off x="7299216" y="1776737"/>
            <a:ext cx="1512334" cy="1938992"/>
          </a:xfrm>
          <a:prstGeom prst="rect">
            <a:avLst/>
          </a:prstGeom>
        </p:spPr>
        <p:txBody>
          <a:bodyPr wrap="square">
            <a:spAutoFit/>
          </a:bodyPr>
          <a:lstStyle/>
          <a:p>
            <a:pPr algn="ctr"/>
            <a:r>
              <a:rPr lang="en-US" sz="2000" spc="-100">
                <a:solidFill>
                  <a:schemeClr val="bg1"/>
                </a:solidFill>
                <a:latin typeface="Arial" panose="020B0604020202020204" pitchFamily="34" charset="0"/>
                <a:ea typeface="Times New Roman" panose="02020603050405020304" pitchFamily="18" charset="0"/>
                <a:cs typeface="Arial" panose="020B0604020202020204" pitchFamily="34" charset="0"/>
              </a:rPr>
              <a:t>The </a:t>
            </a:r>
            <a:r>
              <a:rPr lang="en-US" sz="2000" b="1" spc="-100">
                <a:solidFill>
                  <a:srgbClr val="FFC000"/>
                </a:solidFill>
                <a:latin typeface="Arial" panose="020B0604020202020204" pitchFamily="34" charset="0"/>
                <a:ea typeface="Times New Roman" panose="02020603050405020304" pitchFamily="18" charset="0"/>
                <a:cs typeface="Arial" panose="020B0604020202020204" pitchFamily="34" charset="0"/>
              </a:rPr>
              <a:t>odds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somebody agrees </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with you on everything here: </a:t>
            </a:r>
            <a:endParaRPr lang="en-US" sz="2000" dirty="0"/>
          </a:p>
        </p:txBody>
      </p:sp>
    </p:spTree>
    <p:extLst>
      <p:ext uri="{BB962C8B-B14F-4D97-AF65-F5344CB8AC3E}">
        <p14:creationId xmlns:p14="http://schemas.microsoft.com/office/powerpoint/2010/main" val="217473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1169551"/>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Recognize the need for charity.</a:t>
            </a:r>
          </a:p>
          <a:p>
            <a:pPr marL="346075" indent="-346075">
              <a:lnSpc>
                <a:spcPts val="2400"/>
              </a:lnSpc>
              <a:spcAft>
                <a:spcPts val="600"/>
              </a:spcAft>
            </a:pP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2. 	Value the Bible as special revelation.</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266970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02358-35FA-4D9E-B0A6-AE4C83A7661F}"/>
              </a:ext>
            </a:extLst>
          </p:cNvPr>
          <p:cNvSpPr/>
          <p:nvPr/>
        </p:nvSpPr>
        <p:spPr>
          <a:xfrm>
            <a:off x="-76200" y="9286"/>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 The Bible as Special Revelation</a:t>
            </a:r>
          </a:p>
        </p:txBody>
      </p:sp>
      <p:sp>
        <p:nvSpPr>
          <p:cNvPr id="4" name="Rectangle 3">
            <a:extLst>
              <a:ext uri="{FF2B5EF4-FFF2-40B4-BE49-F238E27FC236}">
                <a16:creationId xmlns:a16="http://schemas.microsoft.com/office/drawing/2014/main" id="{789495E2-0FD1-4694-81C3-DDE132C863EF}"/>
              </a:ext>
            </a:extLst>
          </p:cNvPr>
          <p:cNvSpPr/>
          <p:nvPr/>
        </p:nvSpPr>
        <p:spPr>
          <a:xfrm>
            <a:off x="17617" y="455801"/>
            <a:ext cx="9144000" cy="4478149"/>
          </a:xfrm>
          <a:prstGeom prst="rect">
            <a:avLst/>
          </a:prstGeom>
        </p:spPr>
        <p:txBody>
          <a:bodyPr wrap="square">
            <a:spAutoFit/>
          </a:bodyPr>
          <a:lstStyle/>
          <a:p>
            <a:pPr marL="342900" indent="-342900">
              <a:lnSpc>
                <a:spcPts val="1800"/>
              </a:lnSpc>
              <a:spcAft>
                <a:spcPts val="600"/>
              </a:spcAft>
              <a:buFont typeface="Symbol" panose="05050102010706020507" pitchFamily="18" charset="2"/>
              <a:buChar char=""/>
            </a:pPr>
            <a:r>
              <a:rPr lang="en-US" spc="-100" dirty="0">
                <a:solidFill>
                  <a:schemeClr val="bg1"/>
                </a:solidFill>
                <a:latin typeface="Arial" panose="020B0604020202020204" pitchFamily="34" charset="0"/>
                <a:cs typeface="Arial" panose="020B0604020202020204" pitchFamily="34" charset="0"/>
              </a:rPr>
              <a:t>Saying the </a:t>
            </a:r>
            <a:r>
              <a:rPr lang="en-US" b="1" spc="-100" dirty="0">
                <a:solidFill>
                  <a:srgbClr val="FFC000"/>
                </a:solidFill>
                <a:latin typeface="Arial" panose="020B0604020202020204" pitchFamily="34" charset="0"/>
                <a:cs typeface="Arial" panose="020B0604020202020204" pitchFamily="34" charset="0"/>
              </a:rPr>
              <a:t>Bible is the “Word of God” </a:t>
            </a:r>
            <a:r>
              <a:rPr lang="en-US" spc="-100" dirty="0">
                <a:solidFill>
                  <a:schemeClr val="bg1"/>
                </a:solidFill>
                <a:latin typeface="Arial" panose="020B0604020202020204" pitchFamily="34" charset="0"/>
                <a:cs typeface="Arial" panose="020B0604020202020204" pitchFamily="34" charset="0"/>
              </a:rPr>
              <a:t>means it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has 3 qualities:</a:t>
            </a:r>
          </a:p>
          <a:p>
            <a:pPr marL="800100" lvl="1" indent="-342900">
              <a:lnSpc>
                <a:spcPts val="1800"/>
              </a:lnSpc>
              <a:spcAft>
                <a:spcPts val="600"/>
              </a:spcAft>
              <a:buFont typeface="Symbol" panose="05050102010706020507" pitchFamily="18" charset="2"/>
              <a:buChar char=""/>
            </a:pPr>
            <a:r>
              <a:rPr lang="en-US" b="1" spc="-100" dirty="0">
                <a:solidFill>
                  <a:srgbClr val="FFFF00"/>
                </a:solidFill>
                <a:latin typeface="Arial" panose="020B0604020202020204" pitchFamily="34" charset="0"/>
                <a:cs typeface="Arial" panose="020B0604020202020204" pitchFamily="34" charset="0"/>
              </a:rPr>
              <a:t>Inspiration: </a:t>
            </a:r>
            <a:br>
              <a:rPr lang="en-US" b="1" spc="-100" dirty="0">
                <a:solidFill>
                  <a:srgbClr val="FFFF00"/>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Bible comes </a:t>
            </a:r>
            <a:r>
              <a:rPr lang="en-US" b="1" spc="-100" dirty="0">
                <a:solidFill>
                  <a:srgbClr val="FFC000"/>
                </a:solidFill>
                <a:latin typeface="Arial" panose="020B0604020202020204" pitchFamily="34" charset="0"/>
                <a:cs typeface="Arial" panose="020B0604020202020204" pitchFamily="34" charset="0"/>
              </a:rPr>
              <a:t>from God </a:t>
            </a:r>
            <a:r>
              <a:rPr lang="en-US" spc="-100" dirty="0">
                <a:solidFill>
                  <a:schemeClr val="bg1"/>
                </a:solidFill>
                <a:latin typeface="Arial" panose="020B0604020202020204" pitchFamily="34" charset="0"/>
                <a:cs typeface="Arial" panose="020B0604020202020204" pitchFamily="34" charset="0"/>
              </a:rPr>
              <a:t>(it is breathed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out by God; 2 Tim. 3:16-17).</a:t>
            </a:r>
          </a:p>
          <a:p>
            <a:pPr marL="800100" lvl="1" indent="-342900">
              <a:lnSpc>
                <a:spcPts val="1800"/>
              </a:lnSpc>
              <a:spcAft>
                <a:spcPts val="600"/>
              </a:spcAft>
              <a:buFont typeface="Symbol" panose="05050102010706020507" pitchFamily="18" charset="2"/>
              <a:buChar char=""/>
            </a:pPr>
            <a:r>
              <a:rPr lang="en-US" b="1" spc="-100" dirty="0">
                <a:solidFill>
                  <a:srgbClr val="FFFF00"/>
                </a:solidFill>
                <a:latin typeface="Arial" panose="020B0604020202020204" pitchFamily="34" charset="0"/>
                <a:cs typeface="Arial" panose="020B0604020202020204" pitchFamily="34" charset="0"/>
              </a:rPr>
              <a:t>Infallibility: </a:t>
            </a:r>
            <a:br>
              <a:rPr lang="en-US" b="1" spc="-100" dirty="0">
                <a:solidFill>
                  <a:srgbClr val="FFFF00"/>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Bible </a:t>
            </a:r>
            <a:r>
              <a:rPr lang="en-US" b="1" spc="-100" dirty="0">
                <a:solidFill>
                  <a:srgbClr val="FFC000"/>
                </a:solidFill>
                <a:latin typeface="Arial" panose="020B0604020202020204" pitchFamily="34" charset="0"/>
                <a:cs typeface="Arial" panose="020B0604020202020204" pitchFamily="34" charset="0"/>
              </a:rPr>
              <a:t>cannot fail </a:t>
            </a:r>
            <a:r>
              <a:rPr lang="en-US" spc="-100" dirty="0">
                <a:solidFill>
                  <a:schemeClr val="bg1"/>
                </a:solidFill>
                <a:latin typeface="Arial" panose="020B0604020202020204" pitchFamily="34" charset="0"/>
                <a:cs typeface="Arial" panose="020B0604020202020204" pitchFamily="34" charset="0"/>
              </a:rPr>
              <a:t>(not one jot or tittle will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disappear until all is fulfilled; Matt. 5:18).  </a:t>
            </a:r>
          </a:p>
          <a:p>
            <a:pPr marL="800100" lvl="1" indent="-342900">
              <a:lnSpc>
                <a:spcPts val="1800"/>
              </a:lnSpc>
              <a:spcAft>
                <a:spcPts val="600"/>
              </a:spcAft>
              <a:buFont typeface="Symbol" panose="05050102010706020507" pitchFamily="18" charset="2"/>
              <a:buChar char=""/>
            </a:pPr>
            <a:r>
              <a:rPr lang="en-US" b="1" spc="-100" dirty="0">
                <a:solidFill>
                  <a:srgbClr val="FFFF00"/>
                </a:solidFill>
                <a:latin typeface="Arial" panose="020B0604020202020204" pitchFamily="34" charset="0"/>
                <a:cs typeface="Arial" panose="020B0604020202020204" pitchFamily="34" charset="0"/>
              </a:rPr>
              <a:t>Inerrancy: </a:t>
            </a:r>
            <a:r>
              <a:rPr lang="en-US" spc="-100" dirty="0">
                <a:solidFill>
                  <a:schemeClr val="bg1"/>
                </a:solidFill>
                <a:latin typeface="Arial" panose="020B0604020202020204" pitchFamily="34" charset="0"/>
                <a:cs typeface="Arial" panose="020B0604020202020204" pitchFamily="34" charset="0"/>
              </a:rPr>
              <a:t>Bible is </a:t>
            </a:r>
            <a:r>
              <a:rPr lang="en-US" b="1" spc="-100" dirty="0">
                <a:solidFill>
                  <a:srgbClr val="FFC000"/>
                </a:solidFill>
                <a:latin typeface="Arial" panose="020B0604020202020204" pitchFamily="34" charset="0"/>
                <a:cs typeface="Arial" panose="020B0604020202020204" pitchFamily="34" charset="0"/>
              </a:rPr>
              <a:t>without error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(Jn. 17:17; Psa. 19:7).</a:t>
            </a:r>
          </a:p>
          <a:p>
            <a:pPr marL="342900" indent="-342900">
              <a:lnSpc>
                <a:spcPts val="1800"/>
              </a:lnSpc>
              <a:spcAft>
                <a:spcPts val="600"/>
              </a:spcAft>
              <a:buFont typeface="Symbol" panose="05050102010706020507" pitchFamily="18" charset="2"/>
              <a:buChar char=""/>
            </a:pPr>
            <a:r>
              <a:rPr lang="en-US" spc="-100" dirty="0">
                <a:solidFill>
                  <a:schemeClr val="bg1"/>
                </a:solidFill>
                <a:latin typeface="Arial" panose="020B0604020202020204" pitchFamily="34" charset="0"/>
                <a:cs typeface="Arial" panose="020B0604020202020204" pitchFamily="34" charset="0"/>
              </a:rPr>
              <a:t>Challenge is not all hold to </a:t>
            </a:r>
            <a:r>
              <a:rPr lang="en-US" b="1" spc="-100" dirty="0">
                <a:solidFill>
                  <a:srgbClr val="FFC000"/>
                </a:solidFill>
                <a:latin typeface="Arial" panose="020B0604020202020204" pitchFamily="34" charset="0"/>
                <a:cs typeface="Arial" panose="020B0604020202020204" pitchFamily="34" charset="0"/>
              </a:rPr>
              <a:t>same level of inerrancy</a:t>
            </a:r>
            <a:r>
              <a:rPr lang="en-US" spc="-100" dirty="0">
                <a:solidFill>
                  <a:schemeClr val="bg1"/>
                </a:solidFill>
                <a:latin typeface="Arial" panose="020B0604020202020204" pitchFamily="34" charset="0"/>
                <a:cs typeface="Arial" panose="020B0604020202020204" pitchFamily="34" charset="0"/>
              </a:rPr>
              <a:t>:</a:t>
            </a:r>
          </a:p>
          <a:p>
            <a:pPr marL="800100" lvl="1" indent="-342900">
              <a:lnSpc>
                <a:spcPts val="1800"/>
              </a:lnSpc>
              <a:spcAft>
                <a:spcPts val="600"/>
              </a:spcAft>
              <a:buFont typeface="Symbol" panose="05050102010706020507" pitchFamily="18" charset="2"/>
              <a:buChar char=""/>
            </a:pPr>
            <a:r>
              <a:rPr lang="en-US" b="1" spc="-100" dirty="0">
                <a:solidFill>
                  <a:srgbClr val="FFFF00"/>
                </a:solidFill>
                <a:latin typeface="Arial" panose="020B0604020202020204" pitchFamily="34" charset="0"/>
                <a:cs typeface="Arial" panose="020B0604020202020204" pitchFamily="34" charset="0"/>
              </a:rPr>
              <a:t>Full Inerrancy: </a:t>
            </a:r>
            <a:br>
              <a:rPr lang="en-US" b="1" spc="-100" dirty="0">
                <a:solidFill>
                  <a:srgbClr val="FFFF00"/>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Bible is without error in </a:t>
            </a:r>
            <a:r>
              <a:rPr lang="en-US" b="1" spc="-100" dirty="0">
                <a:solidFill>
                  <a:srgbClr val="FFC000"/>
                </a:solidFill>
                <a:latin typeface="Arial" panose="020B0604020202020204" pitchFamily="34" charset="0"/>
                <a:cs typeface="Arial" panose="020B0604020202020204" pitchFamily="34" charset="0"/>
              </a:rPr>
              <a:t>everything it speaks </a:t>
            </a:r>
            <a:r>
              <a:rPr lang="en-US" spc="-100" dirty="0">
                <a:solidFill>
                  <a:schemeClr val="bg1"/>
                </a:solidFill>
                <a:latin typeface="Arial" panose="020B0604020202020204" pitchFamily="34" charset="0"/>
                <a:cs typeface="Arial" panose="020B0604020202020204" pitchFamily="34" charset="0"/>
              </a:rPr>
              <a:t>about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including </a:t>
            </a:r>
            <a:r>
              <a:rPr lang="en-US" b="1" spc="-100" dirty="0">
                <a:solidFill>
                  <a:srgbClr val="FFC000"/>
                </a:solidFill>
                <a:latin typeface="Arial" panose="020B0604020202020204" pitchFamily="34" charset="0"/>
                <a:cs typeface="Arial" panose="020B0604020202020204" pitchFamily="34" charset="0"/>
              </a:rPr>
              <a:t>science</a:t>
            </a:r>
            <a:r>
              <a:rPr lang="en-US" spc="-100" dirty="0">
                <a:solidFill>
                  <a:schemeClr val="bg1"/>
                </a:solidFill>
                <a:latin typeface="Arial" panose="020B0604020202020204" pitchFamily="34" charset="0"/>
                <a:cs typeface="Arial" panose="020B0604020202020204" pitchFamily="34" charset="0"/>
              </a:rPr>
              <a:t> and </a:t>
            </a:r>
            <a:r>
              <a:rPr lang="en-US" b="1" spc="-100" dirty="0">
                <a:solidFill>
                  <a:srgbClr val="FFC000"/>
                </a:solidFill>
                <a:latin typeface="Arial" panose="020B0604020202020204" pitchFamily="34" charset="0"/>
                <a:cs typeface="Arial" panose="020B0604020202020204" pitchFamily="34" charset="0"/>
              </a:rPr>
              <a:t>history</a:t>
            </a:r>
            <a:r>
              <a:rPr lang="en-US" spc="-100" dirty="0">
                <a:solidFill>
                  <a:schemeClr val="bg1"/>
                </a:solidFill>
                <a:latin typeface="Arial" panose="020B0604020202020204" pitchFamily="34" charset="0"/>
                <a:cs typeface="Arial" panose="020B0604020202020204" pitchFamily="34" charset="0"/>
              </a:rPr>
              <a:t> (aka “a high-view of Scripture”).</a:t>
            </a:r>
          </a:p>
          <a:p>
            <a:pPr marL="800100" lvl="1" indent="-342900">
              <a:lnSpc>
                <a:spcPts val="1800"/>
              </a:lnSpc>
              <a:spcAft>
                <a:spcPts val="600"/>
              </a:spcAft>
              <a:buFont typeface="Symbol" panose="05050102010706020507" pitchFamily="18" charset="2"/>
              <a:buChar char=""/>
            </a:pPr>
            <a:r>
              <a:rPr lang="en-US" b="1" spc="-100" dirty="0">
                <a:solidFill>
                  <a:srgbClr val="FFFF00"/>
                </a:solidFill>
                <a:latin typeface="Arial" panose="020B0604020202020204" pitchFamily="34" charset="0"/>
                <a:cs typeface="Arial" panose="020B0604020202020204" pitchFamily="34" charset="0"/>
              </a:rPr>
              <a:t>Limited Inerrancy: </a:t>
            </a:r>
            <a:br>
              <a:rPr lang="en-US" b="1" spc="-100" dirty="0">
                <a:solidFill>
                  <a:srgbClr val="FFFF00"/>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Bible is accurate when it speaks about </a:t>
            </a:r>
            <a:r>
              <a:rPr lang="en-US" b="1" spc="-100" dirty="0">
                <a:solidFill>
                  <a:srgbClr val="FFC000"/>
                </a:solidFill>
                <a:latin typeface="Arial" panose="020B0604020202020204" pitchFamily="34" charset="0"/>
                <a:cs typeface="Arial" panose="020B0604020202020204" pitchFamily="34" charset="0"/>
              </a:rPr>
              <a:t>things pertaining to salvation</a:t>
            </a:r>
            <a:r>
              <a:rPr lang="en-US" spc="-100" dirty="0">
                <a:solidFill>
                  <a:schemeClr val="bg1"/>
                </a:solidFill>
                <a:latin typeface="Arial" panose="020B0604020202020204" pitchFamily="34" charset="0"/>
                <a:cs typeface="Arial" panose="020B0604020202020204" pitchFamily="34" charset="0"/>
              </a:rPr>
              <a:t>,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but not necessarily when speaking about history or science.</a:t>
            </a:r>
          </a:p>
        </p:txBody>
      </p:sp>
      <p:pic>
        <p:nvPicPr>
          <p:cNvPr id="3" name="Picture 2">
            <a:extLst>
              <a:ext uri="{FF2B5EF4-FFF2-40B4-BE49-F238E27FC236}">
                <a16:creationId xmlns:a16="http://schemas.microsoft.com/office/drawing/2014/main" id="{220E57C6-505F-4DB9-AC29-DD7AA4FFC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500627"/>
            <a:ext cx="3429000" cy="2554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735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02358-35FA-4D9E-B0A6-AE4C83A7661F}"/>
              </a:ext>
            </a:extLst>
          </p:cNvPr>
          <p:cNvSpPr/>
          <p:nvPr/>
        </p:nvSpPr>
        <p:spPr>
          <a:xfrm>
            <a:off x="-76200" y="9286"/>
            <a:ext cx="91440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 The Bible as Special Revelation (Cont’d)</a:t>
            </a:r>
          </a:p>
        </p:txBody>
      </p:sp>
      <p:sp>
        <p:nvSpPr>
          <p:cNvPr id="4" name="Rectangle 3">
            <a:extLst>
              <a:ext uri="{FF2B5EF4-FFF2-40B4-BE49-F238E27FC236}">
                <a16:creationId xmlns:a16="http://schemas.microsoft.com/office/drawing/2014/main" id="{789495E2-0FD1-4694-81C3-DDE132C863EF}"/>
              </a:ext>
            </a:extLst>
          </p:cNvPr>
          <p:cNvSpPr/>
          <p:nvPr/>
        </p:nvSpPr>
        <p:spPr>
          <a:xfrm>
            <a:off x="-4763" y="627549"/>
            <a:ext cx="9144000" cy="1323439"/>
          </a:xfrm>
          <a:prstGeom prst="rect">
            <a:avLst/>
          </a:prstGeom>
        </p:spPr>
        <p:txBody>
          <a:bodyPr wrap="square">
            <a:spAutoFit/>
          </a:bodyPr>
          <a:lstStyle/>
          <a:p>
            <a:pPr lvl="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cs typeface="Arial" panose="020B0604020202020204" pitchFamily="34" charset="0"/>
              </a:rPr>
              <a:t>A high-view of Scripture </a:t>
            </a:r>
            <a:r>
              <a:rPr lang="en-US" spc="-100" dirty="0">
                <a:solidFill>
                  <a:schemeClr val="bg1"/>
                </a:solidFill>
                <a:latin typeface="Arial" panose="020B0604020202020204" pitchFamily="34" charset="0"/>
                <a:cs typeface="Arial" panose="020B0604020202020204" pitchFamily="34" charset="0"/>
              </a:rPr>
              <a:t>(full inerrancy) is an important safety rail because:</a:t>
            </a:r>
          </a:p>
          <a:p>
            <a:pPr marL="74295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cs typeface="Arial" panose="020B0604020202020204" pitchFamily="34" charset="0"/>
              </a:rPr>
              <a:t>Full inerrancy was the </a:t>
            </a:r>
            <a:r>
              <a:rPr lang="en-US" b="1" spc="-100" dirty="0">
                <a:solidFill>
                  <a:srgbClr val="FFC000"/>
                </a:solidFill>
                <a:latin typeface="Arial" panose="020B0604020202020204" pitchFamily="34" charset="0"/>
                <a:cs typeface="Arial" panose="020B0604020202020204" pitchFamily="34" charset="0"/>
              </a:rPr>
              <a:t>historical position </a:t>
            </a:r>
            <a:r>
              <a:rPr lang="en-US" spc="-100" dirty="0">
                <a:solidFill>
                  <a:schemeClr val="bg1"/>
                </a:solidFill>
                <a:latin typeface="Arial" panose="020B0604020202020204" pitchFamily="34" charset="0"/>
                <a:cs typeface="Arial" panose="020B0604020202020204" pitchFamily="34" charset="0"/>
              </a:rPr>
              <a:t>of the church.</a:t>
            </a:r>
          </a:p>
          <a:p>
            <a:pPr marL="74295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cs typeface="Arial" panose="020B0604020202020204" pitchFamily="34" charset="0"/>
              </a:rPr>
              <a:t>Full inerrancy was the </a:t>
            </a:r>
            <a:r>
              <a:rPr lang="en-US" b="1" spc="-100" dirty="0">
                <a:solidFill>
                  <a:srgbClr val="FFC000"/>
                </a:solidFill>
                <a:latin typeface="Arial" panose="020B0604020202020204" pitchFamily="34" charset="0"/>
                <a:cs typeface="Arial" panose="020B0604020202020204" pitchFamily="34" charset="0"/>
              </a:rPr>
              <a:t>view of Jesus </a:t>
            </a:r>
            <a:r>
              <a:rPr lang="en-US" spc="-100" dirty="0">
                <a:solidFill>
                  <a:schemeClr val="bg1"/>
                </a:solidFill>
                <a:latin typeface="Arial" panose="020B0604020202020204" pitchFamily="34" charset="0"/>
                <a:cs typeface="Arial" panose="020B0604020202020204" pitchFamily="34" charset="0"/>
              </a:rPr>
              <a:t>and</a:t>
            </a:r>
            <a:r>
              <a:rPr lang="en-US" b="1" spc="-100" dirty="0">
                <a:solidFill>
                  <a:srgbClr val="FFC000"/>
                </a:solidFill>
                <a:latin typeface="Arial" panose="020B0604020202020204" pitchFamily="34" charset="0"/>
                <a:cs typeface="Arial" panose="020B0604020202020204" pitchFamily="34" charset="0"/>
              </a:rPr>
              <a:t> the apostles </a:t>
            </a:r>
            <a:br>
              <a:rPr lang="en-US" b="1" spc="-100" dirty="0">
                <a:solidFill>
                  <a:srgbClr val="FFC000"/>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(see next slides).</a:t>
            </a:r>
          </a:p>
        </p:txBody>
      </p:sp>
    </p:spTree>
    <p:extLst>
      <p:ext uri="{BB962C8B-B14F-4D97-AF65-F5344CB8AC3E}">
        <p14:creationId xmlns:p14="http://schemas.microsoft.com/office/powerpoint/2010/main" val="327021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5" name="Rectangle 4">
            <a:extLst>
              <a:ext uri="{FF2B5EF4-FFF2-40B4-BE49-F238E27FC236}">
                <a16:creationId xmlns:a16="http://schemas.microsoft.com/office/drawing/2014/main" id="{8D7C0F3E-4905-4377-9640-12F04F185035}"/>
              </a:ext>
            </a:extLst>
          </p:cNvPr>
          <p:cNvSpPr/>
          <p:nvPr/>
        </p:nvSpPr>
        <p:spPr>
          <a:xfrm>
            <a:off x="-76200" y="-117336"/>
            <a:ext cx="9220200" cy="707886"/>
          </a:xfrm>
          <a:prstGeom prst="rect">
            <a:avLst/>
          </a:prstGeom>
        </p:spPr>
        <p:txBody>
          <a:bodyPr wrap="square">
            <a:spAutoFit/>
          </a:bodyPr>
          <a:lstStyle/>
          <a:p>
            <a:pPr marL="344488" indent="-344488" algn="ctr">
              <a:tabLst>
                <a:tab pos="285750" algn="l"/>
              </a:tabLst>
            </a:pPr>
            <a:r>
              <a:rPr lang="en-US" sz="4000" b="1" cap="small" dirty="0">
                <a:ln w="1905"/>
                <a:solidFill>
                  <a:schemeClr val="bg1">
                    <a:lumMod val="65000"/>
                  </a:schemeClr>
                </a:solidFill>
              </a:rPr>
              <a:t>Jesus/Apostles Affirmed Accuracy of OT</a:t>
            </a:r>
          </a:p>
        </p:txBody>
      </p:sp>
      <p:sp>
        <p:nvSpPr>
          <p:cNvPr id="7" name="Rectangle 6">
            <a:extLst>
              <a:ext uri="{FF2B5EF4-FFF2-40B4-BE49-F238E27FC236}">
                <a16:creationId xmlns:a16="http://schemas.microsoft.com/office/drawing/2014/main" id="{F870C552-019E-4F9A-9D7C-694E724B724F}"/>
              </a:ext>
            </a:extLst>
          </p:cNvPr>
          <p:cNvSpPr/>
          <p:nvPr/>
        </p:nvSpPr>
        <p:spPr>
          <a:xfrm>
            <a:off x="457200" y="514350"/>
            <a:ext cx="7924800" cy="4524315"/>
          </a:xfrm>
          <a:prstGeom prst="rect">
            <a:avLst/>
          </a:prstGeom>
        </p:spPr>
        <p:txBody>
          <a:bodyPr wrap="square">
            <a:spAutoFit/>
          </a:bodyPr>
          <a:lstStyle/>
          <a:p>
            <a:pPr>
              <a:tabLst>
                <a:tab pos="5084763" algn="l"/>
              </a:tabLst>
            </a:pPr>
            <a:r>
              <a:rPr lang="en-US" dirty="0">
                <a:solidFill>
                  <a:schemeClr val="bg1"/>
                </a:solidFill>
              </a:rPr>
              <a:t>1.  Creation of the universe (Gen. 1)	John 1:3; Col. 1:16</a:t>
            </a:r>
          </a:p>
          <a:p>
            <a:pPr>
              <a:tabLst>
                <a:tab pos="5084763" algn="l"/>
              </a:tabLst>
            </a:pPr>
            <a:r>
              <a:rPr lang="en-US" dirty="0">
                <a:solidFill>
                  <a:schemeClr val="bg1"/>
                </a:solidFill>
              </a:rPr>
              <a:t>2.  Creation of Adam and Eve (Gen. 1-2)	1 Tim. 2:13-14</a:t>
            </a:r>
          </a:p>
          <a:p>
            <a:pPr>
              <a:tabLst>
                <a:tab pos="5084763" algn="l"/>
              </a:tabLst>
            </a:pPr>
            <a:r>
              <a:rPr lang="en-US" dirty="0">
                <a:solidFill>
                  <a:schemeClr val="bg1"/>
                </a:solidFill>
              </a:rPr>
              <a:t>3.  Marriage of Adam and Eve (Gen. 1-2)	1 Tim. 2:13</a:t>
            </a:r>
          </a:p>
          <a:p>
            <a:pPr>
              <a:tabLst>
                <a:tab pos="5084763" algn="l"/>
              </a:tabLst>
            </a:pPr>
            <a:r>
              <a:rPr lang="en-US" dirty="0">
                <a:solidFill>
                  <a:schemeClr val="bg1"/>
                </a:solidFill>
              </a:rPr>
              <a:t>4.  Temptation of the woman (Gen. 3)	1 Tim. 2:14</a:t>
            </a:r>
          </a:p>
          <a:p>
            <a:pPr>
              <a:tabLst>
                <a:tab pos="5084763" algn="l"/>
              </a:tabLst>
            </a:pPr>
            <a:r>
              <a:rPr lang="en-US" dirty="0">
                <a:solidFill>
                  <a:schemeClr val="bg1"/>
                </a:solidFill>
              </a:rPr>
              <a:t>5.  Disobedience and sin of Adam (Gen. 3)	Rom. 5:12; 1 Cor. 15:22</a:t>
            </a:r>
          </a:p>
          <a:p>
            <a:pPr>
              <a:tabLst>
                <a:tab pos="5084763" algn="l"/>
              </a:tabLst>
            </a:pPr>
            <a:r>
              <a:rPr lang="en-US" dirty="0">
                <a:solidFill>
                  <a:schemeClr val="bg1"/>
                </a:solidFill>
              </a:rPr>
              <a:t>6.  Sacrifices of Abel and Cain (Gen. 4)	Heb. 11:4</a:t>
            </a:r>
          </a:p>
          <a:p>
            <a:pPr>
              <a:tabLst>
                <a:tab pos="5084763" algn="l"/>
              </a:tabLst>
            </a:pPr>
            <a:r>
              <a:rPr lang="en-US" dirty="0">
                <a:solidFill>
                  <a:schemeClr val="bg1"/>
                </a:solidFill>
              </a:rPr>
              <a:t>7.  Murder of Abel by Cain (Gen. 4)	1 John 3:12</a:t>
            </a:r>
          </a:p>
          <a:p>
            <a:pPr>
              <a:tabLst>
                <a:tab pos="5084763" algn="l"/>
              </a:tabLst>
            </a:pPr>
            <a:r>
              <a:rPr lang="en-US" dirty="0">
                <a:solidFill>
                  <a:schemeClr val="bg1"/>
                </a:solidFill>
              </a:rPr>
              <a:t>8.  Birth of Seth (Gen. 4)	Luke 3:38</a:t>
            </a:r>
          </a:p>
          <a:p>
            <a:pPr>
              <a:tabLst>
                <a:tab pos="5084763" algn="l"/>
              </a:tabLst>
            </a:pPr>
            <a:r>
              <a:rPr lang="en-US" dirty="0">
                <a:solidFill>
                  <a:schemeClr val="bg1"/>
                </a:solidFill>
              </a:rPr>
              <a:t>9.  Translation of Enoch (Gen. 5)	Heb. 11:5</a:t>
            </a:r>
          </a:p>
          <a:p>
            <a:pPr>
              <a:tabLst>
                <a:tab pos="5084763" algn="l"/>
              </a:tabLst>
            </a:pPr>
            <a:r>
              <a:rPr lang="en-US" dirty="0">
                <a:solidFill>
                  <a:schemeClr val="bg1"/>
                </a:solidFill>
              </a:rPr>
              <a:t>10. Marriage before the flood (Gen. 6)	Luke 17:27</a:t>
            </a:r>
          </a:p>
          <a:p>
            <a:pPr>
              <a:tabLst>
                <a:tab pos="5084763" algn="l"/>
              </a:tabLst>
            </a:pPr>
            <a:r>
              <a:rPr lang="en-US" dirty="0">
                <a:solidFill>
                  <a:schemeClr val="bg1"/>
                </a:solidFill>
              </a:rPr>
              <a:t>11. The flood and destruction of man (Gen. 7)	Matt. 24:39</a:t>
            </a:r>
          </a:p>
          <a:p>
            <a:pPr>
              <a:tabLst>
                <a:tab pos="5084763" algn="l"/>
              </a:tabLst>
            </a:pPr>
            <a:r>
              <a:rPr lang="en-US" dirty="0">
                <a:solidFill>
                  <a:schemeClr val="bg1"/>
                </a:solidFill>
              </a:rPr>
              <a:t>12. Preservation of Noah and his family (Gen. 8-9) 	2 Peter 2:5</a:t>
            </a:r>
          </a:p>
          <a:p>
            <a:pPr>
              <a:tabLst>
                <a:tab pos="5084763" algn="l"/>
              </a:tabLst>
            </a:pPr>
            <a:r>
              <a:rPr lang="en-US" dirty="0">
                <a:solidFill>
                  <a:schemeClr val="bg1"/>
                </a:solidFill>
              </a:rPr>
              <a:t>13. Genealogy of Shem (Gen. 10)	Luke 3:35-36</a:t>
            </a:r>
          </a:p>
          <a:p>
            <a:pPr>
              <a:tabLst>
                <a:tab pos="5084763" algn="l"/>
              </a:tabLst>
            </a:pPr>
            <a:r>
              <a:rPr lang="en-US" dirty="0">
                <a:solidFill>
                  <a:schemeClr val="bg1"/>
                </a:solidFill>
              </a:rPr>
              <a:t>14. Birth of Abraham (Gen. 11)	Luke 3:34</a:t>
            </a:r>
          </a:p>
          <a:p>
            <a:pPr>
              <a:tabLst>
                <a:tab pos="5084763" algn="l"/>
              </a:tabLst>
            </a:pPr>
            <a:r>
              <a:rPr lang="en-US" dirty="0">
                <a:solidFill>
                  <a:schemeClr val="bg1"/>
                </a:solidFill>
              </a:rPr>
              <a:t>15. Call of Abraham (Gen. 12-13)	Heb. 11:8</a:t>
            </a:r>
          </a:p>
          <a:p>
            <a:pPr>
              <a:tabLst>
                <a:tab pos="5084763" algn="l"/>
              </a:tabLst>
            </a:pPr>
            <a:r>
              <a:rPr lang="en-US" dirty="0">
                <a:solidFill>
                  <a:schemeClr val="bg1"/>
                </a:solidFill>
              </a:rPr>
              <a:t>16. Tithes to Melchizedek (Gen. 14)	Heb. 7:1-3</a:t>
            </a:r>
          </a:p>
        </p:txBody>
      </p:sp>
    </p:spTree>
    <p:extLst>
      <p:ext uri="{BB962C8B-B14F-4D97-AF65-F5344CB8AC3E}">
        <p14:creationId xmlns:p14="http://schemas.microsoft.com/office/powerpoint/2010/main" val="264617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8" name="Rectangle 7">
            <a:extLst>
              <a:ext uri="{FF2B5EF4-FFF2-40B4-BE49-F238E27FC236}">
                <a16:creationId xmlns:a16="http://schemas.microsoft.com/office/drawing/2014/main" id="{29ED4B44-DD58-4731-AAB4-36562CC5D617}"/>
              </a:ext>
            </a:extLst>
          </p:cNvPr>
          <p:cNvSpPr/>
          <p:nvPr/>
        </p:nvSpPr>
        <p:spPr>
          <a:xfrm>
            <a:off x="-76200" y="-117336"/>
            <a:ext cx="9220200" cy="707886"/>
          </a:xfrm>
          <a:prstGeom prst="rect">
            <a:avLst/>
          </a:prstGeom>
        </p:spPr>
        <p:txBody>
          <a:bodyPr wrap="square">
            <a:spAutoFit/>
          </a:bodyPr>
          <a:lstStyle/>
          <a:p>
            <a:pPr marL="344488" indent="-344488" algn="ctr">
              <a:tabLst>
                <a:tab pos="285750" algn="l"/>
              </a:tabLst>
            </a:pPr>
            <a:r>
              <a:rPr lang="en-US" sz="4000" b="1" cap="small" dirty="0">
                <a:ln w="1905"/>
                <a:solidFill>
                  <a:schemeClr val="bg1">
                    <a:lumMod val="65000"/>
                  </a:schemeClr>
                </a:solidFill>
              </a:rPr>
              <a:t>Jesus/Apostles Affirmed Accuracy of OT</a:t>
            </a:r>
          </a:p>
        </p:txBody>
      </p:sp>
      <p:sp>
        <p:nvSpPr>
          <p:cNvPr id="9" name="Rectangle 8">
            <a:extLst>
              <a:ext uri="{FF2B5EF4-FFF2-40B4-BE49-F238E27FC236}">
                <a16:creationId xmlns:a16="http://schemas.microsoft.com/office/drawing/2014/main" id="{5DEB3383-4FFF-4710-83BF-7C71D78A39E8}"/>
              </a:ext>
            </a:extLst>
          </p:cNvPr>
          <p:cNvSpPr/>
          <p:nvPr/>
        </p:nvSpPr>
        <p:spPr>
          <a:xfrm>
            <a:off x="457200" y="514350"/>
            <a:ext cx="7924800" cy="4801314"/>
          </a:xfrm>
          <a:prstGeom prst="rect">
            <a:avLst/>
          </a:prstGeom>
        </p:spPr>
        <p:txBody>
          <a:bodyPr wrap="square">
            <a:spAutoFit/>
          </a:bodyPr>
          <a:lstStyle/>
          <a:p>
            <a:pPr>
              <a:tabLst>
                <a:tab pos="5084763" algn="l"/>
              </a:tabLst>
            </a:pPr>
            <a:r>
              <a:rPr lang="en-US" dirty="0">
                <a:solidFill>
                  <a:schemeClr val="bg1"/>
                </a:solidFill>
              </a:rPr>
              <a:t>17. Justification of Abraham (Gen. 15)	Rom. 4:3</a:t>
            </a:r>
          </a:p>
          <a:p>
            <a:pPr>
              <a:tabLst>
                <a:tab pos="5084763" algn="l"/>
              </a:tabLst>
            </a:pPr>
            <a:r>
              <a:rPr lang="en-US" dirty="0">
                <a:solidFill>
                  <a:schemeClr val="bg1"/>
                </a:solidFill>
              </a:rPr>
              <a:t>18. Ishmael (Gen. 16)	Gal. 4:21-24</a:t>
            </a:r>
          </a:p>
          <a:p>
            <a:pPr>
              <a:tabLst>
                <a:tab pos="5084763" algn="l"/>
              </a:tabLst>
            </a:pPr>
            <a:r>
              <a:rPr lang="en-US" dirty="0">
                <a:solidFill>
                  <a:schemeClr val="bg1"/>
                </a:solidFill>
              </a:rPr>
              <a:t>19. Promise of Isaac (Gen. 17)	Heb. 11:18</a:t>
            </a:r>
          </a:p>
          <a:p>
            <a:pPr>
              <a:tabLst>
                <a:tab pos="5084763" algn="l"/>
              </a:tabLst>
            </a:pPr>
            <a:r>
              <a:rPr lang="en-US" dirty="0">
                <a:solidFill>
                  <a:schemeClr val="bg1"/>
                </a:solidFill>
              </a:rPr>
              <a:t>20. Lot and Sodom (Gen. 18-19)	Luke 17:29</a:t>
            </a:r>
          </a:p>
          <a:p>
            <a:pPr>
              <a:tabLst>
                <a:tab pos="5084763" algn="l"/>
              </a:tabLst>
            </a:pPr>
            <a:r>
              <a:rPr lang="en-US" dirty="0">
                <a:solidFill>
                  <a:schemeClr val="bg1"/>
                </a:solidFill>
              </a:rPr>
              <a:t>21. Birth of Isaac (Gen. 21)	Acts 7:9-10</a:t>
            </a:r>
          </a:p>
          <a:p>
            <a:pPr>
              <a:tabLst>
                <a:tab pos="5084763" algn="l"/>
              </a:tabLst>
            </a:pPr>
            <a:r>
              <a:rPr lang="en-US" dirty="0">
                <a:solidFill>
                  <a:schemeClr val="bg1"/>
                </a:solidFill>
              </a:rPr>
              <a:t>22. Offering of Isaac (Gen. 22)	Heb. 11:17</a:t>
            </a:r>
          </a:p>
          <a:p>
            <a:pPr>
              <a:tabLst>
                <a:tab pos="5084763" algn="l"/>
              </a:tabLst>
            </a:pPr>
            <a:r>
              <a:rPr lang="en-US" dirty="0">
                <a:solidFill>
                  <a:schemeClr val="bg1"/>
                </a:solidFill>
              </a:rPr>
              <a:t>23. The burning bush (Ex. 3:6)	Luke 20:32</a:t>
            </a:r>
          </a:p>
          <a:p>
            <a:pPr>
              <a:tabLst>
                <a:tab pos="5084763" algn="l"/>
              </a:tabLst>
            </a:pPr>
            <a:r>
              <a:rPr lang="en-US" dirty="0">
                <a:solidFill>
                  <a:schemeClr val="bg1"/>
                </a:solidFill>
              </a:rPr>
              <a:t>24. Exodus through the Red Sea (Ex. 14:22)	1 Cor. 10:1-2</a:t>
            </a:r>
          </a:p>
          <a:p>
            <a:pPr>
              <a:tabLst>
                <a:tab pos="5084763" algn="l"/>
              </a:tabLst>
            </a:pPr>
            <a:r>
              <a:rPr lang="en-US" dirty="0">
                <a:solidFill>
                  <a:schemeClr val="bg1"/>
                </a:solidFill>
              </a:rPr>
              <a:t>25. Provision of water and manna (Ex. 16:4; 17:6)	1 Cor. 10:3-5</a:t>
            </a:r>
          </a:p>
          <a:p>
            <a:pPr>
              <a:tabLst>
                <a:tab pos="5084763" algn="l"/>
              </a:tabLst>
            </a:pPr>
            <a:r>
              <a:rPr lang="en-US" dirty="0">
                <a:solidFill>
                  <a:schemeClr val="bg1"/>
                </a:solidFill>
              </a:rPr>
              <a:t>26. Lifting up serpent in wilderness (Num. 21:9)	John 3:14</a:t>
            </a:r>
          </a:p>
          <a:p>
            <a:pPr>
              <a:tabLst>
                <a:tab pos="5084763" algn="l"/>
              </a:tabLst>
            </a:pPr>
            <a:r>
              <a:rPr lang="en-US" dirty="0">
                <a:solidFill>
                  <a:schemeClr val="bg1"/>
                </a:solidFill>
              </a:rPr>
              <a:t>27. Fall of Jericho (Joshua 6:22-25)	Heb. 11:30</a:t>
            </a:r>
          </a:p>
          <a:p>
            <a:pPr>
              <a:tabLst>
                <a:tab pos="5084763" algn="l"/>
              </a:tabLst>
            </a:pPr>
            <a:r>
              <a:rPr lang="en-US" dirty="0">
                <a:solidFill>
                  <a:schemeClr val="bg1"/>
                </a:solidFill>
              </a:rPr>
              <a:t>28. Miracles of Elijah (1 Kings 17:1; 18:1)	Jas.    5:17</a:t>
            </a:r>
          </a:p>
          <a:p>
            <a:pPr>
              <a:tabLst>
                <a:tab pos="5084763" algn="l"/>
              </a:tabLst>
            </a:pPr>
            <a:r>
              <a:rPr lang="en-US" dirty="0">
                <a:solidFill>
                  <a:schemeClr val="bg1"/>
                </a:solidFill>
              </a:rPr>
              <a:t>29. Jonah in the great fish (Jonah 2)	Matt. 12:40</a:t>
            </a:r>
          </a:p>
          <a:p>
            <a:pPr>
              <a:tabLst>
                <a:tab pos="5084763" algn="l"/>
              </a:tabLst>
            </a:pPr>
            <a:r>
              <a:rPr lang="en-US" dirty="0">
                <a:solidFill>
                  <a:schemeClr val="bg1"/>
                </a:solidFill>
              </a:rPr>
              <a:t>30. Three Hebrew youths in furnace (Dan. 3)	Heb. 11:34</a:t>
            </a:r>
          </a:p>
          <a:p>
            <a:pPr>
              <a:tabLst>
                <a:tab pos="5084763" algn="l"/>
              </a:tabLst>
            </a:pPr>
            <a:r>
              <a:rPr lang="en-US" dirty="0">
                <a:solidFill>
                  <a:schemeClr val="bg1"/>
                </a:solidFill>
              </a:rPr>
              <a:t>31. Daniel in lion’s den (Dan. 6)	Heb. 11:33</a:t>
            </a:r>
          </a:p>
          <a:p>
            <a:pPr>
              <a:tabLst>
                <a:tab pos="5084763" algn="l"/>
              </a:tabLst>
            </a:pPr>
            <a:r>
              <a:rPr lang="en-US" dirty="0">
                <a:solidFill>
                  <a:schemeClr val="bg1"/>
                </a:solidFill>
              </a:rPr>
              <a:t>32. Slaying of Zechariah (2 Chron. 24:20-22)	Matt. 23:35				</a:t>
            </a:r>
          </a:p>
        </p:txBody>
      </p:sp>
    </p:spTree>
    <p:extLst>
      <p:ext uri="{BB962C8B-B14F-4D97-AF65-F5344CB8AC3E}">
        <p14:creationId xmlns:p14="http://schemas.microsoft.com/office/powerpoint/2010/main" val="177191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02358-35FA-4D9E-B0A6-AE4C83A7661F}"/>
              </a:ext>
            </a:extLst>
          </p:cNvPr>
          <p:cNvSpPr/>
          <p:nvPr/>
        </p:nvSpPr>
        <p:spPr>
          <a:xfrm>
            <a:off x="-76200" y="9286"/>
            <a:ext cx="91440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 The Bible as Special Revelation (Cont’d)</a:t>
            </a:r>
          </a:p>
        </p:txBody>
      </p:sp>
      <p:sp>
        <p:nvSpPr>
          <p:cNvPr id="4" name="Rectangle 3">
            <a:extLst>
              <a:ext uri="{FF2B5EF4-FFF2-40B4-BE49-F238E27FC236}">
                <a16:creationId xmlns:a16="http://schemas.microsoft.com/office/drawing/2014/main" id="{789495E2-0FD1-4694-81C3-DDE132C863EF}"/>
              </a:ext>
            </a:extLst>
          </p:cNvPr>
          <p:cNvSpPr/>
          <p:nvPr/>
        </p:nvSpPr>
        <p:spPr>
          <a:xfrm>
            <a:off x="-4763" y="627549"/>
            <a:ext cx="9144000" cy="2323713"/>
          </a:xfrm>
          <a:prstGeom prst="rect">
            <a:avLst/>
          </a:prstGeom>
        </p:spPr>
        <p:txBody>
          <a:bodyPr wrap="square">
            <a:spAutoFit/>
          </a:bodyPr>
          <a:lstStyle/>
          <a:p>
            <a:pPr lvl="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cs typeface="Arial" panose="020B0604020202020204" pitchFamily="34" charset="0"/>
              </a:rPr>
              <a:t>A high-view of Scripture </a:t>
            </a:r>
            <a:r>
              <a:rPr lang="en-US" spc="-100" dirty="0">
                <a:solidFill>
                  <a:schemeClr val="bg1"/>
                </a:solidFill>
                <a:latin typeface="Arial" panose="020B0604020202020204" pitchFamily="34" charset="0"/>
                <a:cs typeface="Arial" panose="020B0604020202020204" pitchFamily="34" charset="0"/>
              </a:rPr>
              <a:t>(full inerrancy) is an important safety rail because:</a:t>
            </a:r>
          </a:p>
          <a:p>
            <a:pPr marL="742950" lvl="1" indent="-342900">
              <a:lnSpc>
                <a:spcPts val="1800"/>
              </a:lnSpc>
              <a:spcBef>
                <a:spcPts val="600"/>
              </a:spcBef>
              <a:spcAft>
                <a:spcPts val="600"/>
              </a:spcAft>
              <a:buFont typeface="Symbol" panose="05050102010706020507" pitchFamily="18" charset="2"/>
              <a:buChar char=""/>
            </a:pPr>
            <a:r>
              <a:rPr lang="en-US" spc="-100" dirty="0">
                <a:solidFill>
                  <a:schemeClr val="bg1">
                    <a:lumMod val="50000"/>
                  </a:schemeClr>
                </a:solidFill>
                <a:latin typeface="Arial" panose="020B0604020202020204" pitchFamily="34" charset="0"/>
                <a:cs typeface="Arial" panose="020B0604020202020204" pitchFamily="34" charset="0"/>
              </a:rPr>
              <a:t>Full inerrancy was the historical position of the church.</a:t>
            </a:r>
          </a:p>
          <a:p>
            <a:pPr marL="742950" lvl="1" indent="-342900">
              <a:lnSpc>
                <a:spcPts val="1800"/>
              </a:lnSpc>
              <a:spcBef>
                <a:spcPts val="600"/>
              </a:spcBef>
              <a:spcAft>
                <a:spcPts val="600"/>
              </a:spcAft>
              <a:buFont typeface="Symbol" panose="05050102010706020507" pitchFamily="18" charset="2"/>
              <a:buChar char=""/>
            </a:pPr>
            <a:r>
              <a:rPr lang="en-US" spc="-100" dirty="0">
                <a:solidFill>
                  <a:schemeClr val="bg1">
                    <a:lumMod val="50000"/>
                  </a:schemeClr>
                </a:solidFill>
                <a:latin typeface="Arial" panose="020B0604020202020204" pitchFamily="34" charset="0"/>
                <a:cs typeface="Arial" panose="020B0604020202020204" pitchFamily="34" charset="0"/>
              </a:rPr>
              <a:t>Full inerrancy was the view of Jesus and the apostles. </a:t>
            </a:r>
          </a:p>
          <a:p>
            <a:pPr marL="74295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cs typeface="Arial" panose="020B0604020202020204" pitchFamily="34" charset="0"/>
              </a:rPr>
              <a:t>Full inerrancy is the </a:t>
            </a:r>
            <a:r>
              <a:rPr lang="en-US" b="1" spc="-100" dirty="0">
                <a:solidFill>
                  <a:srgbClr val="FFC000"/>
                </a:solidFill>
                <a:latin typeface="Arial" panose="020B0604020202020204" pitchFamily="34" charset="0"/>
                <a:cs typeface="Arial" panose="020B0604020202020204" pitchFamily="34" charset="0"/>
              </a:rPr>
              <a:t>epistemological foundation </a:t>
            </a:r>
            <a:r>
              <a:rPr lang="en-US" spc="-100" dirty="0">
                <a:solidFill>
                  <a:schemeClr val="bg1"/>
                </a:solidFill>
                <a:latin typeface="Arial" panose="020B0604020202020204" pitchFamily="34" charset="0"/>
                <a:cs typeface="Arial" panose="020B0604020202020204" pitchFamily="34" charset="0"/>
              </a:rPr>
              <a:t>of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all other Christian doctrines.</a:t>
            </a:r>
          </a:p>
          <a:p>
            <a:pPr marL="34290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cs typeface="Arial" panose="020B0604020202020204" pitchFamily="34" charset="0"/>
              </a:rPr>
              <a:t>Therefore, Christians </a:t>
            </a:r>
            <a:r>
              <a:rPr lang="en-US" b="1" spc="-100" dirty="0">
                <a:solidFill>
                  <a:srgbClr val="FFFF00"/>
                </a:solidFill>
                <a:latin typeface="Arial" panose="020B0604020202020204" pitchFamily="34" charset="0"/>
                <a:cs typeface="Arial" panose="020B0604020202020204" pitchFamily="34" charset="0"/>
              </a:rPr>
              <a:t>should be very careful </a:t>
            </a:r>
            <a:r>
              <a:rPr lang="en-US" spc="-100" dirty="0">
                <a:solidFill>
                  <a:schemeClr val="bg1"/>
                </a:solidFill>
                <a:latin typeface="Arial" panose="020B0604020202020204" pitchFamily="34" charset="0"/>
                <a:cs typeface="Arial" panose="020B0604020202020204" pitchFamily="34" charset="0"/>
              </a:rPr>
              <a:t>of accepting </a:t>
            </a:r>
            <a:br>
              <a:rPr lang="en-US" spc="-100" dirty="0">
                <a:solidFill>
                  <a:schemeClr val="bg1"/>
                </a:solidFill>
                <a:latin typeface="Arial" panose="020B0604020202020204" pitchFamily="34" charset="0"/>
                <a:cs typeface="Arial" panose="020B0604020202020204" pitchFamily="34" charset="0"/>
              </a:rPr>
            </a:br>
            <a:r>
              <a:rPr lang="en-US" spc="-100" dirty="0">
                <a:solidFill>
                  <a:schemeClr val="bg1"/>
                </a:solidFill>
                <a:latin typeface="Arial" panose="020B0604020202020204" pitchFamily="34" charset="0"/>
                <a:cs typeface="Arial" panose="020B0604020202020204" pitchFamily="34" charset="0"/>
              </a:rPr>
              <a:t>any view of creation that </a:t>
            </a:r>
            <a:r>
              <a:rPr lang="en-US" b="1" spc="-100" dirty="0" err="1">
                <a:solidFill>
                  <a:srgbClr val="FFC000"/>
                </a:solidFill>
                <a:latin typeface="Arial" panose="020B0604020202020204" pitchFamily="34" charset="0"/>
                <a:cs typeface="Arial" panose="020B0604020202020204" pitchFamily="34" charset="0"/>
              </a:rPr>
              <a:t>dehistoricizes</a:t>
            </a:r>
            <a:r>
              <a:rPr lang="en-US" b="1" spc="-100" dirty="0">
                <a:solidFill>
                  <a:srgbClr val="FFC000"/>
                </a:solidFill>
                <a:latin typeface="Arial" panose="020B0604020202020204" pitchFamily="34" charset="0"/>
                <a:cs typeface="Arial" panose="020B0604020202020204" pitchFamily="34" charset="0"/>
              </a:rPr>
              <a:t> biblical people and events</a:t>
            </a:r>
            <a:r>
              <a:rPr lang="en-US" spc="-100" dirty="0">
                <a:solidFill>
                  <a:schemeClr val="bg1"/>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35F57BC0-4136-4C6D-BAD3-3FA4C099C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392" y="2114550"/>
            <a:ext cx="2667000" cy="2970599"/>
          </a:xfrm>
          <a:prstGeom prst="rect">
            <a:avLst/>
          </a:prstGeom>
        </p:spPr>
      </p:pic>
      <p:pic>
        <p:nvPicPr>
          <p:cNvPr id="9" name="Picture 8">
            <a:extLst>
              <a:ext uri="{FF2B5EF4-FFF2-40B4-BE49-F238E27FC236}">
                <a16:creationId xmlns:a16="http://schemas.microsoft.com/office/drawing/2014/main" id="{9474F9B6-6DE4-4DA9-8879-CC8AAEC05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356" y="1338763"/>
            <a:ext cx="3137072" cy="1101930"/>
          </a:xfrm>
          <a:prstGeom prst="rect">
            <a:avLst/>
          </a:prstGeom>
        </p:spPr>
      </p:pic>
      <p:sp>
        <p:nvSpPr>
          <p:cNvPr id="10" name="TextBox 9">
            <a:extLst>
              <a:ext uri="{FF2B5EF4-FFF2-40B4-BE49-F238E27FC236}">
                <a16:creationId xmlns:a16="http://schemas.microsoft.com/office/drawing/2014/main" id="{CE1157EC-4062-411B-B259-AF7AE7AE359C}"/>
              </a:ext>
            </a:extLst>
          </p:cNvPr>
          <p:cNvSpPr txBox="1"/>
          <p:nvPr/>
        </p:nvSpPr>
        <p:spPr>
          <a:xfrm rot="16915418">
            <a:off x="5908877" y="3519423"/>
            <a:ext cx="1619995" cy="523220"/>
          </a:xfrm>
          <a:prstGeom prst="rect">
            <a:avLst/>
          </a:prstGeom>
          <a:noFill/>
        </p:spPr>
        <p:txBody>
          <a:bodyPr wrap="square" rtlCol="0">
            <a:spAutoFit/>
          </a:bodyPr>
          <a:lstStyle/>
          <a:p>
            <a:r>
              <a:rPr lang="en-US" sz="2800" b="1" spc="-120" dirty="0">
                <a:solidFill>
                  <a:schemeClr val="bg1"/>
                </a:solidFill>
                <a:effectLst>
                  <a:outerShdw blurRad="38100" dist="38100" dir="2700000" algn="tl">
                    <a:srgbClr val="000000">
                      <a:alpha val="43137"/>
                    </a:srgbClr>
                  </a:outerShdw>
                </a:effectLst>
              </a:rPr>
              <a:t>Inspiration</a:t>
            </a:r>
          </a:p>
        </p:txBody>
      </p:sp>
      <p:sp>
        <p:nvSpPr>
          <p:cNvPr id="11" name="TextBox 10">
            <a:extLst>
              <a:ext uri="{FF2B5EF4-FFF2-40B4-BE49-F238E27FC236}">
                <a16:creationId xmlns:a16="http://schemas.microsoft.com/office/drawing/2014/main" id="{BB711E52-28F5-4015-B7CA-416F2E9B114E}"/>
              </a:ext>
            </a:extLst>
          </p:cNvPr>
          <p:cNvSpPr txBox="1"/>
          <p:nvPr/>
        </p:nvSpPr>
        <p:spPr>
          <a:xfrm rot="16200000">
            <a:off x="6703138" y="3741624"/>
            <a:ext cx="1573508" cy="523220"/>
          </a:xfrm>
          <a:prstGeom prst="rect">
            <a:avLst/>
          </a:prstGeom>
          <a:noFill/>
        </p:spPr>
        <p:txBody>
          <a:bodyPr wrap="square" rtlCol="0">
            <a:spAutoFit/>
          </a:bodyPr>
          <a:lstStyle/>
          <a:p>
            <a:r>
              <a:rPr lang="en-US" sz="2800" b="1" spc="-120" dirty="0">
                <a:solidFill>
                  <a:schemeClr val="bg1"/>
                </a:solidFill>
                <a:effectLst>
                  <a:outerShdw blurRad="38100" dist="38100" dir="2700000" algn="tl">
                    <a:srgbClr val="000000">
                      <a:alpha val="43137"/>
                    </a:srgbClr>
                  </a:outerShdw>
                </a:effectLst>
              </a:rPr>
              <a:t>Infallibility</a:t>
            </a:r>
          </a:p>
        </p:txBody>
      </p:sp>
      <p:sp>
        <p:nvSpPr>
          <p:cNvPr id="12" name="TextBox 11">
            <a:extLst>
              <a:ext uri="{FF2B5EF4-FFF2-40B4-BE49-F238E27FC236}">
                <a16:creationId xmlns:a16="http://schemas.microsoft.com/office/drawing/2014/main" id="{1E54AA18-0E0D-48BF-A23D-D6AAD8B08C67}"/>
              </a:ext>
            </a:extLst>
          </p:cNvPr>
          <p:cNvSpPr txBox="1"/>
          <p:nvPr/>
        </p:nvSpPr>
        <p:spPr>
          <a:xfrm rot="4711573">
            <a:off x="7472784" y="3489175"/>
            <a:ext cx="1455335" cy="523220"/>
          </a:xfrm>
          <a:prstGeom prst="rect">
            <a:avLst/>
          </a:prstGeom>
          <a:noFill/>
        </p:spPr>
        <p:txBody>
          <a:bodyPr wrap="square" rtlCol="0">
            <a:spAutoFit/>
          </a:bodyPr>
          <a:lstStyle/>
          <a:p>
            <a:r>
              <a:rPr lang="en-US" sz="2800" b="1" spc="-120" dirty="0">
                <a:solidFill>
                  <a:schemeClr val="bg1"/>
                </a:solidFill>
                <a:effectLst>
                  <a:outerShdw blurRad="38100" dist="38100" dir="2700000" algn="tl">
                    <a:srgbClr val="000000">
                      <a:alpha val="43137"/>
                    </a:srgbClr>
                  </a:outerShdw>
                </a:effectLst>
              </a:rPr>
              <a:t>Inerrancy</a:t>
            </a:r>
          </a:p>
        </p:txBody>
      </p:sp>
    </p:spTree>
    <p:extLst>
      <p:ext uri="{BB962C8B-B14F-4D97-AF65-F5344CB8AC3E}">
        <p14:creationId xmlns:p14="http://schemas.microsoft.com/office/powerpoint/2010/main" val="13542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AA237A3-34A4-4A4A-A032-AAF35ADFE8E5}"/>
              </a:ext>
            </a:extLst>
          </p:cNvPr>
          <p:cNvSpPr txBox="1"/>
          <p:nvPr/>
        </p:nvSpPr>
        <p:spPr>
          <a:xfrm>
            <a:off x="1295400" y="895350"/>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F91B6F53-9FE9-4E33-A512-A0BA0DCA6214}"/>
              </a:ext>
            </a:extLst>
          </p:cNvPr>
          <p:cNvSpPr/>
          <p:nvPr/>
        </p:nvSpPr>
        <p:spPr>
          <a:xfrm>
            <a:off x="-1600200" y="666750"/>
            <a:ext cx="5524500" cy="707886"/>
          </a:xfrm>
          <a:prstGeom prst="rect">
            <a:avLst/>
          </a:prstGeom>
        </p:spPr>
        <p:txBody>
          <a:bodyPr wrap="square">
            <a:spAutoFit/>
          </a:bodyPr>
          <a:lstStyle/>
          <a:p>
            <a:pPr marL="344488" indent="-344488" algn="ctr">
              <a:tabLst>
                <a:tab pos="285750" algn="l"/>
              </a:tabLst>
            </a:pPr>
            <a:r>
              <a:rPr lang="en-US" sz="4000" b="1" dirty="0">
                <a:ln w="1905"/>
                <a:solidFill>
                  <a:schemeClr val="bg1"/>
                </a:solidFill>
              </a:rPr>
              <a:t>Problem</a:t>
            </a:r>
          </a:p>
        </p:txBody>
      </p:sp>
      <p:pic>
        <p:nvPicPr>
          <p:cNvPr id="15" name="Picture 14">
            <a:extLst>
              <a:ext uri="{FF2B5EF4-FFF2-40B4-BE49-F238E27FC236}">
                <a16:creationId xmlns:a16="http://schemas.microsoft.com/office/drawing/2014/main" id="{C195E598-7530-4601-B0F3-3D4E7A0A2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679" y="1080016"/>
            <a:ext cx="3530073" cy="3931920"/>
          </a:xfrm>
          <a:prstGeom prst="rect">
            <a:avLst/>
          </a:prstGeom>
        </p:spPr>
      </p:pic>
      <p:pic>
        <p:nvPicPr>
          <p:cNvPr id="16" name="Picture 15">
            <a:extLst>
              <a:ext uri="{FF2B5EF4-FFF2-40B4-BE49-F238E27FC236}">
                <a16:creationId xmlns:a16="http://schemas.microsoft.com/office/drawing/2014/main" id="{7304B66B-1682-40B5-AFB3-F2EBD60F5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735" y="148625"/>
            <a:ext cx="4149962" cy="1457718"/>
          </a:xfrm>
          <a:prstGeom prst="rect">
            <a:avLst/>
          </a:prstGeom>
        </p:spPr>
      </p:pic>
      <p:sp>
        <p:nvSpPr>
          <p:cNvPr id="17" name="TextBox 16">
            <a:extLst>
              <a:ext uri="{FF2B5EF4-FFF2-40B4-BE49-F238E27FC236}">
                <a16:creationId xmlns:a16="http://schemas.microsoft.com/office/drawing/2014/main" id="{2904FDC5-C643-4AC7-B9E7-00183BC312A4}"/>
              </a:ext>
            </a:extLst>
          </p:cNvPr>
          <p:cNvSpPr txBox="1"/>
          <p:nvPr/>
        </p:nvSpPr>
        <p:spPr>
          <a:xfrm rot="16915418">
            <a:off x="2809740" y="3004311"/>
            <a:ext cx="1619995" cy="523220"/>
          </a:xfrm>
          <a:prstGeom prst="rect">
            <a:avLst/>
          </a:prstGeom>
          <a:noFill/>
        </p:spPr>
        <p:txBody>
          <a:bodyPr wrap="none" rtlCol="0">
            <a:spAutoFit/>
          </a:bodyPr>
          <a:lstStyle/>
          <a:p>
            <a:r>
              <a:rPr lang="en-US" sz="2800" b="1" spc="-120" dirty="0">
                <a:solidFill>
                  <a:schemeClr val="bg1"/>
                </a:solidFill>
                <a:effectLst>
                  <a:outerShdw blurRad="38100" dist="38100" dir="2700000" algn="tl">
                    <a:srgbClr val="000000">
                      <a:alpha val="43137"/>
                    </a:srgbClr>
                  </a:outerShdw>
                </a:effectLst>
              </a:rPr>
              <a:t>Inspiration</a:t>
            </a:r>
          </a:p>
        </p:txBody>
      </p:sp>
      <p:sp>
        <p:nvSpPr>
          <p:cNvPr id="18" name="TextBox 17">
            <a:extLst>
              <a:ext uri="{FF2B5EF4-FFF2-40B4-BE49-F238E27FC236}">
                <a16:creationId xmlns:a16="http://schemas.microsoft.com/office/drawing/2014/main" id="{90754852-6B38-45D5-8F77-27E825F07CD4}"/>
              </a:ext>
            </a:extLst>
          </p:cNvPr>
          <p:cNvSpPr txBox="1"/>
          <p:nvPr/>
        </p:nvSpPr>
        <p:spPr>
          <a:xfrm rot="16200000">
            <a:off x="3785246" y="3559661"/>
            <a:ext cx="1573508" cy="523220"/>
          </a:xfrm>
          <a:prstGeom prst="rect">
            <a:avLst/>
          </a:prstGeom>
          <a:noFill/>
        </p:spPr>
        <p:txBody>
          <a:bodyPr wrap="none" rtlCol="0">
            <a:spAutoFit/>
          </a:bodyPr>
          <a:lstStyle/>
          <a:p>
            <a:r>
              <a:rPr lang="en-US" sz="2800" b="1" spc="-120" dirty="0">
                <a:solidFill>
                  <a:schemeClr val="bg1"/>
                </a:solidFill>
                <a:effectLst>
                  <a:outerShdw blurRad="38100" dist="38100" dir="2700000" algn="tl">
                    <a:srgbClr val="000000">
                      <a:alpha val="43137"/>
                    </a:srgbClr>
                  </a:outerShdw>
                </a:effectLst>
              </a:rPr>
              <a:t>Infallibility</a:t>
            </a:r>
          </a:p>
        </p:txBody>
      </p:sp>
      <p:grpSp>
        <p:nvGrpSpPr>
          <p:cNvPr id="19" name="Group 18">
            <a:extLst>
              <a:ext uri="{FF2B5EF4-FFF2-40B4-BE49-F238E27FC236}">
                <a16:creationId xmlns:a16="http://schemas.microsoft.com/office/drawing/2014/main" id="{3A4EE830-535A-4AFB-8FAE-7955023BCBEB}"/>
              </a:ext>
            </a:extLst>
          </p:cNvPr>
          <p:cNvGrpSpPr/>
          <p:nvPr/>
        </p:nvGrpSpPr>
        <p:grpSpPr>
          <a:xfrm rot="20923377">
            <a:off x="5633880" y="1915643"/>
            <a:ext cx="940012" cy="3131213"/>
            <a:chOff x="5181600" y="2012287"/>
            <a:chExt cx="940012" cy="3131213"/>
          </a:xfrm>
        </p:grpSpPr>
        <p:pic>
          <p:nvPicPr>
            <p:cNvPr id="20" name="Picture 19">
              <a:extLst>
                <a:ext uri="{FF2B5EF4-FFF2-40B4-BE49-F238E27FC236}">
                  <a16:creationId xmlns:a16="http://schemas.microsoft.com/office/drawing/2014/main" id="{D1C17627-6F3C-4FB9-BED7-961860B5B6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2012287"/>
              <a:ext cx="940012" cy="3131213"/>
            </a:xfrm>
            <a:prstGeom prst="rect">
              <a:avLst/>
            </a:prstGeom>
          </p:spPr>
        </p:pic>
        <p:sp>
          <p:nvSpPr>
            <p:cNvPr id="21" name="TextBox 20">
              <a:extLst>
                <a:ext uri="{FF2B5EF4-FFF2-40B4-BE49-F238E27FC236}">
                  <a16:creationId xmlns:a16="http://schemas.microsoft.com/office/drawing/2014/main" id="{3EE1EF3E-F1C9-44D0-A91A-F92C80FAE41C}"/>
                </a:ext>
              </a:extLst>
            </p:cNvPr>
            <p:cNvSpPr txBox="1"/>
            <p:nvPr/>
          </p:nvSpPr>
          <p:spPr>
            <a:xfrm rot="4736865">
              <a:off x="4850187" y="3275548"/>
              <a:ext cx="1455335" cy="523220"/>
            </a:xfrm>
            <a:prstGeom prst="rect">
              <a:avLst/>
            </a:prstGeom>
            <a:noFill/>
          </p:spPr>
          <p:txBody>
            <a:bodyPr wrap="none" rtlCol="0">
              <a:spAutoFit/>
            </a:bodyPr>
            <a:lstStyle/>
            <a:p>
              <a:r>
                <a:rPr lang="en-US" sz="2800" b="1" spc="-120" dirty="0">
                  <a:solidFill>
                    <a:srgbClr val="FFC000"/>
                  </a:solidFill>
                  <a:effectLst>
                    <a:outerShdw blurRad="38100" dist="38100" dir="2700000" algn="tl">
                      <a:srgbClr val="000000">
                        <a:alpha val="43137"/>
                      </a:srgbClr>
                    </a:outerShdw>
                  </a:effectLst>
                </a:rPr>
                <a:t>Inerrancy</a:t>
              </a:r>
            </a:p>
          </p:txBody>
        </p:sp>
      </p:grpSp>
      <p:sp>
        <p:nvSpPr>
          <p:cNvPr id="22" name="Arrow: Down 21">
            <a:extLst>
              <a:ext uri="{FF2B5EF4-FFF2-40B4-BE49-F238E27FC236}">
                <a16:creationId xmlns:a16="http://schemas.microsoft.com/office/drawing/2014/main" id="{B6B85DD8-784B-4C04-9DC4-7B0C393DC850}"/>
              </a:ext>
            </a:extLst>
          </p:cNvPr>
          <p:cNvSpPr/>
          <p:nvPr/>
        </p:nvSpPr>
        <p:spPr>
          <a:xfrm rot="4654889">
            <a:off x="6151825" y="1075259"/>
            <a:ext cx="549482" cy="1468113"/>
          </a:xfrm>
          <a:prstGeom prst="downArrow">
            <a:avLst/>
          </a:prstGeom>
          <a:solidFill>
            <a:schemeClr val="accent6">
              <a:lumMod val="75000"/>
            </a:schemeClr>
          </a:solid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45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4DD2404-7286-4806-B91B-ABE1C8046247}"/>
              </a:ext>
            </a:extLst>
          </p:cNvPr>
          <p:cNvPicPr>
            <a:picLocks noChangeAspect="1"/>
          </p:cNvPicPr>
          <p:nvPr/>
        </p:nvPicPr>
        <p:blipFill rotWithShape="1">
          <a:blip r:embed="rId3">
            <a:extLst>
              <a:ext uri="{28A0092B-C50C-407E-A947-70E740481C1C}">
                <a14:useLocalDpi xmlns:a14="http://schemas.microsoft.com/office/drawing/2010/main" val="0"/>
              </a:ext>
            </a:extLst>
          </a:blip>
          <a:srcRect t="71258" r="65029" b="1"/>
          <a:stretch/>
        </p:blipFill>
        <p:spPr>
          <a:xfrm>
            <a:off x="3568700" y="2545180"/>
            <a:ext cx="5559049" cy="2574919"/>
          </a:xfrm>
          <a:prstGeom prst="rect">
            <a:avLst/>
          </a:prstGeom>
        </p:spPr>
      </p:pic>
      <p:pic>
        <p:nvPicPr>
          <p:cNvPr id="17" name="Picture 16">
            <a:extLst>
              <a:ext uri="{FF2B5EF4-FFF2-40B4-BE49-F238E27FC236}">
                <a16:creationId xmlns:a16="http://schemas.microsoft.com/office/drawing/2014/main" id="{9444B288-A383-4337-8302-7E8597FE00C9}"/>
              </a:ext>
            </a:extLst>
          </p:cNvPr>
          <p:cNvPicPr>
            <a:picLocks noChangeAspect="1"/>
          </p:cNvPicPr>
          <p:nvPr/>
        </p:nvPicPr>
        <p:blipFill rotWithShape="1">
          <a:blip r:embed="rId3">
            <a:extLst>
              <a:ext uri="{28A0092B-C50C-407E-A947-70E740481C1C}">
                <a14:useLocalDpi xmlns:a14="http://schemas.microsoft.com/office/drawing/2010/main" val="0"/>
              </a:ext>
            </a:extLst>
          </a:blip>
          <a:srcRect t="71258" r="65029" b="1"/>
          <a:stretch/>
        </p:blipFill>
        <p:spPr>
          <a:xfrm>
            <a:off x="3551" y="2543769"/>
            <a:ext cx="5559049" cy="2574919"/>
          </a:xfrm>
          <a:prstGeom prst="rect">
            <a:avLst/>
          </a:prstGeom>
        </p:spPr>
      </p:pic>
      <p:pic>
        <p:nvPicPr>
          <p:cNvPr id="7" name="Picture 6" descr="A group of people on a beach with a mountain in the background&#10;&#10;Description automatically generated">
            <a:extLst>
              <a:ext uri="{FF2B5EF4-FFF2-40B4-BE49-F238E27FC236}">
                <a16:creationId xmlns:a16="http://schemas.microsoft.com/office/drawing/2014/main" id="{9AFF555F-055B-4770-B179-E2647BAF4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543769"/>
          </a:xfrm>
          <a:prstGeom prst="rect">
            <a:avLst/>
          </a:prstGeom>
        </p:spPr>
      </p:pic>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3" name="Rectangle 2">
            <a:extLst>
              <a:ext uri="{FF2B5EF4-FFF2-40B4-BE49-F238E27FC236}">
                <a16:creationId xmlns:a16="http://schemas.microsoft.com/office/drawing/2014/main" id="{10E4BCE9-03E4-43C7-BA31-88833E4B850A}"/>
              </a:ext>
            </a:extLst>
          </p:cNvPr>
          <p:cNvSpPr/>
          <p:nvPr/>
        </p:nvSpPr>
        <p:spPr>
          <a:xfrm>
            <a:off x="76200" y="2689745"/>
            <a:ext cx="6400800" cy="505203"/>
          </a:xfrm>
          <a:prstGeom prst="rect">
            <a:avLst/>
          </a:prstGeom>
        </p:spPr>
        <p:txBody>
          <a:bodyPr wrap="square">
            <a:spAutoFit/>
          </a:bodyPr>
          <a:lstStyle/>
          <a:p>
            <a:pPr algn="ctr">
              <a:lnSpc>
                <a:spcPts val="3200"/>
              </a:lnSpc>
            </a:pPr>
            <a:r>
              <a:rPr lang="en-US" sz="3600"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Coopers Rock, </a:t>
            </a: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 Virginia</a:t>
            </a:r>
            <a:endParaRPr lang="en-US" sz="32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descr="A group of people standing in front of a mountain&#10;&#10;Description automatically generated">
            <a:extLst>
              <a:ext uri="{FF2B5EF4-FFF2-40B4-BE49-F238E27FC236}">
                <a16:creationId xmlns:a16="http://schemas.microsoft.com/office/drawing/2014/main" id="{17C434AA-9764-4BCC-8CF1-D32D8BE43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2599732"/>
            <a:ext cx="2469774" cy="2469774"/>
          </a:xfrm>
          <a:prstGeom prst="rect">
            <a:avLst/>
          </a:prstGeom>
        </p:spPr>
      </p:pic>
      <p:sp>
        <p:nvSpPr>
          <p:cNvPr id="16" name="Rectangle 15">
            <a:extLst>
              <a:ext uri="{FF2B5EF4-FFF2-40B4-BE49-F238E27FC236}">
                <a16:creationId xmlns:a16="http://schemas.microsoft.com/office/drawing/2014/main" id="{8823DDD0-9C1C-4DF2-B03E-67FF8BD9C3F8}"/>
              </a:ext>
            </a:extLst>
          </p:cNvPr>
          <p:cNvSpPr/>
          <p:nvPr/>
        </p:nvSpPr>
        <p:spPr>
          <a:xfrm>
            <a:off x="44826" y="3232208"/>
            <a:ext cx="6660774" cy="1538242"/>
          </a:xfrm>
          <a:prstGeom prst="rect">
            <a:avLst/>
          </a:prstGeom>
        </p:spPr>
        <p:txBody>
          <a:bodyPr wrap="square">
            <a:spAutoFit/>
          </a:bodyPr>
          <a:lstStyle/>
          <a:p>
            <a:pPr marL="228600" marR="0" lvl="0" indent="-228600">
              <a:lnSpc>
                <a:spcPts val="2400"/>
              </a:lnSpc>
              <a:spcBef>
                <a:spcPts val="0"/>
              </a:spcBef>
              <a:spcAft>
                <a:spcPts val="600"/>
              </a:spcAft>
              <a:buFont typeface="Arial" panose="020B0604020202020204" pitchFamily="34" charset="0"/>
              <a:buChar char="•"/>
            </a:pPr>
            <a:r>
              <a:rPr lang="en-US" spc="-100" dirty="0">
                <a:solidFill>
                  <a:schemeClr val="bg1"/>
                </a:solidFill>
              </a:rPr>
              <a:t>High above the </a:t>
            </a:r>
            <a:r>
              <a:rPr lang="en-US" b="1" spc="-100" dirty="0">
                <a:solidFill>
                  <a:srgbClr val="FFC000"/>
                </a:solidFill>
              </a:rPr>
              <a:t>Cheat River </a:t>
            </a:r>
            <a:r>
              <a:rPr lang="en-US" spc="-100" dirty="0">
                <a:solidFill>
                  <a:schemeClr val="bg1"/>
                </a:solidFill>
              </a:rPr>
              <a:t>in West Virginia.</a:t>
            </a:r>
          </a:p>
          <a:p>
            <a:pPr marL="228600" marR="0" lvl="0" indent="-228600">
              <a:lnSpc>
                <a:spcPts val="2400"/>
              </a:lnSpc>
              <a:spcBef>
                <a:spcPts val="0"/>
              </a:spcBef>
              <a:spcAft>
                <a:spcPts val="600"/>
              </a:spcAft>
              <a:buFont typeface="Arial" panose="020B0604020202020204" pitchFamily="34" charset="0"/>
              <a:buChar char="•"/>
            </a:pPr>
            <a:r>
              <a:rPr lang="en-US" b="1" spc="-100" dirty="0">
                <a:solidFill>
                  <a:schemeClr val="bg1"/>
                </a:solidFill>
              </a:rPr>
              <a:t>Overlook far and wide </a:t>
            </a:r>
            <a:r>
              <a:rPr lang="en-US" spc="-100" dirty="0">
                <a:solidFill>
                  <a:schemeClr val="bg1"/>
                </a:solidFill>
              </a:rPr>
              <a:t>of the unspoiled Appalachian Mountains.</a:t>
            </a:r>
          </a:p>
          <a:p>
            <a:pPr marL="228600" marR="0" lvl="0" indent="-228600">
              <a:lnSpc>
                <a:spcPts val="2400"/>
              </a:lnSpc>
              <a:spcBef>
                <a:spcPts val="0"/>
              </a:spcBef>
              <a:spcAft>
                <a:spcPts val="600"/>
              </a:spcAft>
              <a:buFont typeface="Arial" panose="020B0604020202020204" pitchFamily="34" charset="0"/>
              <a:buChar char="•"/>
            </a:pPr>
            <a:r>
              <a:rPr lang="en-US" b="1" spc="-100" dirty="0">
                <a:solidFill>
                  <a:srgbClr val="FFC000"/>
                </a:solidFill>
              </a:rPr>
              <a:t>Visitors free to move </a:t>
            </a:r>
            <a:r>
              <a:rPr lang="en-US" spc="-100" dirty="0">
                <a:solidFill>
                  <a:schemeClr val="bg1"/>
                </a:solidFill>
              </a:rPr>
              <a:t>around but </a:t>
            </a:r>
            <a:r>
              <a:rPr lang="en-US" b="1" spc="-100" dirty="0">
                <a:solidFill>
                  <a:srgbClr val="FFC000"/>
                </a:solidFill>
              </a:rPr>
              <a:t>must stay inside the safety rails.</a:t>
            </a:r>
          </a:p>
          <a:p>
            <a:pPr marL="228600" marR="0" lvl="0" indent="-228600">
              <a:lnSpc>
                <a:spcPts val="2400"/>
              </a:lnSpc>
              <a:spcBef>
                <a:spcPts val="0"/>
              </a:spcBef>
              <a:spcAft>
                <a:spcPts val="600"/>
              </a:spcAft>
              <a:buFont typeface="Arial" panose="020B0604020202020204" pitchFamily="34" charset="0"/>
              <a:buChar char="•"/>
            </a:pPr>
            <a:r>
              <a:rPr lang="en-US" spc="-100" dirty="0">
                <a:solidFill>
                  <a:schemeClr val="bg1"/>
                </a:solidFill>
              </a:rPr>
              <a:t>Otherwise, </a:t>
            </a:r>
            <a:r>
              <a:rPr lang="en-US" b="1" spc="-100" dirty="0">
                <a:solidFill>
                  <a:srgbClr val="FFC000"/>
                </a:solidFill>
              </a:rPr>
              <a:t>they risk serious injury</a:t>
            </a:r>
            <a:r>
              <a:rPr lang="en-US" spc="-100" dirty="0">
                <a:solidFill>
                  <a:schemeClr val="bg1"/>
                </a:solidFill>
              </a:rPr>
              <a:t>, possibly plummeting to death!</a:t>
            </a:r>
          </a:p>
        </p:txBody>
      </p:sp>
    </p:spTree>
    <p:extLst>
      <p:ext uri="{BB962C8B-B14F-4D97-AF65-F5344CB8AC3E}">
        <p14:creationId xmlns:p14="http://schemas.microsoft.com/office/powerpoint/2010/main" val="33053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EEE52E4-5A2A-452D-BE9C-9324C4A7E3D5}"/>
              </a:ext>
            </a:extLst>
          </p:cNvPr>
          <p:cNvSpPr txBox="1"/>
          <p:nvPr/>
        </p:nvSpPr>
        <p:spPr>
          <a:xfrm>
            <a:off x="1295400" y="895350"/>
            <a:ext cx="184731" cy="369332"/>
          </a:xfrm>
          <a:prstGeom prst="rect">
            <a:avLst/>
          </a:prstGeom>
          <a:noFill/>
        </p:spPr>
        <p:txBody>
          <a:bodyPr wrap="none" rtlCol="0">
            <a:spAutoFit/>
          </a:bodyPr>
          <a:lstStyle/>
          <a:p>
            <a:endParaRPr lang="en-US" dirty="0"/>
          </a:p>
        </p:txBody>
      </p:sp>
      <p:sp>
        <p:nvSpPr>
          <p:cNvPr id="23" name="Rectangle 22">
            <a:extLst>
              <a:ext uri="{FF2B5EF4-FFF2-40B4-BE49-F238E27FC236}">
                <a16:creationId xmlns:a16="http://schemas.microsoft.com/office/drawing/2014/main" id="{90C2A07C-32F6-4AAC-9EAD-8C742BFAE19D}"/>
              </a:ext>
            </a:extLst>
          </p:cNvPr>
          <p:cNvSpPr/>
          <p:nvPr/>
        </p:nvSpPr>
        <p:spPr>
          <a:xfrm>
            <a:off x="-1600200" y="666750"/>
            <a:ext cx="5524500" cy="707886"/>
          </a:xfrm>
          <a:prstGeom prst="rect">
            <a:avLst/>
          </a:prstGeom>
        </p:spPr>
        <p:txBody>
          <a:bodyPr wrap="square">
            <a:spAutoFit/>
          </a:bodyPr>
          <a:lstStyle/>
          <a:p>
            <a:pPr marL="344488" indent="-344488" algn="ctr">
              <a:tabLst>
                <a:tab pos="285750" algn="l"/>
              </a:tabLst>
            </a:pPr>
            <a:r>
              <a:rPr lang="en-US" sz="4000" b="1" dirty="0">
                <a:ln w="1905"/>
                <a:solidFill>
                  <a:schemeClr val="bg1"/>
                </a:solidFill>
              </a:rPr>
              <a:t>Problem</a:t>
            </a:r>
          </a:p>
        </p:txBody>
      </p:sp>
      <p:pic>
        <p:nvPicPr>
          <p:cNvPr id="24" name="Picture 23">
            <a:extLst>
              <a:ext uri="{FF2B5EF4-FFF2-40B4-BE49-F238E27FC236}">
                <a16:creationId xmlns:a16="http://schemas.microsoft.com/office/drawing/2014/main" id="{16134B0D-C0B0-4405-BB71-8CB5B7B86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953000" y="3438049"/>
            <a:ext cx="4149962" cy="1457718"/>
          </a:xfrm>
          <a:prstGeom prst="rect">
            <a:avLst/>
          </a:prstGeom>
        </p:spPr>
      </p:pic>
      <p:grpSp>
        <p:nvGrpSpPr>
          <p:cNvPr id="25" name="Group 24">
            <a:extLst>
              <a:ext uri="{FF2B5EF4-FFF2-40B4-BE49-F238E27FC236}">
                <a16:creationId xmlns:a16="http://schemas.microsoft.com/office/drawing/2014/main" id="{AD5F0FB4-A8D3-4D38-A935-EBCD2AEF94AA}"/>
              </a:ext>
            </a:extLst>
          </p:cNvPr>
          <p:cNvGrpSpPr/>
          <p:nvPr/>
        </p:nvGrpSpPr>
        <p:grpSpPr>
          <a:xfrm rot="3915812">
            <a:off x="1063902" y="2052843"/>
            <a:ext cx="3530073" cy="3931920"/>
            <a:chOff x="2822679" y="1080016"/>
            <a:chExt cx="3530073" cy="3931920"/>
          </a:xfrm>
        </p:grpSpPr>
        <p:pic>
          <p:nvPicPr>
            <p:cNvPr id="26" name="Picture 25">
              <a:extLst>
                <a:ext uri="{FF2B5EF4-FFF2-40B4-BE49-F238E27FC236}">
                  <a16:creationId xmlns:a16="http://schemas.microsoft.com/office/drawing/2014/main" id="{ADAD6E6E-E5AD-4D42-A8E4-BC785973A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679" y="1080016"/>
              <a:ext cx="3530073" cy="3931920"/>
            </a:xfrm>
            <a:prstGeom prst="rect">
              <a:avLst/>
            </a:prstGeom>
          </p:spPr>
        </p:pic>
        <p:sp>
          <p:nvSpPr>
            <p:cNvPr id="27" name="TextBox 26">
              <a:extLst>
                <a:ext uri="{FF2B5EF4-FFF2-40B4-BE49-F238E27FC236}">
                  <a16:creationId xmlns:a16="http://schemas.microsoft.com/office/drawing/2014/main" id="{E6728B87-998C-4671-B5E9-0A74D8FE2103}"/>
                </a:ext>
              </a:extLst>
            </p:cNvPr>
            <p:cNvSpPr txBox="1"/>
            <p:nvPr/>
          </p:nvSpPr>
          <p:spPr>
            <a:xfrm rot="16915418">
              <a:off x="2809740" y="3004311"/>
              <a:ext cx="1619995" cy="523220"/>
            </a:xfrm>
            <a:prstGeom prst="rect">
              <a:avLst/>
            </a:prstGeom>
            <a:noFill/>
          </p:spPr>
          <p:txBody>
            <a:bodyPr wrap="none" rtlCol="0">
              <a:spAutoFit/>
            </a:bodyPr>
            <a:lstStyle/>
            <a:p>
              <a:r>
                <a:rPr lang="en-US" sz="2800" b="1" spc="-120" dirty="0">
                  <a:solidFill>
                    <a:schemeClr val="bg1"/>
                  </a:solidFill>
                  <a:effectLst>
                    <a:outerShdw blurRad="38100" dist="38100" dir="2700000" algn="tl">
                      <a:srgbClr val="000000">
                        <a:alpha val="43137"/>
                      </a:srgbClr>
                    </a:outerShdw>
                  </a:effectLst>
                </a:rPr>
                <a:t>Inspiration</a:t>
              </a:r>
            </a:p>
          </p:txBody>
        </p:sp>
        <p:sp>
          <p:nvSpPr>
            <p:cNvPr id="28" name="TextBox 27">
              <a:extLst>
                <a:ext uri="{FF2B5EF4-FFF2-40B4-BE49-F238E27FC236}">
                  <a16:creationId xmlns:a16="http://schemas.microsoft.com/office/drawing/2014/main" id="{73D2B714-096B-4A0F-844D-2FEFB591EDDB}"/>
                </a:ext>
              </a:extLst>
            </p:cNvPr>
            <p:cNvSpPr txBox="1"/>
            <p:nvPr/>
          </p:nvSpPr>
          <p:spPr>
            <a:xfrm rot="16200000">
              <a:off x="3785246" y="3559661"/>
              <a:ext cx="1573508" cy="523220"/>
            </a:xfrm>
            <a:prstGeom prst="rect">
              <a:avLst/>
            </a:prstGeom>
            <a:noFill/>
          </p:spPr>
          <p:txBody>
            <a:bodyPr wrap="none" rtlCol="0">
              <a:spAutoFit/>
            </a:bodyPr>
            <a:lstStyle/>
            <a:p>
              <a:r>
                <a:rPr lang="en-US" sz="2800" b="1" spc="-120" dirty="0">
                  <a:solidFill>
                    <a:schemeClr val="bg1"/>
                  </a:solidFill>
                  <a:effectLst>
                    <a:outerShdw blurRad="38100" dist="38100" dir="2700000" algn="tl">
                      <a:srgbClr val="000000">
                        <a:alpha val="43137"/>
                      </a:srgbClr>
                    </a:outerShdw>
                  </a:effectLst>
                </a:rPr>
                <a:t>Infallibility</a:t>
              </a:r>
            </a:p>
          </p:txBody>
        </p:sp>
      </p:grpSp>
      <p:grpSp>
        <p:nvGrpSpPr>
          <p:cNvPr id="29" name="Group 28">
            <a:extLst>
              <a:ext uri="{FF2B5EF4-FFF2-40B4-BE49-F238E27FC236}">
                <a16:creationId xmlns:a16="http://schemas.microsoft.com/office/drawing/2014/main" id="{CAEA7801-98A0-4241-9504-D74829C139B1}"/>
              </a:ext>
            </a:extLst>
          </p:cNvPr>
          <p:cNvGrpSpPr/>
          <p:nvPr/>
        </p:nvGrpSpPr>
        <p:grpSpPr>
          <a:xfrm rot="17342403">
            <a:off x="3882722" y="3139075"/>
            <a:ext cx="940012" cy="3131213"/>
            <a:chOff x="5181599" y="2012286"/>
            <a:chExt cx="940012" cy="3131213"/>
          </a:xfrm>
        </p:grpSpPr>
        <p:pic>
          <p:nvPicPr>
            <p:cNvPr id="30" name="Picture 29">
              <a:extLst>
                <a:ext uri="{FF2B5EF4-FFF2-40B4-BE49-F238E27FC236}">
                  <a16:creationId xmlns:a16="http://schemas.microsoft.com/office/drawing/2014/main" id="{C9B25ED3-EB42-4BD6-BD1F-3A9FC0601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599" y="2012286"/>
              <a:ext cx="940012" cy="3131213"/>
            </a:xfrm>
            <a:prstGeom prst="rect">
              <a:avLst/>
            </a:prstGeom>
          </p:spPr>
        </p:pic>
        <p:sp>
          <p:nvSpPr>
            <p:cNvPr id="31" name="TextBox 30">
              <a:extLst>
                <a:ext uri="{FF2B5EF4-FFF2-40B4-BE49-F238E27FC236}">
                  <a16:creationId xmlns:a16="http://schemas.microsoft.com/office/drawing/2014/main" id="{C3F4F282-2A7F-4118-88D7-C5E7F84A0AF6}"/>
                </a:ext>
              </a:extLst>
            </p:cNvPr>
            <p:cNvSpPr txBox="1"/>
            <p:nvPr/>
          </p:nvSpPr>
          <p:spPr>
            <a:xfrm rot="4736865">
              <a:off x="4830928" y="3226863"/>
              <a:ext cx="1455335" cy="523220"/>
            </a:xfrm>
            <a:prstGeom prst="rect">
              <a:avLst/>
            </a:prstGeom>
            <a:noFill/>
          </p:spPr>
          <p:txBody>
            <a:bodyPr wrap="none" rtlCol="0">
              <a:spAutoFit/>
            </a:bodyPr>
            <a:lstStyle/>
            <a:p>
              <a:r>
                <a:rPr lang="en-US" sz="2800" b="1" spc="-120" dirty="0">
                  <a:solidFill>
                    <a:srgbClr val="FFC000"/>
                  </a:solidFill>
                  <a:effectLst>
                    <a:outerShdw blurRad="38100" dist="38100" dir="2700000" algn="tl">
                      <a:srgbClr val="000000">
                        <a:alpha val="43137"/>
                      </a:srgbClr>
                    </a:outerShdw>
                  </a:effectLst>
                </a:rPr>
                <a:t>Inerrancy</a:t>
              </a:r>
            </a:p>
          </p:txBody>
        </p:sp>
      </p:grpSp>
      <p:sp>
        <p:nvSpPr>
          <p:cNvPr id="32" name="Rectangle 31">
            <a:extLst>
              <a:ext uri="{FF2B5EF4-FFF2-40B4-BE49-F238E27FC236}">
                <a16:creationId xmlns:a16="http://schemas.microsoft.com/office/drawing/2014/main" id="{78C00FE8-37AD-49C0-8160-FCE8FE0CF6A4}"/>
              </a:ext>
            </a:extLst>
          </p:cNvPr>
          <p:cNvSpPr/>
          <p:nvPr/>
        </p:nvSpPr>
        <p:spPr>
          <a:xfrm>
            <a:off x="3480897" y="139986"/>
            <a:ext cx="5524500" cy="918841"/>
          </a:xfrm>
          <a:prstGeom prst="rect">
            <a:avLst/>
          </a:prstGeom>
        </p:spPr>
        <p:txBody>
          <a:bodyPr wrap="square">
            <a:spAutoFit/>
          </a:bodyPr>
          <a:lstStyle/>
          <a:p>
            <a:pPr marL="344488" indent="-344488" algn="ctr">
              <a:lnSpc>
                <a:spcPts val="3200"/>
              </a:lnSpc>
              <a:tabLst>
                <a:tab pos="285750" algn="l"/>
              </a:tabLst>
            </a:pPr>
            <a:r>
              <a:rPr lang="en-US" sz="3200" b="1" dirty="0">
                <a:ln w="1905"/>
                <a:solidFill>
                  <a:schemeClr val="bg1"/>
                </a:solidFill>
              </a:rPr>
              <a:t>The </a:t>
            </a:r>
            <a:r>
              <a:rPr lang="en-US" sz="3200" b="1" i="1" dirty="0">
                <a:ln w="1905"/>
                <a:solidFill>
                  <a:srgbClr val="FFC000"/>
                </a:solidFill>
              </a:rPr>
              <a:t>epistemological</a:t>
            </a:r>
            <a:r>
              <a:rPr lang="en-US" sz="3200" b="1" dirty="0">
                <a:ln w="1905"/>
                <a:solidFill>
                  <a:schemeClr val="bg1"/>
                </a:solidFill>
              </a:rPr>
              <a:t> foundation of Christian faith </a:t>
            </a:r>
            <a:r>
              <a:rPr lang="en-US" sz="3200" b="1" dirty="0">
                <a:ln w="1905"/>
                <a:solidFill>
                  <a:srgbClr val="00B0F0"/>
                </a:solidFill>
              </a:rPr>
              <a:t>crumbles</a:t>
            </a:r>
            <a:r>
              <a:rPr lang="en-US" sz="3200" b="1" dirty="0">
                <a:ln w="1905"/>
                <a:solidFill>
                  <a:schemeClr val="bg1"/>
                </a:solidFill>
              </a:rPr>
              <a:t>!</a:t>
            </a:r>
          </a:p>
        </p:txBody>
      </p:sp>
      <p:sp>
        <p:nvSpPr>
          <p:cNvPr id="33" name="Arrow: Down 32">
            <a:extLst>
              <a:ext uri="{FF2B5EF4-FFF2-40B4-BE49-F238E27FC236}">
                <a16:creationId xmlns:a16="http://schemas.microsoft.com/office/drawing/2014/main" id="{9DCD9499-D048-4035-8B0E-F63740E7E30C}"/>
              </a:ext>
            </a:extLst>
          </p:cNvPr>
          <p:cNvSpPr/>
          <p:nvPr/>
        </p:nvSpPr>
        <p:spPr>
          <a:xfrm>
            <a:off x="6497049" y="2266950"/>
            <a:ext cx="866789" cy="1227957"/>
          </a:xfrm>
          <a:prstGeom prst="downArrow">
            <a:avLst/>
          </a:prstGeom>
          <a:solidFill>
            <a:schemeClr val="accent6">
              <a:lumMod val="75000"/>
            </a:schemeClr>
          </a:solid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a:t>
            </a:r>
          </a:p>
        </p:txBody>
      </p:sp>
    </p:spTree>
    <p:extLst>
      <p:ext uri="{BB962C8B-B14F-4D97-AF65-F5344CB8AC3E}">
        <p14:creationId xmlns:p14="http://schemas.microsoft.com/office/powerpoint/2010/main" val="89082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1554272"/>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Recognize the need for charity.</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2. 	Value the Bible as special revelation.</a:t>
            </a:r>
          </a:p>
          <a:p>
            <a:pPr marL="346075" indent="-346075">
              <a:lnSpc>
                <a:spcPts val="2400"/>
              </a:lnSpc>
              <a:spcAft>
                <a:spcPts val="600"/>
              </a:spcAft>
            </a:pP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3.	Value science as general revelation.</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10681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3. Value Science as General Revelation</a:t>
            </a:r>
          </a:p>
        </p:txBody>
      </p:sp>
      <p:sp>
        <p:nvSpPr>
          <p:cNvPr id="5" name="Rectangle 4">
            <a:extLst>
              <a:ext uri="{FF2B5EF4-FFF2-40B4-BE49-F238E27FC236}">
                <a16:creationId xmlns:a16="http://schemas.microsoft.com/office/drawing/2014/main" id="{D83E6CEA-CC8E-4E41-B4F2-10E8F2100CD1}"/>
              </a:ext>
            </a:extLst>
          </p:cNvPr>
          <p:cNvSpPr/>
          <p:nvPr/>
        </p:nvSpPr>
        <p:spPr>
          <a:xfrm>
            <a:off x="76200" y="590550"/>
            <a:ext cx="8428478" cy="3221395"/>
          </a:xfrm>
          <a:prstGeom prst="rect">
            <a:avLst/>
          </a:prstGeom>
        </p:spPr>
        <p:txBody>
          <a:bodyPr wrap="square">
            <a:spAutoFit/>
          </a:bodyPr>
          <a:lstStyle/>
          <a:p>
            <a:pPr marL="342900" marR="0" lvl="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Compatibility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of science and Christianity</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Modern science began inside a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Christian worldview</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Many scientific pioneers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were devout Christians</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Francis Bacon (1561-1626)</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Nicolaus Copernicus (1473-1543)</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Johannes Kepler (1571-1630)</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Galileo Galilei (1564-1642)</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Isaac Newton (1643-1727) </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Robert Boyle (1627-1691) </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Michael Faraday (1791-1867) </a:t>
            </a:r>
          </a:p>
          <a:p>
            <a:pPr marL="1257300" lvl="2" indent="-342900">
              <a:lnSpc>
                <a:spcPts val="2000"/>
              </a:lnSpc>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Louis Pasteur (1822-1895) </a:t>
            </a:r>
          </a:p>
        </p:txBody>
      </p:sp>
      <p:pic>
        <p:nvPicPr>
          <p:cNvPr id="9" name="Picture 8" descr="Bacon">
            <a:extLst>
              <a:ext uri="{FF2B5EF4-FFF2-40B4-BE49-F238E27FC236}">
                <a16:creationId xmlns:a16="http://schemas.microsoft.com/office/drawing/2014/main" id="{02AF1736-3D11-4E31-8D4A-70C93BFFFCE1}"/>
              </a:ext>
            </a:extLst>
          </p:cNvPr>
          <p:cNvPicPr>
            <a:picLocks noChangeAspect="1"/>
          </p:cNvPicPr>
          <p:nvPr/>
        </p:nvPicPr>
        <p:blipFill rotWithShape="1">
          <a:blip r:embed="rId3">
            <a:extLst>
              <a:ext uri="{28A0092B-C50C-407E-A947-70E740481C1C}">
                <a14:useLocalDpi xmlns:a14="http://schemas.microsoft.com/office/drawing/2010/main" val="0"/>
              </a:ext>
            </a:extLst>
          </a:blip>
          <a:srcRect t="5280"/>
          <a:stretch/>
        </p:blipFill>
        <p:spPr>
          <a:xfrm>
            <a:off x="4882678" y="1981243"/>
            <a:ext cx="1086370" cy="1274395"/>
          </a:xfrm>
          <a:prstGeom prst="rect">
            <a:avLst/>
          </a:prstGeom>
        </p:spPr>
      </p:pic>
      <p:pic>
        <p:nvPicPr>
          <p:cNvPr id="11" name="Picture 10" descr="Newton">
            <a:extLst>
              <a:ext uri="{FF2B5EF4-FFF2-40B4-BE49-F238E27FC236}">
                <a16:creationId xmlns:a16="http://schemas.microsoft.com/office/drawing/2014/main" id="{32F6A1C1-254A-4677-8939-E74AC56E5207}"/>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l="2326" t="1120" r="9931" b="8271"/>
          <a:stretch/>
        </p:blipFill>
        <p:spPr>
          <a:xfrm>
            <a:off x="6114963" y="3360380"/>
            <a:ext cx="1078134" cy="1562100"/>
          </a:xfrm>
          <a:prstGeom prst="rect">
            <a:avLst/>
          </a:prstGeom>
        </p:spPr>
      </p:pic>
      <p:pic>
        <p:nvPicPr>
          <p:cNvPr id="13" name="Picture 12" descr="Kepler">
            <a:extLst>
              <a:ext uri="{FF2B5EF4-FFF2-40B4-BE49-F238E27FC236}">
                <a16:creationId xmlns:a16="http://schemas.microsoft.com/office/drawing/2014/main" id="{F90A6630-1081-48F8-8DAE-5F3D2DE7D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538" y="3360380"/>
            <a:ext cx="1087538" cy="1562100"/>
          </a:xfrm>
          <a:prstGeom prst="rect">
            <a:avLst/>
          </a:prstGeom>
        </p:spPr>
      </p:pic>
      <p:pic>
        <p:nvPicPr>
          <p:cNvPr id="15" name="Picture 14" descr="Galileo">
            <a:extLst>
              <a:ext uri="{FF2B5EF4-FFF2-40B4-BE49-F238E27FC236}">
                <a16:creationId xmlns:a16="http://schemas.microsoft.com/office/drawing/2014/main" id="{89C09CD3-9842-4612-908A-DE678744D101}"/>
              </a:ext>
            </a:extLst>
          </p:cNvPr>
          <p:cNvPicPr>
            <a:picLocks noChangeAspect="1"/>
          </p:cNvPicPr>
          <p:nvPr/>
        </p:nvPicPr>
        <p:blipFill rotWithShape="1">
          <a:blip r:embed="rId6">
            <a:extLst>
              <a:ext uri="{28A0092B-C50C-407E-A947-70E740481C1C}">
                <a14:useLocalDpi xmlns:a14="http://schemas.microsoft.com/office/drawing/2010/main" val="0"/>
              </a:ext>
            </a:extLst>
          </a:blip>
          <a:srcRect r="8642"/>
          <a:stretch/>
        </p:blipFill>
        <p:spPr>
          <a:xfrm>
            <a:off x="3918016" y="3870970"/>
            <a:ext cx="874006" cy="1062980"/>
          </a:xfrm>
          <a:prstGeom prst="rect">
            <a:avLst/>
          </a:prstGeom>
        </p:spPr>
      </p:pic>
      <p:pic>
        <p:nvPicPr>
          <p:cNvPr id="17" name="Picture 16" descr="Boyle">
            <a:extLst>
              <a:ext uri="{FF2B5EF4-FFF2-40B4-BE49-F238E27FC236}">
                <a16:creationId xmlns:a16="http://schemas.microsoft.com/office/drawing/2014/main" id="{62A6AD8C-E193-4405-9D72-4F88DAFEA00C}"/>
              </a:ext>
            </a:extLst>
          </p:cNvPr>
          <p:cNvPicPr>
            <a:picLocks noChangeAspect="1"/>
          </p:cNvPicPr>
          <p:nvPr/>
        </p:nvPicPr>
        <p:blipFill rotWithShape="1">
          <a:blip r:embed="rId7">
            <a:extLst>
              <a:ext uri="{28A0092B-C50C-407E-A947-70E740481C1C}">
                <a14:useLocalDpi xmlns:a14="http://schemas.microsoft.com/office/drawing/2010/main" val="0"/>
              </a:ext>
            </a:extLst>
          </a:blip>
          <a:srcRect t="6350"/>
          <a:stretch/>
        </p:blipFill>
        <p:spPr>
          <a:xfrm>
            <a:off x="6273238" y="790194"/>
            <a:ext cx="914401" cy="1068310"/>
          </a:xfrm>
          <a:prstGeom prst="rect">
            <a:avLst/>
          </a:prstGeom>
        </p:spPr>
      </p:pic>
      <p:pic>
        <p:nvPicPr>
          <p:cNvPr id="19" name="Picture 18" descr="Copernicus">
            <a:extLst>
              <a:ext uri="{FF2B5EF4-FFF2-40B4-BE49-F238E27FC236}">
                <a16:creationId xmlns:a16="http://schemas.microsoft.com/office/drawing/2014/main" id="{1CB726E1-429F-4069-9C63-8322C9694E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4963" y="1976481"/>
            <a:ext cx="1078134" cy="1246592"/>
          </a:xfrm>
          <a:prstGeom prst="rect">
            <a:avLst/>
          </a:prstGeom>
        </p:spPr>
      </p:pic>
      <p:pic>
        <p:nvPicPr>
          <p:cNvPr id="21" name="Picture 20" descr="Faraday">
            <a:extLst>
              <a:ext uri="{FF2B5EF4-FFF2-40B4-BE49-F238E27FC236}">
                <a16:creationId xmlns:a16="http://schemas.microsoft.com/office/drawing/2014/main" id="{77604A49-5F0D-4F02-988B-4CAAA1C7FD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4018" y="3360380"/>
            <a:ext cx="1581150" cy="1562100"/>
          </a:xfrm>
          <a:prstGeom prst="rect">
            <a:avLst/>
          </a:prstGeom>
        </p:spPr>
      </p:pic>
      <p:pic>
        <p:nvPicPr>
          <p:cNvPr id="23" name="Picture 22" descr="Pasteur">
            <a:extLst>
              <a:ext uri="{FF2B5EF4-FFF2-40B4-BE49-F238E27FC236}">
                <a16:creationId xmlns:a16="http://schemas.microsoft.com/office/drawing/2014/main" id="{F743D42F-4A22-40BE-9BCF-C871DBA078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9012" y="1566001"/>
            <a:ext cx="1652588" cy="1661718"/>
          </a:xfrm>
          <a:prstGeom prst="rect">
            <a:avLst/>
          </a:prstGeom>
        </p:spPr>
      </p:pic>
      <p:sp>
        <p:nvSpPr>
          <p:cNvPr id="24" name="Rectangle 23">
            <a:extLst>
              <a:ext uri="{FF2B5EF4-FFF2-40B4-BE49-F238E27FC236}">
                <a16:creationId xmlns:a16="http://schemas.microsoft.com/office/drawing/2014/main" id="{2FDB7FF2-B2D3-49A4-A267-17484E283D18}"/>
              </a:ext>
            </a:extLst>
          </p:cNvPr>
          <p:cNvSpPr/>
          <p:nvPr/>
        </p:nvSpPr>
        <p:spPr>
          <a:xfrm>
            <a:off x="5668966" y="2934300"/>
            <a:ext cx="271228" cy="307777"/>
          </a:xfrm>
          <a:prstGeom prst="rect">
            <a:avLst/>
          </a:prstGeom>
        </p:spPr>
        <p:txBody>
          <a:bodyPr wrap="none">
            <a:spAutoFit/>
          </a:bodyPr>
          <a:lstStyle/>
          <a:p>
            <a:r>
              <a:rPr lang="en-US" sz="14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a:t>
            </a:r>
            <a:endParaRPr lang="en-US" sz="1400" dirty="0"/>
          </a:p>
        </p:txBody>
      </p:sp>
      <p:sp>
        <p:nvSpPr>
          <p:cNvPr id="25" name="Rectangle 24">
            <a:extLst>
              <a:ext uri="{FF2B5EF4-FFF2-40B4-BE49-F238E27FC236}">
                <a16:creationId xmlns:a16="http://schemas.microsoft.com/office/drawing/2014/main" id="{53B01D66-F393-4C55-ACEF-B03F63740DA0}"/>
              </a:ext>
            </a:extLst>
          </p:cNvPr>
          <p:cNvSpPr/>
          <p:nvPr/>
        </p:nvSpPr>
        <p:spPr>
          <a:xfrm>
            <a:off x="4879272" y="4614703"/>
            <a:ext cx="271228" cy="307777"/>
          </a:xfrm>
          <a:prstGeom prst="rect">
            <a:avLst/>
          </a:prstGeom>
        </p:spPr>
        <p:txBody>
          <a:bodyPr wrap="none">
            <a:spAutoFit/>
          </a:bodyPr>
          <a:lstStyle/>
          <a:p>
            <a:r>
              <a:rPr lang="en-US" sz="14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3</a:t>
            </a:r>
            <a:endParaRPr lang="en-US" sz="1400" dirty="0"/>
          </a:p>
        </p:txBody>
      </p:sp>
      <p:sp>
        <p:nvSpPr>
          <p:cNvPr id="26" name="Rectangle 25">
            <a:extLst>
              <a:ext uri="{FF2B5EF4-FFF2-40B4-BE49-F238E27FC236}">
                <a16:creationId xmlns:a16="http://schemas.microsoft.com/office/drawing/2014/main" id="{078B8C6B-BE47-4D01-8EEC-D554EDB457FD}"/>
              </a:ext>
            </a:extLst>
          </p:cNvPr>
          <p:cNvSpPr/>
          <p:nvPr/>
        </p:nvSpPr>
        <p:spPr>
          <a:xfrm>
            <a:off x="4531375" y="4626173"/>
            <a:ext cx="271228" cy="307777"/>
          </a:xfrm>
          <a:prstGeom prst="rect">
            <a:avLst/>
          </a:prstGeom>
        </p:spPr>
        <p:txBody>
          <a:bodyPr wrap="none">
            <a:spAutoFit/>
          </a:bodyPr>
          <a:lstStyle/>
          <a:p>
            <a:r>
              <a:rPr lang="en-US" sz="14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4</a:t>
            </a:r>
            <a:endParaRPr lang="en-US" sz="1400" dirty="0"/>
          </a:p>
        </p:txBody>
      </p:sp>
      <p:sp>
        <p:nvSpPr>
          <p:cNvPr id="27" name="Rectangle 26">
            <a:extLst>
              <a:ext uri="{FF2B5EF4-FFF2-40B4-BE49-F238E27FC236}">
                <a16:creationId xmlns:a16="http://schemas.microsoft.com/office/drawing/2014/main" id="{4A5C75F0-D8E1-40E8-8A6A-3BDF08964D11}"/>
              </a:ext>
            </a:extLst>
          </p:cNvPr>
          <p:cNvSpPr/>
          <p:nvPr/>
        </p:nvSpPr>
        <p:spPr>
          <a:xfrm>
            <a:off x="6922762" y="2943825"/>
            <a:ext cx="271228" cy="307777"/>
          </a:xfrm>
          <a:prstGeom prst="rect">
            <a:avLst/>
          </a:prstGeom>
        </p:spPr>
        <p:txBody>
          <a:bodyPr wrap="none">
            <a:spAutoFit/>
          </a:bodyPr>
          <a:lstStyle/>
          <a:p>
            <a:r>
              <a:rPr lang="en-US" sz="1400" spc="-100" dirty="0">
                <a:solidFill>
                  <a:schemeClr val="bg1"/>
                </a:solidFill>
                <a:latin typeface="Arial" panose="020B0604020202020204" pitchFamily="34" charset="0"/>
                <a:cs typeface="Arial" panose="020B0604020202020204" pitchFamily="34" charset="0"/>
              </a:rPr>
              <a:t>2</a:t>
            </a:r>
            <a:endParaRPr lang="en-US" sz="1400" dirty="0"/>
          </a:p>
        </p:txBody>
      </p:sp>
      <p:sp>
        <p:nvSpPr>
          <p:cNvPr id="28" name="Rectangle 27">
            <a:extLst>
              <a:ext uri="{FF2B5EF4-FFF2-40B4-BE49-F238E27FC236}">
                <a16:creationId xmlns:a16="http://schemas.microsoft.com/office/drawing/2014/main" id="{CB4B2517-1F95-4CDD-88A8-DBEC2C8D1822}"/>
              </a:ext>
            </a:extLst>
          </p:cNvPr>
          <p:cNvSpPr/>
          <p:nvPr/>
        </p:nvSpPr>
        <p:spPr>
          <a:xfrm>
            <a:off x="8699174" y="2934300"/>
            <a:ext cx="271228" cy="307777"/>
          </a:xfrm>
          <a:prstGeom prst="rect">
            <a:avLst/>
          </a:prstGeom>
        </p:spPr>
        <p:txBody>
          <a:bodyPr wrap="none">
            <a:spAutoFit/>
          </a:bodyPr>
          <a:lstStyle/>
          <a:p>
            <a:r>
              <a:rPr lang="en-US" sz="1400" spc="-100" dirty="0">
                <a:solidFill>
                  <a:schemeClr val="bg1"/>
                </a:solidFill>
                <a:latin typeface="Arial" panose="020B0604020202020204" pitchFamily="34" charset="0"/>
                <a:cs typeface="Arial" panose="020B0604020202020204" pitchFamily="34" charset="0"/>
              </a:rPr>
              <a:t>8</a:t>
            </a:r>
            <a:endParaRPr lang="en-US" sz="1400" dirty="0"/>
          </a:p>
        </p:txBody>
      </p:sp>
      <p:sp>
        <p:nvSpPr>
          <p:cNvPr id="29" name="Rectangle 28">
            <a:extLst>
              <a:ext uri="{FF2B5EF4-FFF2-40B4-BE49-F238E27FC236}">
                <a16:creationId xmlns:a16="http://schemas.microsoft.com/office/drawing/2014/main" id="{F8845FC9-A48C-4C2C-9E41-418A3A8B69F6}"/>
              </a:ext>
            </a:extLst>
          </p:cNvPr>
          <p:cNvSpPr/>
          <p:nvPr/>
        </p:nvSpPr>
        <p:spPr>
          <a:xfrm>
            <a:off x="8573085" y="4628118"/>
            <a:ext cx="271228" cy="307777"/>
          </a:xfrm>
          <a:prstGeom prst="rect">
            <a:avLst/>
          </a:prstGeom>
        </p:spPr>
        <p:txBody>
          <a:bodyPr wrap="none">
            <a:spAutoFit/>
          </a:bodyPr>
          <a:lstStyle/>
          <a:p>
            <a:r>
              <a:rPr lang="en-US" sz="1400" spc="-100" dirty="0">
                <a:solidFill>
                  <a:schemeClr val="bg1"/>
                </a:solidFill>
                <a:latin typeface="Arial" panose="020B0604020202020204" pitchFamily="34" charset="0"/>
                <a:cs typeface="Arial" panose="020B0604020202020204" pitchFamily="34" charset="0"/>
              </a:rPr>
              <a:t>7</a:t>
            </a:r>
            <a:endParaRPr lang="en-US" sz="1400" dirty="0"/>
          </a:p>
        </p:txBody>
      </p:sp>
      <p:sp>
        <p:nvSpPr>
          <p:cNvPr id="30" name="Rectangle 29">
            <a:extLst>
              <a:ext uri="{FF2B5EF4-FFF2-40B4-BE49-F238E27FC236}">
                <a16:creationId xmlns:a16="http://schemas.microsoft.com/office/drawing/2014/main" id="{FE3C3AD7-CD58-4ECA-8583-6B0B80F19597}"/>
              </a:ext>
            </a:extLst>
          </p:cNvPr>
          <p:cNvSpPr/>
          <p:nvPr/>
        </p:nvSpPr>
        <p:spPr>
          <a:xfrm>
            <a:off x="6922762" y="4619109"/>
            <a:ext cx="271228" cy="307777"/>
          </a:xfrm>
          <a:prstGeom prst="rect">
            <a:avLst/>
          </a:prstGeom>
        </p:spPr>
        <p:txBody>
          <a:bodyPr wrap="none">
            <a:spAutoFit/>
          </a:bodyPr>
          <a:lstStyle/>
          <a:p>
            <a:r>
              <a:rPr lang="en-US" sz="1400" spc="-100" dirty="0">
                <a:solidFill>
                  <a:schemeClr val="bg1"/>
                </a:solidFill>
                <a:latin typeface="Arial" panose="020B0604020202020204" pitchFamily="34" charset="0"/>
                <a:cs typeface="Arial" panose="020B0604020202020204" pitchFamily="34" charset="0"/>
              </a:rPr>
              <a:t>5</a:t>
            </a:r>
            <a:endParaRPr lang="en-US" sz="1400" dirty="0"/>
          </a:p>
        </p:txBody>
      </p:sp>
      <p:sp>
        <p:nvSpPr>
          <p:cNvPr id="31" name="Rectangle 30">
            <a:extLst>
              <a:ext uri="{FF2B5EF4-FFF2-40B4-BE49-F238E27FC236}">
                <a16:creationId xmlns:a16="http://schemas.microsoft.com/office/drawing/2014/main" id="{3876B58B-6656-44C2-8584-1CC42DA57B29}"/>
              </a:ext>
            </a:extLst>
          </p:cNvPr>
          <p:cNvSpPr/>
          <p:nvPr/>
        </p:nvSpPr>
        <p:spPr>
          <a:xfrm>
            <a:off x="6916411" y="1564991"/>
            <a:ext cx="271228" cy="307777"/>
          </a:xfrm>
          <a:prstGeom prst="rect">
            <a:avLst/>
          </a:prstGeom>
        </p:spPr>
        <p:txBody>
          <a:bodyPr wrap="none">
            <a:spAutoFit/>
          </a:bodyPr>
          <a:lstStyle/>
          <a:p>
            <a:r>
              <a:rPr lang="en-US" sz="1400" spc="-100" dirty="0">
                <a:solidFill>
                  <a:schemeClr val="bg1"/>
                </a:solidFill>
                <a:latin typeface="Arial" panose="020B0604020202020204" pitchFamily="34" charset="0"/>
                <a:cs typeface="Arial" panose="020B0604020202020204" pitchFamily="34" charset="0"/>
              </a:rPr>
              <a:t>6</a:t>
            </a:r>
            <a:endParaRPr lang="en-US" sz="1400" dirty="0"/>
          </a:p>
        </p:txBody>
      </p:sp>
    </p:spTree>
    <p:extLst>
      <p:ext uri="{BB962C8B-B14F-4D97-AF65-F5344CB8AC3E}">
        <p14:creationId xmlns:p14="http://schemas.microsoft.com/office/powerpoint/2010/main" val="325012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3. Value Science as General Revelation (Cont’d)</a:t>
            </a:r>
          </a:p>
        </p:txBody>
      </p:sp>
      <p:sp>
        <p:nvSpPr>
          <p:cNvPr id="5" name="Rectangle 4">
            <a:extLst>
              <a:ext uri="{FF2B5EF4-FFF2-40B4-BE49-F238E27FC236}">
                <a16:creationId xmlns:a16="http://schemas.microsoft.com/office/drawing/2014/main" id="{D83E6CEA-CC8E-4E41-B4F2-10E8F2100CD1}"/>
              </a:ext>
            </a:extLst>
          </p:cNvPr>
          <p:cNvSpPr/>
          <p:nvPr/>
        </p:nvSpPr>
        <p:spPr>
          <a:xfrm>
            <a:off x="76200" y="438150"/>
            <a:ext cx="8428478" cy="3247043"/>
          </a:xfrm>
          <a:prstGeom prst="rect">
            <a:avLst/>
          </a:prstGeom>
        </p:spPr>
        <p:txBody>
          <a:bodyPr wrap="square">
            <a:spAutoFit/>
          </a:bodyPr>
          <a:lstStyle/>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as a means of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discovery.</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Mankind in God’s image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means rational &amp; capable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understanding the order found in the world.</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Adam naming animals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(Gen. 2:19-20) by identifying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similarities and differences (i.e., genus and species).</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Ability to observe nature implied in God-given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mandate to take dominion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world (Gen. 1:28).</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General revelation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so clear it’s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 basis mankind’s universal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judgment (Rom. 1:20; 2:15).</a:t>
            </a:r>
          </a:p>
        </p:txBody>
      </p:sp>
      <p:pic>
        <p:nvPicPr>
          <p:cNvPr id="3" name="Picture 2">
            <a:extLst>
              <a:ext uri="{FF2B5EF4-FFF2-40B4-BE49-F238E27FC236}">
                <a16:creationId xmlns:a16="http://schemas.microsoft.com/office/drawing/2014/main" id="{EEF652E8-1EBA-4154-89D0-E32AF3932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550" y="2975632"/>
            <a:ext cx="3848100" cy="2060400"/>
          </a:xfrm>
          <a:prstGeom prst="rect">
            <a:avLst/>
          </a:prstGeom>
        </p:spPr>
      </p:pic>
      <p:pic>
        <p:nvPicPr>
          <p:cNvPr id="9" name="Picture 8">
            <a:extLst>
              <a:ext uri="{FF2B5EF4-FFF2-40B4-BE49-F238E27FC236}">
                <a16:creationId xmlns:a16="http://schemas.microsoft.com/office/drawing/2014/main" id="{2F82E385-099F-4377-BAA9-2103AD290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604" y="1009773"/>
            <a:ext cx="2971800" cy="1851079"/>
          </a:xfrm>
          <a:prstGeom prst="rect">
            <a:avLst/>
          </a:prstGeom>
        </p:spPr>
      </p:pic>
      <p:pic>
        <p:nvPicPr>
          <p:cNvPr id="11" name="Picture 10">
            <a:extLst>
              <a:ext uri="{FF2B5EF4-FFF2-40B4-BE49-F238E27FC236}">
                <a16:creationId xmlns:a16="http://schemas.microsoft.com/office/drawing/2014/main" id="{D0C7FCFD-F7F1-4F0F-82A5-9672A3F04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809128"/>
            <a:ext cx="2514600" cy="1237343"/>
          </a:xfrm>
          <a:prstGeom prst="rect">
            <a:avLst/>
          </a:prstGeom>
        </p:spPr>
      </p:pic>
      <p:pic>
        <p:nvPicPr>
          <p:cNvPr id="13" name="Picture 12">
            <a:extLst>
              <a:ext uri="{FF2B5EF4-FFF2-40B4-BE49-F238E27FC236}">
                <a16:creationId xmlns:a16="http://schemas.microsoft.com/office/drawing/2014/main" id="{35297600-8A19-438A-B52B-F4C0C70EC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96" y="3819567"/>
            <a:ext cx="1437037" cy="1226904"/>
          </a:xfrm>
          <a:prstGeom prst="rect">
            <a:avLst/>
          </a:prstGeom>
        </p:spPr>
      </p:pic>
      <p:pic>
        <p:nvPicPr>
          <p:cNvPr id="2" name="Picture 1">
            <a:extLst>
              <a:ext uri="{FF2B5EF4-FFF2-40B4-BE49-F238E27FC236}">
                <a16:creationId xmlns:a16="http://schemas.microsoft.com/office/drawing/2014/main" id="{B2C49132-FC04-410D-A6B5-D16BA08E5308}"/>
              </a:ext>
            </a:extLst>
          </p:cNvPr>
          <p:cNvPicPr>
            <a:picLocks noChangeAspect="1"/>
          </p:cNvPicPr>
          <p:nvPr/>
        </p:nvPicPr>
        <p:blipFill>
          <a:blip r:embed="rId7"/>
          <a:stretch>
            <a:fillRect/>
          </a:stretch>
        </p:blipFill>
        <p:spPr>
          <a:xfrm>
            <a:off x="5191966" y="2240755"/>
            <a:ext cx="751633" cy="620098"/>
          </a:xfrm>
          <a:prstGeom prst="rect">
            <a:avLst/>
          </a:prstGeom>
        </p:spPr>
      </p:pic>
      <p:pic>
        <p:nvPicPr>
          <p:cNvPr id="15" name="Picture 14">
            <a:extLst>
              <a:ext uri="{FF2B5EF4-FFF2-40B4-BE49-F238E27FC236}">
                <a16:creationId xmlns:a16="http://schemas.microsoft.com/office/drawing/2014/main" id="{C9F97947-3CE2-4CA4-9B8F-23B65CADB069}"/>
              </a:ext>
            </a:extLst>
          </p:cNvPr>
          <p:cNvPicPr>
            <a:picLocks noChangeAspect="1"/>
          </p:cNvPicPr>
          <p:nvPr/>
        </p:nvPicPr>
        <p:blipFill>
          <a:blip r:embed="rId8"/>
          <a:stretch>
            <a:fillRect/>
          </a:stretch>
        </p:blipFill>
        <p:spPr>
          <a:xfrm>
            <a:off x="4243448" y="2673240"/>
            <a:ext cx="785752" cy="1011953"/>
          </a:xfrm>
          <a:prstGeom prst="rect">
            <a:avLst/>
          </a:prstGeom>
        </p:spPr>
      </p:pic>
    </p:spTree>
    <p:extLst>
      <p:ext uri="{BB962C8B-B14F-4D97-AF65-F5344CB8AC3E}">
        <p14:creationId xmlns:p14="http://schemas.microsoft.com/office/powerpoint/2010/main" val="197470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3. Value Science as General Revelation (Cont’d)</a:t>
            </a:r>
          </a:p>
        </p:txBody>
      </p:sp>
      <p:sp>
        <p:nvSpPr>
          <p:cNvPr id="5" name="Rectangle 4">
            <a:extLst>
              <a:ext uri="{FF2B5EF4-FFF2-40B4-BE49-F238E27FC236}">
                <a16:creationId xmlns:a16="http://schemas.microsoft.com/office/drawing/2014/main" id="{D83E6CEA-CC8E-4E41-B4F2-10E8F2100CD1}"/>
              </a:ext>
            </a:extLst>
          </p:cNvPr>
          <p:cNvSpPr/>
          <p:nvPr/>
        </p:nvSpPr>
        <p:spPr>
          <a:xfrm>
            <a:off x="76200" y="514350"/>
            <a:ext cx="8428478" cy="3631763"/>
          </a:xfrm>
          <a:prstGeom prst="rect">
            <a:avLst/>
          </a:prstGeom>
        </p:spPr>
        <p:txBody>
          <a:bodyPr wrap="square">
            <a:spAutoFit/>
          </a:bodyPr>
          <a:lstStyle/>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as a means of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biblical clarification</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Reason and observation can also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help clarify </a:t>
            </a:r>
            <a:b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Scripture</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Joshua 10:12-14 -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sun revolves around earth? </a:t>
            </a:r>
            <a:b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clarifies: no! This is phenomenological.</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Revelation 7:1 –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earth has “four corners?”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clarifies: No! This is metaphor.</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Isa. 55:12 –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Trees have hands that can clap?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clarifies: No! This too is metaphor.</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Therefore, valuing science is an important safety rail.  If we climb over it, we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may lose touch with reality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and can find ourselves at risk of misunderstanding God’s intended meaning in Scripture.</a:t>
            </a:r>
          </a:p>
        </p:txBody>
      </p:sp>
      <p:pic>
        <p:nvPicPr>
          <p:cNvPr id="3" name="Picture 2">
            <a:extLst>
              <a:ext uri="{FF2B5EF4-FFF2-40B4-BE49-F238E27FC236}">
                <a16:creationId xmlns:a16="http://schemas.microsoft.com/office/drawing/2014/main" id="{ECA3F47C-C70B-4085-8B4B-CE41EFD5B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290" y="742950"/>
            <a:ext cx="3295409" cy="2224088"/>
          </a:xfrm>
          <a:prstGeom prst="rect">
            <a:avLst/>
          </a:prstGeom>
        </p:spPr>
      </p:pic>
    </p:spTree>
    <p:extLst>
      <p:ext uri="{BB962C8B-B14F-4D97-AF65-F5344CB8AC3E}">
        <p14:creationId xmlns:p14="http://schemas.microsoft.com/office/powerpoint/2010/main" val="424438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2246769"/>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Recognize the need for charity.</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2. 	Value the Bible as special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3.	Value science as general revelation.</a:t>
            </a:r>
          </a:p>
          <a:p>
            <a:pPr marL="346075" indent="-346075">
              <a:lnSpc>
                <a:spcPts val="2400"/>
              </a:lnSpc>
              <a:spcAft>
                <a:spcPts val="600"/>
              </a:spcAft>
            </a:pP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4.	Acknowledge the limitations </a:t>
            </a:r>
            <a:b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of science.</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413395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8428478"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4. Acknowledge the Limitations of Science</a:t>
            </a:r>
          </a:p>
        </p:txBody>
      </p:sp>
      <p:sp>
        <p:nvSpPr>
          <p:cNvPr id="5" name="Rectangle 4">
            <a:extLst>
              <a:ext uri="{FF2B5EF4-FFF2-40B4-BE49-F238E27FC236}">
                <a16:creationId xmlns:a16="http://schemas.microsoft.com/office/drawing/2014/main" id="{D83E6CEA-CC8E-4E41-B4F2-10E8F2100CD1}"/>
              </a:ext>
            </a:extLst>
          </p:cNvPr>
          <p:cNvSpPr/>
          <p:nvPr/>
        </p:nvSpPr>
        <p:spPr>
          <a:xfrm>
            <a:off x="76200" y="590550"/>
            <a:ext cx="8428478" cy="3939540"/>
          </a:xfrm>
          <a:prstGeom prst="rect">
            <a:avLst/>
          </a:prstGeom>
        </p:spPr>
        <p:txBody>
          <a:bodyPr wrap="square">
            <a:spAutoFit/>
          </a:bodyPr>
          <a:lstStyle/>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Scientists play an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active role</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not completely unbiased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methodology.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“Instruments themselves do not measure… they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require a mind</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(Wallace, 241)</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Observation</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is more than just static “images cast upon the retinas” but is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assimilated by a human mind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that has been shaped by the “experience, knowledge and expectations of the observer.” (Chalmers, 7)</a:t>
            </a:r>
          </a:p>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Problem of induction</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We can never prove something with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absolute certainty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with induction unless we have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all relevant subjects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 our reach of study. But how can we know?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Any conclusion we make will “invariably go beyond the finite amount of observable evidence that is available to support them” (Chalmers, 42).</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Black Swan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illustration. </a:t>
            </a:r>
          </a:p>
        </p:txBody>
      </p:sp>
    </p:spTree>
    <p:extLst>
      <p:ext uri="{BB962C8B-B14F-4D97-AF65-F5344CB8AC3E}">
        <p14:creationId xmlns:p14="http://schemas.microsoft.com/office/powerpoint/2010/main" val="182256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4. Acknowledge Limitations of Science (Cont’d)</a:t>
            </a:r>
          </a:p>
        </p:txBody>
      </p:sp>
      <p:sp>
        <p:nvSpPr>
          <p:cNvPr id="5" name="Rectangle 4">
            <a:extLst>
              <a:ext uri="{FF2B5EF4-FFF2-40B4-BE49-F238E27FC236}">
                <a16:creationId xmlns:a16="http://schemas.microsoft.com/office/drawing/2014/main" id="{D83E6CEA-CC8E-4E41-B4F2-10E8F2100CD1}"/>
              </a:ext>
            </a:extLst>
          </p:cNvPr>
          <p:cNvSpPr/>
          <p:nvPr/>
        </p:nvSpPr>
        <p:spPr>
          <a:xfrm>
            <a:off x="76200" y="514350"/>
            <a:ext cx="8428478" cy="4247317"/>
          </a:xfrm>
          <a:prstGeom prst="rect">
            <a:avLst/>
          </a:prstGeom>
        </p:spPr>
        <p:txBody>
          <a:bodyPr wrap="square">
            <a:spAutoFit/>
          </a:bodyPr>
          <a:lstStyle/>
          <a:p>
            <a:pPr marR="0" lvl="0">
              <a:lnSpc>
                <a:spcPts val="1800"/>
              </a:lnSpc>
              <a:spcBef>
                <a:spcPts val="600"/>
              </a:spcBef>
              <a:spcAft>
                <a:spcPts val="600"/>
              </a:spcAft>
            </a:pPr>
            <a:r>
              <a:rPr lang="en-US" b="1" spc="-100" dirty="0">
                <a:solidFill>
                  <a:srgbClr val="FFFF00"/>
                </a:solidFill>
                <a:latin typeface="Arial" panose="020B0604020202020204" pitchFamily="34" charset="0"/>
                <a:ea typeface="Times New Roman" panose="02020603050405020304" pitchFamily="18" charset="0"/>
                <a:cs typeface="Arial" panose="020B0604020202020204" pitchFamily="34" charset="0"/>
              </a:rPr>
              <a:t>People with workarounds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to these problems…</a:t>
            </a:r>
          </a:p>
          <a:p>
            <a:pPr>
              <a:lnSpc>
                <a:spcPts val="1800"/>
              </a:lnSpc>
              <a:spcBef>
                <a:spcPts val="600"/>
              </a:spcBef>
              <a:spcAft>
                <a:spcPts val="600"/>
              </a:spcAft>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Karl Popper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(1902-1994)</a:t>
            </a:r>
          </a:p>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Falsificationism</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we can’t derive general scientific laws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from a finite set of observable facts –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but we can prove </a:t>
            </a:r>
            <a:b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something is wrong!</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The falsity of a law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can be logically deduced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from a single observable fact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with which it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clashes.” (Chalmers, 81)</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 theory that is not able to be falsified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not meaningful</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More falsifiable theories are preferred </a:t>
            </a:r>
            <a:b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over less falsifiable ones.</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 strong theory is one that is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highly falsifiable </a:t>
            </a:r>
            <a:b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yet is not falsified</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3" name="Picture 2">
            <a:extLst>
              <a:ext uri="{FF2B5EF4-FFF2-40B4-BE49-F238E27FC236}">
                <a16:creationId xmlns:a16="http://schemas.microsoft.com/office/drawing/2014/main" id="{AA06F290-CE29-4641-AD3E-807A3008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15000" y="527458"/>
            <a:ext cx="2286000" cy="3170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033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4. Acknowledge Limitations of Science (Cont’d)</a:t>
            </a:r>
          </a:p>
        </p:txBody>
      </p:sp>
      <p:sp>
        <p:nvSpPr>
          <p:cNvPr id="5" name="Rectangle 4">
            <a:extLst>
              <a:ext uri="{FF2B5EF4-FFF2-40B4-BE49-F238E27FC236}">
                <a16:creationId xmlns:a16="http://schemas.microsoft.com/office/drawing/2014/main" id="{D83E6CEA-CC8E-4E41-B4F2-10E8F2100CD1}"/>
              </a:ext>
            </a:extLst>
          </p:cNvPr>
          <p:cNvSpPr/>
          <p:nvPr/>
        </p:nvSpPr>
        <p:spPr>
          <a:xfrm>
            <a:off x="76200" y="685145"/>
            <a:ext cx="8991600" cy="4401205"/>
          </a:xfrm>
          <a:prstGeom prst="rect">
            <a:avLst/>
          </a:prstGeom>
        </p:spPr>
        <p:txBody>
          <a:bodyPr wrap="square">
            <a:spAutoFit/>
          </a:bodyPr>
          <a:lstStyle/>
          <a:p>
            <a:pPr marR="0" lvl="0">
              <a:lnSpc>
                <a:spcPts val="1800"/>
              </a:lnSpc>
              <a:spcBef>
                <a:spcPts val="600"/>
              </a:spcBef>
              <a:spcAft>
                <a:spcPts val="600"/>
              </a:spcAft>
            </a:pPr>
            <a:r>
              <a:rPr lang="en-US" b="1" spc="-100" dirty="0">
                <a:solidFill>
                  <a:srgbClr val="FFFF00"/>
                </a:solidFill>
                <a:latin typeface="Arial" panose="020B0604020202020204" pitchFamily="34" charset="0"/>
                <a:ea typeface="Times New Roman" panose="02020603050405020304" pitchFamily="18" charset="0"/>
                <a:cs typeface="Arial" panose="020B0604020202020204" pitchFamily="34" charset="0"/>
              </a:rPr>
              <a:t>People with workarounds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to these problems…</a:t>
            </a:r>
          </a:p>
          <a:p>
            <a:pPr>
              <a:lnSpc>
                <a:spcPts val="1800"/>
              </a:lnSpc>
              <a:spcBef>
                <a:spcPts val="600"/>
              </a:spcBef>
              <a:spcAft>
                <a:spcPts val="600"/>
              </a:spcAft>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Thomas Kuhn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(1922-1996) </a:t>
            </a:r>
          </a:p>
          <a:p>
            <a:pPr marL="342900" indent="-342900">
              <a:lnSpc>
                <a:spcPts val="1800"/>
              </a:lnSpc>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Scientists operate within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frameworks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(with bias).</a:t>
            </a:r>
          </a:p>
          <a:p>
            <a:pPr marL="342900" indent="-342900">
              <a:lnSpc>
                <a:spcPts val="1800"/>
              </a:lnSpc>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History of science is movement through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paradigm shifts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342900" indent="-342900">
              <a:lnSpc>
                <a:spcPts val="1800"/>
              </a:lnSpc>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Identifiable stages: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pre-science; (2) normal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(3) crisis; (4) revolution; (5) new normal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science; (6) new crisis; etc., to infinity.</a:t>
            </a:r>
          </a:p>
          <a:p>
            <a:pPr marL="342900" indent="-342900">
              <a:lnSpc>
                <a:spcPts val="1800"/>
              </a:lnSpc>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“Normal science” is the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currently accepted paradigm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the majority. There arises an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anomaly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with enough anomalies comes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period of insecurity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Some propose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alternate theories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that might be thought strange.  When anomalies cannot be ignored any longer there’s a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crisis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and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revolution</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The new paradigm then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becomes the norm</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Repeat.</a:t>
            </a:r>
          </a:p>
          <a:p>
            <a:pPr marL="342900" indent="-342900">
              <a:lnSpc>
                <a:spcPts val="1800"/>
              </a:lnSpc>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Scientific revolutions are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like political revolutions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gestalt switches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and even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religious conversions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342900" indent="-342900">
              <a:lnSpc>
                <a:spcPts val="1800"/>
              </a:lnSpc>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Examples of revolutions: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Euclidean to Non-Euclidean geometry; (2) moving from an Aristotelian/Ptolemaic model of the universe to that of Copernicus; (3) from Newton’s concept of gravity to Einstein’s; and (4) from the Standard Model of physics to Quantum Mechanics.</a:t>
            </a:r>
          </a:p>
        </p:txBody>
      </p:sp>
      <p:pic>
        <p:nvPicPr>
          <p:cNvPr id="8" name="Picture 7">
            <a:extLst>
              <a:ext uri="{FF2B5EF4-FFF2-40B4-BE49-F238E27FC236}">
                <a16:creationId xmlns:a16="http://schemas.microsoft.com/office/drawing/2014/main" id="{53ABCC69-C2F1-4D27-99A4-E2CDBC6FF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90550"/>
            <a:ext cx="3090863" cy="1938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441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4. Acknowledge Limitations of Science (Cont’d)</a:t>
            </a:r>
          </a:p>
        </p:txBody>
      </p:sp>
      <p:sp>
        <p:nvSpPr>
          <p:cNvPr id="5" name="Rectangle 4">
            <a:extLst>
              <a:ext uri="{FF2B5EF4-FFF2-40B4-BE49-F238E27FC236}">
                <a16:creationId xmlns:a16="http://schemas.microsoft.com/office/drawing/2014/main" id="{D83E6CEA-CC8E-4E41-B4F2-10E8F2100CD1}"/>
              </a:ext>
            </a:extLst>
          </p:cNvPr>
          <p:cNvSpPr/>
          <p:nvPr/>
        </p:nvSpPr>
        <p:spPr>
          <a:xfrm>
            <a:off x="76200" y="514350"/>
            <a:ext cx="8428478" cy="4170372"/>
          </a:xfrm>
          <a:prstGeom prst="rect">
            <a:avLst/>
          </a:prstGeom>
        </p:spPr>
        <p:txBody>
          <a:bodyPr wrap="square">
            <a:spAutoFit/>
          </a:bodyPr>
          <a:lstStyle/>
          <a:p>
            <a:pPr marR="0" lvl="0">
              <a:lnSpc>
                <a:spcPts val="1800"/>
              </a:lnSpc>
              <a:spcBef>
                <a:spcPts val="600"/>
              </a:spcBef>
              <a:spcAft>
                <a:spcPts val="600"/>
              </a:spcAft>
            </a:pPr>
            <a:r>
              <a:rPr lang="en-US" b="1" spc="-100" dirty="0">
                <a:solidFill>
                  <a:srgbClr val="FFFF00"/>
                </a:solidFill>
                <a:latin typeface="Arial" panose="020B0604020202020204" pitchFamily="34" charset="0"/>
                <a:ea typeface="Times New Roman" panose="02020603050405020304" pitchFamily="18" charset="0"/>
                <a:cs typeface="Arial" panose="020B0604020202020204" pitchFamily="34" charset="0"/>
              </a:rPr>
              <a:t>People with workarounds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to these problems…</a:t>
            </a:r>
          </a:p>
          <a:p>
            <a:pPr>
              <a:lnSpc>
                <a:spcPts val="1800"/>
              </a:lnSpc>
              <a:spcBef>
                <a:spcPts val="600"/>
              </a:spcBef>
              <a:spcAft>
                <a:spcPts val="600"/>
              </a:spcAft>
            </a:pPr>
            <a:r>
              <a:rPr lang="en-US" b="1" spc="-100" dirty="0" err="1">
                <a:solidFill>
                  <a:srgbClr val="FFC000"/>
                </a:solidFill>
                <a:latin typeface="Arial" panose="020B0604020202020204" pitchFamily="34" charset="0"/>
                <a:ea typeface="Times New Roman" panose="02020603050405020304" pitchFamily="18" charset="0"/>
                <a:cs typeface="Arial" panose="020B0604020202020204" pitchFamily="34" charset="0"/>
              </a:rPr>
              <a:t>Imre</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 Lakatos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(1922-1974) </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Coined the phrase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“research program.” </a:t>
            </a:r>
          </a:p>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Said ok to ignore bias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for reasonable time while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working inside a research program.  </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Scientists should be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allowed freedom to work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for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 time without worrying about whether their paradigm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were literally true.  </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Hypothesis is considered the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“hard core”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a program.  </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Additional hypothesis become the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“protective belt.” </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“Scientists are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advised not to tinker with the hard core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the program in which they work. If a scientist does modify the hard core then he or she has, in effect</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 opted out of the program.</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(Chalmers, 123)</a:t>
            </a:r>
          </a:p>
        </p:txBody>
      </p:sp>
      <p:pic>
        <p:nvPicPr>
          <p:cNvPr id="3" name="Picture 2">
            <a:extLst>
              <a:ext uri="{FF2B5EF4-FFF2-40B4-BE49-F238E27FC236}">
                <a16:creationId xmlns:a16="http://schemas.microsoft.com/office/drawing/2014/main" id="{4045609B-53D0-4984-85F2-99617AA2CE6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2578"/>
          <a:stretch/>
        </p:blipFill>
        <p:spPr>
          <a:xfrm>
            <a:off x="5715000" y="525590"/>
            <a:ext cx="3018278" cy="2922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20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5" name="Rectangle 4">
            <a:extLst>
              <a:ext uri="{FF2B5EF4-FFF2-40B4-BE49-F238E27FC236}">
                <a16:creationId xmlns:a16="http://schemas.microsoft.com/office/drawing/2014/main" id="{8ED0B7AA-7344-454F-B598-6240CBA3688A}"/>
              </a:ext>
            </a:extLst>
          </p:cNvPr>
          <p:cNvSpPr/>
          <p:nvPr/>
        </p:nvSpPr>
        <p:spPr>
          <a:xfrm>
            <a:off x="76200" y="177634"/>
            <a:ext cx="8915400" cy="1323439"/>
          </a:xfrm>
          <a:prstGeom prst="rect">
            <a:avLst/>
          </a:prstGeom>
        </p:spPr>
        <p:txBody>
          <a:bodyPr wrap="square">
            <a:spAutoFit/>
          </a:bodyPr>
          <a:lstStyle/>
          <a:p>
            <a:pPr>
              <a:lnSpc>
                <a:spcPts val="24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Big Idea</a:t>
            </a:r>
            <a:endParaRPr lang="en-US" sz="3200"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There’s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freedom to move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within this debate.</a:t>
            </a: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But like Coopers Rock, it is an area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not without safety rails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342900" marR="0" lvl="0" indent="-342900">
              <a:lnSpc>
                <a:spcPts val="2400"/>
              </a:lnSpc>
              <a:spcBef>
                <a:spcPts val="0"/>
              </a:spcBef>
              <a:spcAft>
                <a:spcPts val="0"/>
              </a:spcAft>
              <a:buFont typeface="Symbol" panose="05050102010706020507" pitchFamily="18" charset="2"/>
              <a:buChar char=""/>
            </a:pPr>
            <a:r>
              <a:rPr lang="en-US" b="1" spc="-100" dirty="0">
                <a:solidFill>
                  <a:srgbClr val="FFC000"/>
                </a:solidFill>
                <a:latin typeface="Arial" panose="020B0604020202020204" pitchFamily="34" charset="0"/>
                <a:cs typeface="Arial" panose="020B0604020202020204" pitchFamily="34" charset="0"/>
              </a:rPr>
              <a:t>Serious</a:t>
            </a:r>
            <a:r>
              <a:rPr lang="en-US" b="1" spc="-100" dirty="0">
                <a:ln w="22225">
                  <a:solidFill>
                    <a:schemeClr val="accent2"/>
                  </a:solidFill>
                  <a:prstDash val="solid"/>
                </a:ln>
                <a:solidFill>
                  <a:schemeClr val="accent2">
                    <a:lumMod val="40000"/>
                    <a:lumOff val="60000"/>
                  </a:schemeClr>
                </a:solidFill>
                <a:latin typeface="Arial" panose="020B0604020202020204" pitchFamily="34" charset="0"/>
                <a:ea typeface="Times New Roman" panose="02020603050405020304" pitchFamily="18" charset="0"/>
                <a:cs typeface="Arial" panose="020B0604020202020204" pitchFamily="34" charset="0"/>
              </a:rPr>
              <a:t> </a:t>
            </a:r>
            <a:r>
              <a:rPr lang="en-US" b="1" spc="150" dirty="0">
                <a:ln w="19050">
                  <a:solidFill>
                    <a:srgbClr val="FF0000"/>
                  </a:solidFill>
                  <a:prstDash val="dashDot"/>
                </a:ln>
                <a:solidFill>
                  <a:srgbClr val="FF0000"/>
                </a:solidFill>
                <a:effectLst>
                  <a:glow rad="101600">
                    <a:schemeClr val="accent2">
                      <a:satMod val="175000"/>
                      <a:alpha val="40000"/>
                    </a:schemeClr>
                  </a:glow>
                </a:effectLst>
                <a:latin typeface="Arial" panose="020B0604020202020204" pitchFamily="34" charset="0"/>
                <a:ea typeface="Times New Roman" panose="02020603050405020304" pitchFamily="18" charset="0"/>
                <a:cs typeface="Arial" panose="020B0604020202020204" pitchFamily="34" charset="0"/>
              </a:rPr>
              <a:t>theological dangers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face all who climb over these rails.</a:t>
            </a:r>
          </a:p>
        </p:txBody>
      </p:sp>
      <p:sp>
        <p:nvSpPr>
          <p:cNvPr id="14" name="Arrow: Down 13">
            <a:extLst>
              <a:ext uri="{FF2B5EF4-FFF2-40B4-BE49-F238E27FC236}">
                <a16:creationId xmlns:a16="http://schemas.microsoft.com/office/drawing/2014/main" id="{3AC47051-67FC-4C5A-A3B6-9AC41BA11BD8}"/>
              </a:ext>
            </a:extLst>
          </p:cNvPr>
          <p:cNvSpPr/>
          <p:nvPr/>
        </p:nvSpPr>
        <p:spPr>
          <a:xfrm rot="901784">
            <a:off x="4694749" y="1576495"/>
            <a:ext cx="678607" cy="961364"/>
          </a:xfrm>
          <a:prstGeom prst="downArrow">
            <a:avLst/>
          </a:prstGeom>
          <a:solidFill>
            <a:schemeClr val="accent6">
              <a:lumMod val="75000"/>
            </a:schemeClr>
          </a:solid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a:t>
            </a:r>
          </a:p>
        </p:txBody>
      </p:sp>
      <p:pic>
        <p:nvPicPr>
          <p:cNvPr id="28" name="Picture 27" descr="A picture containing object&#10;&#10;Description automatically generated">
            <a:extLst>
              <a:ext uri="{FF2B5EF4-FFF2-40B4-BE49-F238E27FC236}">
                <a16:creationId xmlns:a16="http://schemas.microsoft.com/office/drawing/2014/main" id="{6F9A8C44-286B-437F-B4F5-56E1FFDD1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38275" y="2190750"/>
            <a:ext cx="2676525" cy="3201585"/>
          </a:xfrm>
          <a:prstGeom prst="rect">
            <a:avLst/>
          </a:prstGeom>
        </p:spPr>
      </p:pic>
    </p:spTree>
    <p:extLst>
      <p:ext uri="{BB962C8B-B14F-4D97-AF65-F5344CB8AC3E}">
        <p14:creationId xmlns:p14="http://schemas.microsoft.com/office/powerpoint/2010/main" val="226921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4. Acknowledge Limitations of Science (Cont’d)</a:t>
            </a:r>
          </a:p>
        </p:txBody>
      </p:sp>
      <p:sp>
        <p:nvSpPr>
          <p:cNvPr id="5" name="Rectangle 4">
            <a:extLst>
              <a:ext uri="{FF2B5EF4-FFF2-40B4-BE49-F238E27FC236}">
                <a16:creationId xmlns:a16="http://schemas.microsoft.com/office/drawing/2014/main" id="{D83E6CEA-CC8E-4E41-B4F2-10E8F2100CD1}"/>
              </a:ext>
            </a:extLst>
          </p:cNvPr>
          <p:cNvSpPr/>
          <p:nvPr/>
        </p:nvSpPr>
        <p:spPr>
          <a:xfrm>
            <a:off x="76200" y="514350"/>
            <a:ext cx="8839200" cy="1708160"/>
          </a:xfrm>
          <a:prstGeom prst="rect">
            <a:avLst/>
          </a:prstGeom>
        </p:spPr>
        <p:txBody>
          <a:bodyPr wrap="square">
            <a:spAutoFit/>
          </a:bodyPr>
          <a:lstStyle/>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Conclusion</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Should be clear from these points that science is not without bias and limitations.</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It is fallible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and needs to be viewed with a proper perspective.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If/when “science” &amp; Scripture seem to clash,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problem could be with scientific paradigm</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67737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2939266"/>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Recognize the need for charity.</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2. 	Value the Bible as special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3.	Value science as general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4.	Acknowledge the limitations </a:t>
            </a:r>
            <a:b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science.</a:t>
            </a:r>
          </a:p>
          <a:p>
            <a:pPr marL="346075" indent="-346075">
              <a:lnSpc>
                <a:spcPts val="2400"/>
              </a:lnSpc>
              <a:spcAft>
                <a:spcPts val="600"/>
              </a:spcAft>
            </a:pP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5.	Acknowledge a difference between </a:t>
            </a:r>
            <a:b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the “Word of God” and interpretation.</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11363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5. Diff. between “Word of God” &amp; Interpretation</a:t>
            </a:r>
          </a:p>
        </p:txBody>
      </p:sp>
      <p:sp>
        <p:nvSpPr>
          <p:cNvPr id="5" name="Rectangle 4">
            <a:extLst>
              <a:ext uri="{FF2B5EF4-FFF2-40B4-BE49-F238E27FC236}">
                <a16:creationId xmlns:a16="http://schemas.microsoft.com/office/drawing/2014/main" id="{D83E6CEA-CC8E-4E41-B4F2-10E8F2100CD1}"/>
              </a:ext>
            </a:extLst>
          </p:cNvPr>
          <p:cNvSpPr/>
          <p:nvPr/>
        </p:nvSpPr>
        <p:spPr>
          <a:xfrm>
            <a:off x="152400" y="514350"/>
            <a:ext cx="8428478" cy="1938992"/>
          </a:xfrm>
          <a:prstGeom prst="rect">
            <a:avLst/>
          </a:prstGeom>
        </p:spPr>
        <p:txBody>
          <a:bodyPr wrap="square">
            <a:spAutoFit/>
          </a:bodyPr>
          <a:lstStyle/>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Difference between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“Word of God”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and </a:t>
            </a:r>
            <a:r>
              <a:rPr lang="en-US" b="1" i="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my interpretation</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“Word of God”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inspired, infallible and inerrant.</a:t>
            </a:r>
          </a:p>
          <a:p>
            <a:pPr marL="800100" lvl="1"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My interpretation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could be wrong (i.e., is fallible).</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“Inerrancy simply affirms that whatever the Bible affirms is true, but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only hermeneutics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can inform us as to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what the Bible is </a:t>
            </a:r>
            <a:r>
              <a:rPr lang="en-US" b="1" u="sng"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actually affirming</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i="1"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Explaining Biblical Inerrancy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10, emphasis mine) </a:t>
            </a:r>
          </a:p>
        </p:txBody>
      </p:sp>
      <p:pic>
        <p:nvPicPr>
          <p:cNvPr id="8" name="Picture 7">
            <a:extLst>
              <a:ext uri="{FF2B5EF4-FFF2-40B4-BE49-F238E27FC236}">
                <a16:creationId xmlns:a16="http://schemas.microsoft.com/office/drawing/2014/main" id="{FFF321A1-D412-4963-80FF-90DF97C89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586037"/>
            <a:ext cx="6781800" cy="2190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246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1440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5. “Word of God” &amp; Interpretation (Cont’d)</a:t>
            </a:r>
          </a:p>
        </p:txBody>
      </p:sp>
      <p:graphicFrame>
        <p:nvGraphicFramePr>
          <p:cNvPr id="2" name="Table 1">
            <a:extLst>
              <a:ext uri="{FF2B5EF4-FFF2-40B4-BE49-F238E27FC236}">
                <a16:creationId xmlns:a16="http://schemas.microsoft.com/office/drawing/2014/main" id="{247D90E8-AA80-462B-9FCD-C0B8B3415A06}"/>
              </a:ext>
            </a:extLst>
          </p:cNvPr>
          <p:cNvGraphicFramePr>
            <a:graphicFrameLocks noGrp="1"/>
          </p:cNvGraphicFramePr>
          <p:nvPr>
            <p:extLst>
              <p:ext uri="{D42A27DB-BD31-4B8C-83A1-F6EECF244321}">
                <p14:modId xmlns:p14="http://schemas.microsoft.com/office/powerpoint/2010/main" val="928808314"/>
              </p:ext>
            </p:extLst>
          </p:nvPr>
        </p:nvGraphicFramePr>
        <p:xfrm>
          <a:off x="76203" y="1200150"/>
          <a:ext cx="8991594" cy="3768344"/>
        </p:xfrm>
        <a:graphic>
          <a:graphicData uri="http://schemas.openxmlformats.org/drawingml/2006/table">
            <a:tbl>
              <a:tblPr firstRow="1" firstCol="1" bandRow="1">
                <a:tableStyleId>{5C22544A-7EE6-4342-B048-85BDC9FD1C3A}</a:tableStyleId>
              </a:tblPr>
              <a:tblGrid>
                <a:gridCol w="4495797">
                  <a:extLst>
                    <a:ext uri="{9D8B030D-6E8A-4147-A177-3AD203B41FA5}">
                      <a16:colId xmlns:a16="http://schemas.microsoft.com/office/drawing/2014/main" val="2217126397"/>
                    </a:ext>
                  </a:extLst>
                </a:gridCol>
                <a:gridCol w="4495797">
                  <a:extLst>
                    <a:ext uri="{9D8B030D-6E8A-4147-A177-3AD203B41FA5}">
                      <a16:colId xmlns:a16="http://schemas.microsoft.com/office/drawing/2014/main" val="1351524513"/>
                    </a:ext>
                  </a:extLst>
                </a:gridCol>
              </a:tblGrid>
              <a:tr h="191163">
                <a:tc>
                  <a:txBody>
                    <a:bodyPr/>
                    <a:lstStyle/>
                    <a:p>
                      <a:pPr marL="0" marR="0" indent="0">
                        <a:lnSpc>
                          <a:spcPts val="2400"/>
                        </a:lnSpc>
                        <a:spcBef>
                          <a:spcPts val="600"/>
                        </a:spcBef>
                        <a:spcAft>
                          <a:spcPts val="1200"/>
                        </a:spcAft>
                      </a:pPr>
                      <a:r>
                        <a:rPr lang="en-US" sz="2400" b="1" spc="-100" baseline="0" dirty="0">
                          <a:solidFill>
                            <a:schemeClr val="bg1"/>
                          </a:solidFill>
                          <a:effectLst/>
                        </a:rPr>
                        <a:t>Biblical Text</a:t>
                      </a:r>
                      <a:endParaRPr lang="en-US" sz="2400" b="1" spc="-1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196" marR="5019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nSpc>
                          <a:spcPts val="2400"/>
                        </a:lnSpc>
                        <a:spcBef>
                          <a:spcPts val="600"/>
                        </a:spcBef>
                        <a:spcAft>
                          <a:spcPts val="1200"/>
                        </a:spcAft>
                      </a:pPr>
                      <a:r>
                        <a:rPr lang="en-US" sz="2400" b="1" spc="-100" baseline="0" dirty="0">
                          <a:solidFill>
                            <a:schemeClr val="bg1"/>
                          </a:solidFill>
                          <a:effectLst/>
                        </a:rPr>
                        <a:t>What Bible is Affirming</a:t>
                      </a:r>
                      <a:endParaRPr lang="en-US" sz="2400" b="1" spc="-1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196" marR="5019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8476633"/>
                  </a:ext>
                </a:extLst>
              </a:tr>
              <a:tr h="36858">
                <a:tc>
                  <a:txBody>
                    <a:bodyPr/>
                    <a:lstStyle/>
                    <a:p>
                      <a:pPr marL="0" marR="0" indent="0">
                        <a:lnSpc>
                          <a:spcPts val="1200"/>
                        </a:lnSpc>
                        <a:spcBef>
                          <a:spcPts val="0"/>
                        </a:spcBef>
                        <a:spcAft>
                          <a:spcPts val="0"/>
                        </a:spcAft>
                      </a:pPr>
                      <a:endParaRPr lang="en-US" sz="2400" b="1" spc="-1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196" marR="5019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nSpc>
                          <a:spcPts val="1200"/>
                        </a:lnSpc>
                        <a:spcBef>
                          <a:spcPts val="0"/>
                        </a:spcBef>
                        <a:spcAft>
                          <a:spcPts val="0"/>
                        </a:spcAft>
                      </a:pPr>
                      <a:endParaRPr lang="en-US" sz="2400" b="1" spc="-1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196" marR="5019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011400"/>
                  </a:ext>
                </a:extLst>
              </a:tr>
              <a:tr h="3202912">
                <a:tc>
                  <a:txBody>
                    <a:bodyPr/>
                    <a:lstStyle/>
                    <a:p>
                      <a:pPr marL="342900" marR="0" lvl="0" indent="-342900">
                        <a:lnSpc>
                          <a:spcPts val="1800"/>
                        </a:lnSpc>
                        <a:spcBef>
                          <a:spcPts val="600"/>
                        </a:spcBef>
                        <a:spcAft>
                          <a:spcPts val="600"/>
                        </a:spcAft>
                        <a:buFont typeface="Symbol" panose="05050102010706020507" pitchFamily="18" charset="2"/>
                        <a:buChar char=""/>
                      </a:pPr>
                      <a:r>
                        <a:rPr lang="en-US" sz="1800" b="0" spc="-100" baseline="0" dirty="0">
                          <a:solidFill>
                            <a:schemeClr val="bg1"/>
                          </a:solidFill>
                          <a:effectLst/>
                        </a:rPr>
                        <a:t>The Bible’s </a:t>
                      </a:r>
                      <a:r>
                        <a:rPr lang="en-US" sz="1800" b="1" i="1" spc="-100" baseline="0" dirty="0">
                          <a:solidFill>
                            <a:srgbClr val="FFC000"/>
                          </a:solidFill>
                          <a:effectLst/>
                        </a:rPr>
                        <a:t>literary form</a:t>
                      </a:r>
                      <a:r>
                        <a:rPr lang="en-US" sz="1800" b="0" spc="-100" baseline="0" dirty="0">
                          <a:solidFill>
                            <a:schemeClr val="bg1"/>
                          </a:solidFill>
                          <a:effectLst/>
                        </a:rPr>
                        <a:t>.</a:t>
                      </a:r>
                    </a:p>
                    <a:p>
                      <a:pPr marL="342900" marR="0" lvl="0" indent="-342900">
                        <a:lnSpc>
                          <a:spcPts val="1800"/>
                        </a:lnSpc>
                        <a:spcBef>
                          <a:spcPts val="600"/>
                        </a:spcBef>
                        <a:spcAft>
                          <a:spcPts val="600"/>
                        </a:spcAft>
                        <a:buFont typeface="Symbol" panose="05050102010706020507" pitchFamily="18" charset="2"/>
                        <a:buChar char=""/>
                      </a:pPr>
                      <a:r>
                        <a:rPr lang="en-US" sz="1800" b="0" spc="-100" baseline="0" dirty="0">
                          <a:solidFill>
                            <a:schemeClr val="bg1"/>
                          </a:solidFill>
                          <a:effectLst/>
                        </a:rPr>
                        <a:t>Some level of </a:t>
                      </a:r>
                      <a:r>
                        <a:rPr lang="en-US" sz="1800" b="1" spc="-100" baseline="0" dirty="0">
                          <a:solidFill>
                            <a:srgbClr val="FFC000"/>
                          </a:solidFill>
                          <a:effectLst/>
                        </a:rPr>
                        <a:t>abstraction</a:t>
                      </a:r>
                      <a:r>
                        <a:rPr lang="en-US" sz="1800" b="0" spc="-100" baseline="0" dirty="0">
                          <a:solidFill>
                            <a:schemeClr val="bg1"/>
                          </a:solidFill>
                          <a:effectLst/>
                        </a:rPr>
                        <a:t> (we don’t have </a:t>
                      </a:r>
                      <a:br>
                        <a:rPr lang="en-US" sz="1800" b="0" spc="-100" baseline="0" dirty="0">
                          <a:solidFill>
                            <a:schemeClr val="bg1"/>
                          </a:solidFill>
                          <a:effectLst/>
                        </a:rPr>
                      </a:br>
                      <a:r>
                        <a:rPr lang="en-US" sz="1800" b="0" spc="-100" baseline="0" dirty="0">
                          <a:solidFill>
                            <a:schemeClr val="bg1"/>
                          </a:solidFill>
                          <a:effectLst/>
                        </a:rPr>
                        <a:t>direct access to the mind of God but a text).</a:t>
                      </a:r>
                    </a:p>
                    <a:p>
                      <a:pPr marL="342900" marR="0" lvl="0" indent="-342900">
                        <a:lnSpc>
                          <a:spcPts val="1800"/>
                        </a:lnSpc>
                        <a:spcBef>
                          <a:spcPts val="600"/>
                        </a:spcBef>
                        <a:spcAft>
                          <a:spcPts val="600"/>
                        </a:spcAft>
                        <a:buFont typeface="Symbol" panose="05050102010706020507" pitchFamily="18" charset="2"/>
                        <a:buChar char=""/>
                      </a:pPr>
                      <a:r>
                        <a:rPr lang="en-US" sz="1800" b="1" spc="-100" baseline="0" dirty="0">
                          <a:solidFill>
                            <a:srgbClr val="FFC000"/>
                          </a:solidFill>
                          <a:effectLst/>
                        </a:rPr>
                        <a:t>Text tied to culture </a:t>
                      </a:r>
                      <a:r>
                        <a:rPr lang="en-US" sz="1800" b="0" spc="-100" baseline="0" dirty="0">
                          <a:solidFill>
                            <a:schemeClr val="bg1"/>
                          </a:solidFill>
                          <a:effectLst/>
                        </a:rPr>
                        <a:t>in history.</a:t>
                      </a:r>
                    </a:p>
                    <a:p>
                      <a:pPr marL="342900" marR="0" lvl="0" indent="-342900">
                        <a:lnSpc>
                          <a:spcPts val="1800"/>
                        </a:lnSpc>
                        <a:spcBef>
                          <a:spcPts val="600"/>
                        </a:spcBef>
                        <a:spcAft>
                          <a:spcPts val="600"/>
                        </a:spcAft>
                        <a:buFont typeface="Symbol" panose="05050102010706020507" pitchFamily="18" charset="2"/>
                        <a:buChar char=""/>
                      </a:pPr>
                      <a:r>
                        <a:rPr lang="en-US" sz="1800" b="0" spc="-100" baseline="0" dirty="0">
                          <a:solidFill>
                            <a:schemeClr val="bg1"/>
                          </a:solidFill>
                          <a:effectLst/>
                        </a:rPr>
                        <a:t>Use of </a:t>
                      </a:r>
                      <a:r>
                        <a:rPr lang="en-US" sz="1800" b="1" spc="-100" baseline="0" dirty="0">
                          <a:solidFill>
                            <a:srgbClr val="FFC000"/>
                          </a:solidFill>
                          <a:effectLst/>
                        </a:rPr>
                        <a:t>literary features </a:t>
                      </a:r>
                      <a:r>
                        <a:rPr lang="en-US" sz="1800" b="0" spc="-100" baseline="0" dirty="0">
                          <a:solidFill>
                            <a:schemeClr val="bg1"/>
                          </a:solidFill>
                          <a:effectLst/>
                        </a:rPr>
                        <a:t>(e.g., metaphors, hyperbole, idioms)</a:t>
                      </a:r>
                    </a:p>
                    <a:p>
                      <a:pPr marL="342900" marR="0" lvl="0" indent="-342900">
                        <a:lnSpc>
                          <a:spcPts val="1800"/>
                        </a:lnSpc>
                        <a:spcBef>
                          <a:spcPts val="600"/>
                        </a:spcBef>
                        <a:spcAft>
                          <a:spcPts val="600"/>
                        </a:spcAft>
                        <a:buFont typeface="Symbol" panose="05050102010706020507" pitchFamily="18" charset="2"/>
                        <a:buChar char=""/>
                      </a:pPr>
                      <a:r>
                        <a:rPr lang="en-US" sz="1800" b="1" spc="-100" baseline="0" dirty="0">
                          <a:solidFill>
                            <a:srgbClr val="FFC000"/>
                          </a:solidFill>
                          <a:effectLst/>
                        </a:rPr>
                        <a:t>Possible ambiguity </a:t>
                      </a:r>
                      <a:r>
                        <a:rPr lang="en-US" sz="1800" b="0" spc="-100" baseline="0" dirty="0">
                          <a:solidFill>
                            <a:schemeClr val="bg1"/>
                          </a:solidFill>
                          <a:effectLst/>
                        </a:rPr>
                        <a:t>as to which rule of </a:t>
                      </a:r>
                      <a:br>
                        <a:rPr lang="en-US" sz="1800" b="0" spc="-100" baseline="0" dirty="0">
                          <a:solidFill>
                            <a:schemeClr val="bg1"/>
                          </a:solidFill>
                          <a:effectLst/>
                        </a:rPr>
                      </a:br>
                      <a:r>
                        <a:rPr lang="en-US" sz="1800" b="0" spc="-100" baseline="0" dirty="0">
                          <a:solidFill>
                            <a:schemeClr val="bg1"/>
                          </a:solidFill>
                          <a:effectLst/>
                        </a:rPr>
                        <a:t>grammar to follow.</a:t>
                      </a:r>
                    </a:p>
                    <a:p>
                      <a:pPr marL="342900" marR="0" lvl="0" indent="-342900">
                        <a:lnSpc>
                          <a:spcPts val="1800"/>
                        </a:lnSpc>
                        <a:spcBef>
                          <a:spcPts val="600"/>
                        </a:spcBef>
                        <a:spcAft>
                          <a:spcPts val="600"/>
                        </a:spcAft>
                        <a:buFont typeface="Symbol" panose="05050102010706020507" pitchFamily="18" charset="2"/>
                        <a:buChar char=""/>
                      </a:pPr>
                      <a:r>
                        <a:rPr lang="en-US" sz="1800" b="0" spc="-100" baseline="0" dirty="0">
                          <a:solidFill>
                            <a:schemeClr val="bg1"/>
                          </a:solidFill>
                          <a:effectLst/>
                        </a:rPr>
                        <a:t>Because of abstraction and possible ambiguity, people can end up with </a:t>
                      </a:r>
                      <a:r>
                        <a:rPr lang="en-US" sz="1800" b="1" spc="-100" baseline="0" dirty="0">
                          <a:solidFill>
                            <a:srgbClr val="FFC000"/>
                          </a:solidFill>
                          <a:effectLst/>
                        </a:rPr>
                        <a:t>different </a:t>
                      </a:r>
                      <a:br>
                        <a:rPr lang="en-US" sz="1800" b="1" spc="-100" baseline="0" dirty="0">
                          <a:solidFill>
                            <a:srgbClr val="FFC000"/>
                          </a:solidFill>
                          <a:effectLst/>
                        </a:rPr>
                      </a:br>
                      <a:r>
                        <a:rPr lang="en-US" sz="1800" b="1" spc="-100" baseline="0" dirty="0">
                          <a:solidFill>
                            <a:srgbClr val="FFC000"/>
                          </a:solidFill>
                          <a:effectLst/>
                        </a:rPr>
                        <a:t>interpretations</a:t>
                      </a:r>
                      <a:r>
                        <a:rPr lang="en-US" sz="1800" b="0" spc="-100" baseline="0" dirty="0">
                          <a:solidFill>
                            <a:schemeClr val="bg1"/>
                          </a:solidFill>
                          <a:effectLst/>
                        </a:rPr>
                        <a:t>.</a:t>
                      </a:r>
                      <a:endParaRPr lang="en-US" sz="1800" b="0" spc="-1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196" marR="50196"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nSpc>
                          <a:spcPts val="1800"/>
                        </a:lnSpc>
                        <a:spcBef>
                          <a:spcPts val="600"/>
                        </a:spcBef>
                        <a:spcAft>
                          <a:spcPts val="600"/>
                        </a:spcAft>
                        <a:buFont typeface="Symbol" panose="05050102010706020507" pitchFamily="18" charset="2"/>
                        <a:buChar char=""/>
                      </a:pPr>
                      <a:r>
                        <a:rPr lang="en-US" sz="1800" b="0" spc="-100" baseline="0" dirty="0">
                          <a:solidFill>
                            <a:schemeClr val="bg1"/>
                          </a:solidFill>
                          <a:effectLst/>
                        </a:rPr>
                        <a:t>The Bible’s </a:t>
                      </a:r>
                      <a:r>
                        <a:rPr lang="en-US" sz="1800" b="1" i="1" spc="-100" baseline="0" dirty="0">
                          <a:solidFill>
                            <a:srgbClr val="FFC000"/>
                          </a:solidFill>
                          <a:effectLst/>
                        </a:rPr>
                        <a:t>logical form</a:t>
                      </a:r>
                      <a:r>
                        <a:rPr lang="en-US" sz="1800" b="0" spc="-100" baseline="0" dirty="0">
                          <a:solidFill>
                            <a:schemeClr val="bg1"/>
                          </a:solidFill>
                          <a:effectLst/>
                        </a:rPr>
                        <a:t>.</a:t>
                      </a:r>
                    </a:p>
                    <a:p>
                      <a:pPr marL="342900" marR="0" lvl="0" indent="-342900">
                        <a:lnSpc>
                          <a:spcPts val="1800"/>
                        </a:lnSpc>
                        <a:spcBef>
                          <a:spcPts val="600"/>
                        </a:spcBef>
                        <a:spcAft>
                          <a:spcPts val="600"/>
                        </a:spcAft>
                        <a:buFont typeface="Symbol" panose="05050102010706020507" pitchFamily="18" charset="2"/>
                        <a:buChar char=""/>
                      </a:pPr>
                      <a:r>
                        <a:rPr lang="en-US" sz="1800" b="1" spc="-100" baseline="0" dirty="0">
                          <a:solidFill>
                            <a:srgbClr val="FFC000"/>
                          </a:solidFill>
                          <a:effectLst/>
                        </a:rPr>
                        <a:t>Author’s actual propositions </a:t>
                      </a:r>
                      <a:r>
                        <a:rPr lang="en-US" sz="1800" b="0" spc="-100" baseline="0" dirty="0">
                          <a:solidFill>
                            <a:schemeClr val="bg1"/>
                          </a:solidFill>
                          <a:effectLst/>
                        </a:rPr>
                        <a:t>(what is logically being predicated; same between human/divine author).</a:t>
                      </a:r>
                    </a:p>
                    <a:p>
                      <a:pPr marL="342900" marR="0" lvl="0" indent="-342900">
                        <a:lnSpc>
                          <a:spcPts val="1800"/>
                        </a:lnSpc>
                        <a:spcBef>
                          <a:spcPts val="600"/>
                        </a:spcBef>
                        <a:spcAft>
                          <a:spcPts val="600"/>
                        </a:spcAft>
                        <a:buFont typeface="Symbol" panose="05050102010706020507" pitchFamily="18" charset="2"/>
                        <a:buChar char=""/>
                      </a:pPr>
                      <a:r>
                        <a:rPr lang="en-US" sz="1800" b="1" spc="-100" baseline="0" dirty="0">
                          <a:solidFill>
                            <a:srgbClr val="FFC000"/>
                          </a:solidFill>
                          <a:effectLst/>
                        </a:rPr>
                        <a:t>Intended meaning </a:t>
                      </a:r>
                      <a:r>
                        <a:rPr lang="en-US" sz="1800" b="0" spc="-100" baseline="0" dirty="0">
                          <a:solidFill>
                            <a:schemeClr val="bg1"/>
                          </a:solidFill>
                          <a:effectLst/>
                        </a:rPr>
                        <a:t>of author (who encoded it </a:t>
                      </a:r>
                      <a:br>
                        <a:rPr lang="en-US" sz="1800" b="0" spc="-100" baseline="0" dirty="0">
                          <a:solidFill>
                            <a:schemeClr val="bg1"/>
                          </a:solidFill>
                          <a:effectLst/>
                        </a:rPr>
                      </a:br>
                      <a:r>
                        <a:rPr lang="en-US" sz="1800" b="0" spc="-100" baseline="0" dirty="0">
                          <a:solidFill>
                            <a:schemeClr val="bg1"/>
                          </a:solidFill>
                          <a:effectLst/>
                        </a:rPr>
                        <a:t>and transmitted through rules of grammar in a language) discovered through hermeneutics.</a:t>
                      </a:r>
                    </a:p>
                    <a:p>
                      <a:pPr marL="342900" marR="0" lvl="0" indent="-342900">
                        <a:lnSpc>
                          <a:spcPts val="1800"/>
                        </a:lnSpc>
                        <a:spcBef>
                          <a:spcPts val="600"/>
                        </a:spcBef>
                        <a:spcAft>
                          <a:spcPts val="600"/>
                        </a:spcAft>
                        <a:buFont typeface="Symbol" panose="05050102010706020507" pitchFamily="18" charset="2"/>
                        <a:buChar char=""/>
                      </a:pPr>
                      <a:r>
                        <a:rPr lang="en-US" sz="1800" b="1" spc="-100" baseline="0" dirty="0">
                          <a:solidFill>
                            <a:srgbClr val="FFC000"/>
                          </a:solidFill>
                          <a:effectLst/>
                        </a:rPr>
                        <a:t>Inspired, infallible </a:t>
                      </a:r>
                      <a:r>
                        <a:rPr lang="en-US" sz="1800" b="0" spc="-100" baseline="0" dirty="0">
                          <a:solidFill>
                            <a:schemeClr val="bg1"/>
                          </a:solidFill>
                          <a:effectLst/>
                        </a:rPr>
                        <a:t>and</a:t>
                      </a:r>
                      <a:r>
                        <a:rPr lang="en-US" sz="1800" b="1" spc="-100" baseline="0" dirty="0">
                          <a:solidFill>
                            <a:srgbClr val="FFC000"/>
                          </a:solidFill>
                          <a:effectLst/>
                        </a:rPr>
                        <a:t> inerrant </a:t>
                      </a:r>
                      <a:r>
                        <a:rPr lang="en-US" sz="1800" b="0" spc="-100" baseline="0" dirty="0">
                          <a:solidFill>
                            <a:schemeClr val="bg1"/>
                          </a:solidFill>
                          <a:effectLst/>
                        </a:rPr>
                        <a:t>special revelation.</a:t>
                      </a:r>
                    </a:p>
                    <a:p>
                      <a:pPr marL="342900" marR="0" lvl="0" indent="-342900">
                        <a:lnSpc>
                          <a:spcPts val="1800"/>
                        </a:lnSpc>
                        <a:spcBef>
                          <a:spcPts val="600"/>
                        </a:spcBef>
                        <a:spcAft>
                          <a:spcPts val="600"/>
                        </a:spcAft>
                        <a:buFont typeface="Symbol" panose="05050102010706020507" pitchFamily="18" charset="2"/>
                        <a:buChar char=""/>
                      </a:pPr>
                      <a:r>
                        <a:rPr lang="en-US" sz="1800" b="0" spc="-100" baseline="0" dirty="0">
                          <a:solidFill>
                            <a:schemeClr val="bg1"/>
                          </a:solidFill>
                          <a:effectLst/>
                        </a:rPr>
                        <a:t>Will always </a:t>
                      </a:r>
                      <a:r>
                        <a:rPr lang="en-US" sz="1800" b="1" spc="-100" baseline="0" dirty="0">
                          <a:solidFill>
                            <a:srgbClr val="FFC000"/>
                          </a:solidFill>
                          <a:effectLst/>
                        </a:rPr>
                        <a:t>correspond with reality </a:t>
                      </a:r>
                      <a:r>
                        <a:rPr lang="en-US" sz="1800" b="0" spc="-100" baseline="0" dirty="0">
                          <a:solidFill>
                            <a:schemeClr val="bg1"/>
                          </a:solidFill>
                          <a:effectLst/>
                        </a:rPr>
                        <a:t>(be true).</a:t>
                      </a:r>
                      <a:endParaRPr lang="en-US" sz="1800" b="0" spc="-1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196" marR="50196"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3945370"/>
                  </a:ext>
                </a:extLst>
              </a:tr>
            </a:tbl>
          </a:graphicData>
        </a:graphic>
      </p:graphicFrame>
      <p:sp>
        <p:nvSpPr>
          <p:cNvPr id="3" name="Rectangle 2">
            <a:extLst>
              <a:ext uri="{FF2B5EF4-FFF2-40B4-BE49-F238E27FC236}">
                <a16:creationId xmlns:a16="http://schemas.microsoft.com/office/drawing/2014/main" id="{E75FE711-3E4B-4E41-A909-850724BFA2B7}"/>
              </a:ext>
            </a:extLst>
          </p:cNvPr>
          <p:cNvSpPr/>
          <p:nvPr/>
        </p:nvSpPr>
        <p:spPr>
          <a:xfrm>
            <a:off x="1409700" y="447195"/>
            <a:ext cx="6172200" cy="461665"/>
          </a:xfrm>
          <a:prstGeom prst="rect">
            <a:avLst/>
          </a:prstGeom>
        </p:spPr>
        <p:txBody>
          <a:bodyPr wrap="square">
            <a:spAutoFit/>
          </a:bodyPr>
          <a:lstStyle/>
          <a:p>
            <a:pPr algn="ctr"/>
            <a:r>
              <a:rPr lang="en-US" sz="24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Biblical Text </a:t>
            </a:r>
            <a:r>
              <a:rPr lang="en-US" sz="2400" b="1" spc="-100" dirty="0">
                <a:solidFill>
                  <a:schemeClr val="bg1"/>
                </a:solidFill>
                <a:latin typeface="Arial" panose="020B0604020202020204" pitchFamily="34" charset="0"/>
                <a:ea typeface="Times New Roman" panose="02020603050405020304" pitchFamily="18" charset="0"/>
                <a:cs typeface="Arial" panose="020B0604020202020204" pitchFamily="34" charset="0"/>
              </a:rPr>
              <a:t>vs. </a:t>
            </a:r>
            <a:r>
              <a:rPr lang="en-US" sz="24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What the Bible is Affirming</a:t>
            </a:r>
            <a:endParaRPr lang="en-US" sz="2400" b="1" dirty="0">
              <a:solidFill>
                <a:srgbClr val="FFC000"/>
              </a:solidFill>
            </a:endParaRPr>
          </a:p>
        </p:txBody>
      </p:sp>
      <p:cxnSp>
        <p:nvCxnSpPr>
          <p:cNvPr id="8" name="Straight Connector 7">
            <a:extLst>
              <a:ext uri="{FF2B5EF4-FFF2-40B4-BE49-F238E27FC236}">
                <a16:creationId xmlns:a16="http://schemas.microsoft.com/office/drawing/2014/main" id="{97F9DD62-741A-4A6B-AC92-F16C54768821}"/>
              </a:ext>
            </a:extLst>
          </p:cNvPr>
          <p:cNvCxnSpPr>
            <a:cxnSpLocks/>
          </p:cNvCxnSpPr>
          <p:nvPr/>
        </p:nvCxnSpPr>
        <p:spPr>
          <a:xfrm>
            <a:off x="4419600" y="908860"/>
            <a:ext cx="0" cy="4025090"/>
          </a:xfrm>
          <a:prstGeom prst="line">
            <a:avLst/>
          </a:prstGeom>
          <a:ln w="22225" cap="rnd"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0629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5. “Word of God” &amp; Interpretation (Cont’d)</a:t>
            </a:r>
          </a:p>
        </p:txBody>
      </p:sp>
      <p:sp>
        <p:nvSpPr>
          <p:cNvPr id="5" name="Rectangle 4">
            <a:extLst>
              <a:ext uri="{FF2B5EF4-FFF2-40B4-BE49-F238E27FC236}">
                <a16:creationId xmlns:a16="http://schemas.microsoft.com/office/drawing/2014/main" id="{D83E6CEA-CC8E-4E41-B4F2-10E8F2100CD1}"/>
              </a:ext>
            </a:extLst>
          </p:cNvPr>
          <p:cNvSpPr/>
          <p:nvPr/>
        </p:nvSpPr>
        <p:spPr>
          <a:xfrm>
            <a:off x="38100" y="477054"/>
            <a:ext cx="8991600" cy="4632037"/>
          </a:xfrm>
          <a:prstGeom prst="rect">
            <a:avLst/>
          </a:prstGeom>
        </p:spPr>
        <p:txBody>
          <a:bodyPr wrap="square">
            <a:spAutoFit/>
          </a:bodyPr>
          <a:lstStyle/>
          <a:p>
            <a:pPr marL="342900" marR="0" lvl="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Degrees of probability.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Because of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abstraction/ambiguity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there is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some level of uncertainty.</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This is not saying that all doctrines are uncertain but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not all doctrines are as certain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as others (e.g., the secondary ones like creation); hence need for charity (Rom. 14).</a:t>
            </a:r>
          </a:p>
          <a:p>
            <a:pPr marL="342900" marR="0" lvl="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When it goes too far.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There is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freedom of interpretation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 uncertain areas.</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Bit this is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not a license to take text beyond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what rules of grammar allow (i.e., eisegesis).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ICBI said any attempts to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dehistoricize people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or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events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that </a:t>
            </a:r>
            <a:r>
              <a:rPr lang="en-US" b="1" spc="-100" dirty="0">
                <a:solidFill>
                  <a:srgbClr val="FFFF00"/>
                </a:solidFill>
                <a:latin typeface="Arial" panose="020B0604020202020204" pitchFamily="34" charset="0"/>
                <a:ea typeface="Times New Roman" panose="02020603050405020304" pitchFamily="18" charset="0"/>
                <a:cs typeface="Arial" panose="020B0604020202020204" pitchFamily="34" charset="0"/>
              </a:rPr>
              <a:t>Jesus and the NT biblical writers considered real events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has gone too far</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—they have effectively climbed over an important safety rail.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With regard to the historicity of the Bible, Article XIII in the commentary points out that we should not “take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Adam</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to be a myth, whereas in Scripture he is presented as a real person.” Likewise, it affirms that we should not “take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Jonah</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to be an allegory when he is presented as a historical person and [is] so referred to by Christ.” (</a:t>
            </a:r>
            <a:r>
              <a:rPr lang="en-US" i="1"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Explaining Biblical Inerrancy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10.)</a:t>
            </a:r>
          </a:p>
        </p:txBody>
      </p:sp>
    </p:spTree>
    <p:extLst>
      <p:ext uri="{BB962C8B-B14F-4D97-AF65-F5344CB8AC3E}">
        <p14:creationId xmlns:p14="http://schemas.microsoft.com/office/powerpoint/2010/main" val="403296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3323987"/>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Recognize the need for charity.</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2. 	Value the Bible as special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3.	Value science as general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4.	Acknowledge the limitations </a:t>
            </a:r>
            <a:b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science.</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5.	Acknowledge a difference between </a:t>
            </a:r>
            <a:b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 “Word of God” and interpretation.</a:t>
            </a:r>
          </a:p>
          <a:p>
            <a:pPr marL="346075" indent="-346075">
              <a:lnSpc>
                <a:spcPts val="2400"/>
              </a:lnSpc>
              <a:spcAft>
                <a:spcPts val="600"/>
              </a:spcAft>
            </a:pP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6.	Affirm teleology (purpose).</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153287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6. It’s Important to Affirm Teleology </a:t>
            </a:r>
          </a:p>
        </p:txBody>
      </p:sp>
      <p:sp>
        <p:nvSpPr>
          <p:cNvPr id="5" name="Rectangle 4">
            <a:extLst>
              <a:ext uri="{FF2B5EF4-FFF2-40B4-BE49-F238E27FC236}">
                <a16:creationId xmlns:a16="http://schemas.microsoft.com/office/drawing/2014/main" id="{D83E6CEA-CC8E-4E41-B4F2-10E8F2100CD1}"/>
              </a:ext>
            </a:extLst>
          </p:cNvPr>
          <p:cNvSpPr/>
          <p:nvPr/>
        </p:nvSpPr>
        <p:spPr>
          <a:xfrm>
            <a:off x="38100" y="477054"/>
            <a:ext cx="8991600" cy="4247317"/>
          </a:xfrm>
          <a:prstGeom prst="rect">
            <a:avLst/>
          </a:prstGeom>
        </p:spPr>
        <p:txBody>
          <a:bodyPr wrap="square">
            <a:spAutoFit/>
          </a:bodyPr>
          <a:lstStyle/>
          <a:p>
            <a:pPr marR="0" lvl="0">
              <a:lnSpc>
                <a:spcPts val="1800"/>
              </a:lnSpc>
              <a:spcBef>
                <a:spcPts val="600"/>
              </a:spcBef>
              <a:spcAft>
                <a:spcPts val="600"/>
              </a:spcAft>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 good Christian view of creation recognizes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God as Creator</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who created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distinct things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that operate toward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 purpose</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342900" marR="0" lvl="0" indent="-342900">
              <a:lnSpc>
                <a:spcPts val="1800"/>
              </a:lnSpc>
              <a:spcBef>
                <a:spcPts val="600"/>
              </a:spcBef>
              <a:spcAft>
                <a:spcPts val="600"/>
              </a:spcAft>
              <a:buFont typeface="Symbol" panose="05050102010706020507" pitchFamily="18" charset="2"/>
              <a:buChar char=""/>
            </a:pPr>
            <a:r>
              <a:rPr lang="en-US" b="1" spc="-100" dirty="0">
                <a:solidFill>
                  <a:schemeClr val="bg1"/>
                </a:solidFill>
                <a:latin typeface="Arial" panose="020B0604020202020204" pitchFamily="34" charset="0"/>
                <a:ea typeface="Times New Roman" panose="02020603050405020304" pitchFamily="18" charset="0"/>
                <a:cs typeface="Arial" panose="020B0604020202020204" pitchFamily="34" charset="0"/>
              </a:rPr>
              <a:t>God as Creator.</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We should acknowledge God is an </a:t>
            </a:r>
            <a:r>
              <a:rPr lang="en-US" b="1" i="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intentional</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 Creator</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This touches on the area of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teleology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All creators (artists, architects, computer programmers,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etc.) begin with ideas in the mind that are ordered to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some desired end (</a:t>
            </a:r>
            <a:r>
              <a:rPr lang="en-US" i="1" spc="-1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teleos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These ideas are then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brought into existence in some way by acting upon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them in reality.  In a similar way, God is a Creator.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God as Creator brought His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ideas (form)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into being by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giving them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existence</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Philosophically: these things are composed of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matter</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and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form</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pc="-100">
                <a:solidFill>
                  <a:schemeClr val="bg1"/>
                </a:solidFill>
                <a:latin typeface="Arial" panose="020B0604020202020204" pitchFamily="34" charset="0"/>
                <a:ea typeface="Times New Roman" panose="02020603050405020304" pitchFamily="18" charset="0"/>
                <a:cs typeface="Arial" panose="020B0604020202020204" pitchFamily="34" charset="0"/>
              </a:rPr>
              <a:t>hylomorphism).</a:t>
            </a:r>
            <a:endPar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43716BC9-0F8E-4117-8F55-D49A58E07F2F}"/>
              </a:ext>
            </a:extLst>
          </p:cNvPr>
          <p:cNvPicPr>
            <a:picLocks noChangeAspect="1"/>
          </p:cNvPicPr>
          <p:nvPr/>
        </p:nvPicPr>
        <p:blipFill rotWithShape="1">
          <a:blip r:embed="rId3">
            <a:extLst>
              <a:ext uri="{28A0092B-C50C-407E-A947-70E740481C1C}">
                <a14:useLocalDpi xmlns:a14="http://schemas.microsoft.com/office/drawing/2010/main" val="0"/>
              </a:ext>
            </a:extLst>
          </a:blip>
          <a:srcRect l="26829"/>
          <a:stretch/>
        </p:blipFill>
        <p:spPr>
          <a:xfrm>
            <a:off x="6153754" y="952873"/>
            <a:ext cx="2737833" cy="3713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04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6. It’s Important to Affirm Teleology (Cont’d)</a:t>
            </a:r>
          </a:p>
        </p:txBody>
      </p:sp>
      <p:sp>
        <p:nvSpPr>
          <p:cNvPr id="5" name="Rectangle 4">
            <a:extLst>
              <a:ext uri="{FF2B5EF4-FFF2-40B4-BE49-F238E27FC236}">
                <a16:creationId xmlns:a16="http://schemas.microsoft.com/office/drawing/2014/main" id="{D83E6CEA-CC8E-4E41-B4F2-10E8F2100CD1}"/>
              </a:ext>
            </a:extLst>
          </p:cNvPr>
          <p:cNvSpPr/>
          <p:nvPr/>
        </p:nvSpPr>
        <p:spPr>
          <a:xfrm>
            <a:off x="38100" y="477054"/>
            <a:ext cx="8991600" cy="4785926"/>
          </a:xfrm>
          <a:prstGeom prst="rect">
            <a:avLst/>
          </a:prstGeom>
        </p:spPr>
        <p:txBody>
          <a:bodyPr wrap="square">
            <a:spAutoFit/>
          </a:bodyPr>
          <a:lstStyle/>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There’s a real world of distinct things.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Everything in the universe being not just matter but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matter / idea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is significant.  It means that there are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distinct things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existing in the world.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“There is a real world, and that the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things in it are all real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in the sense that they are beings of one kind or another and their being is not a matter of opinion or conjecture.” (</a:t>
            </a:r>
            <a:r>
              <a:rPr lang="en-US" spc="-100" dirty="0" err="1">
                <a:solidFill>
                  <a:schemeClr val="bg1"/>
                </a:solidFill>
                <a:latin typeface="Arial" panose="020B0604020202020204" pitchFamily="34" charset="0"/>
                <a:ea typeface="Times New Roman" panose="02020603050405020304" pitchFamily="18" charset="0"/>
                <a:cs typeface="Arial" panose="020B0604020202020204" pitchFamily="34" charset="0"/>
              </a:rPr>
              <a:t>Oderberg</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i="1" spc="-100" dirty="0">
                <a:solidFill>
                  <a:schemeClr val="bg1"/>
                </a:solidFill>
                <a:latin typeface="Arial" panose="020B0604020202020204" pitchFamily="34" charset="0"/>
                <a:ea typeface="Times New Roman" panose="02020603050405020304" pitchFamily="18" charset="0"/>
                <a:cs typeface="Arial" panose="020B0604020202020204" pitchFamily="34" charset="0"/>
              </a:rPr>
              <a:t>Real Essentialism</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18)</a:t>
            </a:r>
          </a:p>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There’s teleology in nature (purpose).</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These forms/ideas are not only distinct essences, but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everything operates towards an end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that God determined (</a:t>
            </a:r>
            <a:r>
              <a:rPr lang="en-US" i="1" spc="-1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teleos</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Things happen </a:t>
            </a:r>
            <a:r>
              <a:rPr lang="en-US" b="1" i="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intentionally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Everything in creation functions within an order. Thus, they are directed towards an end and gave a purpose (they have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final causality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Teleology is also known as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specified complexity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and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irreducible complexity</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a:lnSpc>
                <a:spcPts val="1800"/>
              </a:lnSpc>
              <a:spcBef>
                <a:spcPts val="600"/>
              </a:spcBef>
              <a:spcAft>
                <a:spcPts val="600"/>
              </a:spcAft>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Any Christian who flirts with a cosmogony that rests on purely a naturalistic or material causes has climbed over an important safety rail. </a:t>
            </a:r>
          </a:p>
          <a:p>
            <a:pPr marL="800100" lvl="1" indent="-342900">
              <a:lnSpc>
                <a:spcPts val="1800"/>
              </a:lnSpc>
              <a:spcBef>
                <a:spcPts val="600"/>
              </a:spcBef>
              <a:spcAft>
                <a:spcPts val="600"/>
              </a:spcAft>
              <a:buFont typeface="Symbol" panose="05050102010706020507" pitchFamily="18" charset="2"/>
              <a:buChar char=""/>
            </a:pPr>
            <a:endPar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8545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4016484"/>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Recognize the need for charity.</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2. 	Value the Bible as special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3.	Value science as general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4.	Acknowledge </a:t>
            </a:r>
            <a:r>
              <a:rPr lang="en-US" sz="2000" spc="-100">
                <a:solidFill>
                  <a:schemeClr val="bg1"/>
                </a:solidFill>
                <a:latin typeface="Arial" panose="020B0604020202020204" pitchFamily="34" charset="0"/>
                <a:ea typeface="Times New Roman" panose="02020603050405020304" pitchFamily="18" charset="0"/>
                <a:cs typeface="Arial" panose="020B0604020202020204" pitchFamily="34" charset="0"/>
              </a:rPr>
              <a:t>the limitations </a:t>
            </a:r>
            <a:b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of science.</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5.	Acknowledge a difference between </a:t>
            </a:r>
            <a:b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 “Word of God” and interpretation.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6.	Affirm teleology (purpose).</a:t>
            </a:r>
          </a:p>
          <a:p>
            <a:pPr marL="346075" indent="-346075">
              <a:lnSpc>
                <a:spcPts val="2400"/>
              </a:lnSpc>
              <a:spcAft>
                <a:spcPts val="600"/>
              </a:spcAft>
            </a:pP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7.	Acknowledge a difference between primary </a:t>
            </a:r>
            <a:b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and secondary causes.</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363142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02358-35FA-4D9E-B0A6-AE4C83A7661F}"/>
              </a:ext>
            </a:extLst>
          </p:cNvPr>
          <p:cNvSpPr/>
          <p:nvPr/>
        </p:nvSpPr>
        <p:spPr>
          <a:xfrm>
            <a:off x="-76200" y="0"/>
            <a:ext cx="9220200" cy="477054"/>
          </a:xfrm>
          <a:prstGeom prst="rect">
            <a:avLst/>
          </a:prstGeom>
        </p:spPr>
        <p:txBody>
          <a:bodyPr wrap="square">
            <a:spAutoFit/>
          </a:bodyPr>
          <a:lstStyle/>
          <a:p>
            <a:pPr>
              <a:lnSpc>
                <a:spcPts val="3000"/>
              </a:lnSpc>
            </a:pPr>
            <a:r>
              <a:rPr lang="en-US" sz="3200" b="1" cap="small" spc="-150" dirty="0">
                <a:solidFill>
                  <a:schemeClr val="accent1">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7. Diff. Between Primary &amp; Secondary Causes </a:t>
            </a:r>
          </a:p>
        </p:txBody>
      </p:sp>
      <p:sp>
        <p:nvSpPr>
          <p:cNvPr id="5" name="Rectangle 4">
            <a:extLst>
              <a:ext uri="{FF2B5EF4-FFF2-40B4-BE49-F238E27FC236}">
                <a16:creationId xmlns:a16="http://schemas.microsoft.com/office/drawing/2014/main" id="{D83E6CEA-CC8E-4E41-B4F2-10E8F2100CD1}"/>
              </a:ext>
            </a:extLst>
          </p:cNvPr>
          <p:cNvSpPr/>
          <p:nvPr/>
        </p:nvSpPr>
        <p:spPr>
          <a:xfrm>
            <a:off x="38100" y="514350"/>
            <a:ext cx="8991600" cy="2785378"/>
          </a:xfrm>
          <a:prstGeom prst="rect">
            <a:avLst/>
          </a:prstGeom>
        </p:spPr>
        <p:txBody>
          <a:bodyPr wrap="square">
            <a:spAutoFit/>
          </a:bodyPr>
          <a:lstStyle/>
          <a:p>
            <a:pPr>
              <a:lnSpc>
                <a:spcPts val="1800"/>
              </a:lnSpc>
              <a:spcBef>
                <a:spcPts val="600"/>
              </a:spcBef>
              <a:spcAft>
                <a:spcPts val="600"/>
              </a:spcAft>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This last point shows why people disagreeing with theistic evolution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should not label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their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theistic evolution friends as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unbelieving heretics!</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Theistic evolution is based on the idea that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God is a primary cause </a:t>
            </a: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who used evolution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as a secondary cause for the origin of all things.  </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Logically speaking, if God used evolution, </a:t>
            </a: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He would still rightly be called our Creator.</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Here’s the difference between creation</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without and then with secondary </a:t>
            </a:r>
            <a:b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causes:</a:t>
            </a:r>
          </a:p>
          <a:p>
            <a:pPr marL="342900" indent="-342900">
              <a:lnSpc>
                <a:spcPts val="1800"/>
              </a:lnSpc>
              <a:spcBef>
                <a:spcPts val="600"/>
              </a:spcBef>
              <a:spcAft>
                <a:spcPts val="60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Either way, God is in control.</a:t>
            </a:r>
          </a:p>
        </p:txBody>
      </p:sp>
      <p:pic>
        <p:nvPicPr>
          <p:cNvPr id="6" name="Picture 5" descr="\\Mac\AllFiles\var\folders\my\pd47pvr57t36qdn1hzpyv83h0000gn\T\com.globaldelight.VoilaMAS\\Voila_Capture 2018-12-01_12-28-42_PM.png">
            <a:extLst>
              <a:ext uri="{FF2B5EF4-FFF2-40B4-BE49-F238E27FC236}">
                <a16:creationId xmlns:a16="http://schemas.microsoft.com/office/drawing/2014/main" id="{C6F1A394-99B4-4C3A-9FE4-9E0C63E3E0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114550"/>
            <a:ext cx="4876800" cy="2879225"/>
          </a:xfrm>
          <a:prstGeom prst="roundRect">
            <a:avLst>
              <a:gd name="adj" fmla="val 8594"/>
            </a:avLst>
          </a:prstGeom>
          <a:solidFill>
            <a:srgbClr val="FFFFFF">
              <a:shade val="85000"/>
            </a:srgbClr>
          </a:solidFill>
          <a:ln>
            <a:noFill/>
          </a:ln>
          <a:effectLst>
            <a:reflection blurRad="12700" stA="14000" endPos="28000" dist="5000" dir="5400000" sy="-100000" algn="bl" rotWithShape="0"/>
          </a:effectLst>
        </p:spPr>
      </p:pic>
    </p:spTree>
    <p:extLst>
      <p:ext uri="{BB962C8B-B14F-4D97-AF65-F5344CB8AC3E}">
        <p14:creationId xmlns:p14="http://schemas.microsoft.com/office/powerpoint/2010/main" val="267109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8" name="Rectangle 7">
            <a:extLst>
              <a:ext uri="{FF2B5EF4-FFF2-40B4-BE49-F238E27FC236}">
                <a16:creationId xmlns:a16="http://schemas.microsoft.com/office/drawing/2014/main" id="{E9FD0550-087C-42E5-AF6A-1003A1290F71}"/>
              </a:ext>
            </a:extLst>
          </p:cNvPr>
          <p:cNvSpPr/>
          <p:nvPr/>
        </p:nvSpPr>
        <p:spPr>
          <a:xfrm>
            <a:off x="1828800" y="1809750"/>
            <a:ext cx="6367463" cy="1299074"/>
          </a:xfrm>
          <a:prstGeom prst="rect">
            <a:avLst/>
          </a:prstGeom>
        </p:spPr>
        <p:txBody>
          <a:bodyPr wrap="square">
            <a:spAutoFit/>
          </a:bodyPr>
          <a:lstStyle/>
          <a:p>
            <a:pPr>
              <a:lnSpc>
                <a:spcPts val="2400"/>
              </a:lnSpc>
            </a:pPr>
            <a:r>
              <a:rPr lang="en-US" sz="3200" b="1" cap="small" spc="-150" dirty="0">
                <a:solidFill>
                  <a:schemeClr val="bg1"/>
                </a:solidFill>
                <a:latin typeface="Arial" panose="020B0604020202020204" pitchFamily="34" charset="0"/>
                <a:ea typeface="Times New Roman" panose="02020603050405020304" pitchFamily="18" charset="0"/>
                <a:cs typeface="Arial" panose="020B0604020202020204" pitchFamily="34" charset="0"/>
              </a:rPr>
              <a:t>Outline</a:t>
            </a:r>
            <a:endParaRPr lang="en-US" sz="3200" cap="small" spc="-1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ts val="2400"/>
              </a:lnSpc>
              <a:spcBef>
                <a:spcPts val="0"/>
              </a:spcBef>
              <a:spcAft>
                <a:spcPts val="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Explain the 3 major views.</a:t>
            </a: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Give 7 safety rails.</a:t>
            </a: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Evaluate of how each view lines up to these rails.</a:t>
            </a:r>
          </a:p>
        </p:txBody>
      </p:sp>
    </p:spTree>
    <p:extLst>
      <p:ext uri="{BB962C8B-B14F-4D97-AF65-F5344CB8AC3E}">
        <p14:creationId xmlns:p14="http://schemas.microsoft.com/office/powerpoint/2010/main" val="96021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8" name="Rectangle 7">
            <a:extLst>
              <a:ext uri="{FF2B5EF4-FFF2-40B4-BE49-F238E27FC236}">
                <a16:creationId xmlns:a16="http://schemas.microsoft.com/office/drawing/2014/main" id="{E9FD0550-087C-42E5-AF6A-1003A1290F71}"/>
              </a:ext>
            </a:extLst>
          </p:cNvPr>
          <p:cNvSpPr/>
          <p:nvPr/>
        </p:nvSpPr>
        <p:spPr>
          <a:xfrm>
            <a:off x="1828800" y="1809750"/>
            <a:ext cx="6367463" cy="1299074"/>
          </a:xfrm>
          <a:prstGeom prst="rect">
            <a:avLst/>
          </a:prstGeom>
        </p:spPr>
        <p:txBody>
          <a:bodyPr wrap="square">
            <a:spAutoFit/>
          </a:bodyPr>
          <a:lstStyle/>
          <a:p>
            <a:pPr>
              <a:lnSpc>
                <a:spcPts val="2400"/>
              </a:lnSpc>
            </a:pPr>
            <a:r>
              <a:rPr lang="en-US" sz="3200" b="1" cap="small" spc="-100" dirty="0">
                <a:solidFill>
                  <a:schemeClr val="bg1"/>
                </a:solidFill>
                <a:latin typeface="Arial" panose="020B0604020202020204" pitchFamily="34" charset="0"/>
                <a:ea typeface="Times New Roman" panose="02020603050405020304" pitchFamily="18" charset="0"/>
                <a:cs typeface="Arial" panose="020B0604020202020204" pitchFamily="34" charset="0"/>
              </a:rPr>
              <a:t>Outline</a:t>
            </a:r>
            <a:endParaRPr lang="en-US" sz="3200" cap="small" spc="-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Explain the 3 major views.</a:t>
            </a: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Give 7 safety rails.</a:t>
            </a:r>
          </a:p>
          <a:p>
            <a:pPr marL="342900" marR="0" lvl="0" indent="-342900">
              <a:lnSpc>
                <a:spcPts val="2400"/>
              </a:lnSpc>
              <a:spcBef>
                <a:spcPts val="0"/>
              </a:spcBef>
              <a:spcAft>
                <a:spcPts val="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Evaluate how each view lines up to these rails.</a:t>
            </a:r>
          </a:p>
        </p:txBody>
      </p:sp>
    </p:spTree>
    <p:extLst>
      <p:ext uri="{BB962C8B-B14F-4D97-AF65-F5344CB8AC3E}">
        <p14:creationId xmlns:p14="http://schemas.microsoft.com/office/powerpoint/2010/main" val="64365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F243D"/>
        </a:solidFill>
        <a:effectLst/>
      </p:bgPr>
    </p:bg>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graphicFrame>
        <p:nvGraphicFramePr>
          <p:cNvPr id="2" name="Table 1">
            <a:extLst>
              <a:ext uri="{FF2B5EF4-FFF2-40B4-BE49-F238E27FC236}">
                <a16:creationId xmlns:a16="http://schemas.microsoft.com/office/drawing/2014/main" id="{8C31E74B-D22A-4401-8D69-E54745E0A0BB}"/>
              </a:ext>
            </a:extLst>
          </p:cNvPr>
          <p:cNvGraphicFramePr>
            <a:graphicFrameLocks noGrp="1"/>
          </p:cNvGraphicFramePr>
          <p:nvPr>
            <p:extLst>
              <p:ext uri="{D42A27DB-BD31-4B8C-83A1-F6EECF244321}">
                <p14:modId xmlns:p14="http://schemas.microsoft.com/office/powerpoint/2010/main" val="1418786333"/>
              </p:ext>
            </p:extLst>
          </p:nvPr>
        </p:nvGraphicFramePr>
        <p:xfrm>
          <a:off x="0" y="0"/>
          <a:ext cx="9144000" cy="5143498"/>
        </p:xfrm>
        <a:graphic>
          <a:graphicData uri="http://schemas.openxmlformats.org/drawingml/2006/table">
            <a:tbl>
              <a:tblPr>
                <a:tableStyleId>{5C22544A-7EE6-4342-B048-85BDC9FD1C3A}</a:tableStyleId>
              </a:tblPr>
              <a:tblGrid>
                <a:gridCol w="1659585">
                  <a:extLst>
                    <a:ext uri="{9D8B030D-6E8A-4147-A177-3AD203B41FA5}">
                      <a16:colId xmlns:a16="http://schemas.microsoft.com/office/drawing/2014/main" val="3548332391"/>
                    </a:ext>
                  </a:extLst>
                </a:gridCol>
                <a:gridCol w="650819">
                  <a:extLst>
                    <a:ext uri="{9D8B030D-6E8A-4147-A177-3AD203B41FA5}">
                      <a16:colId xmlns:a16="http://schemas.microsoft.com/office/drawing/2014/main" val="1759930542"/>
                    </a:ext>
                  </a:extLst>
                </a:gridCol>
                <a:gridCol w="650819">
                  <a:extLst>
                    <a:ext uri="{9D8B030D-6E8A-4147-A177-3AD203B41FA5}">
                      <a16:colId xmlns:a16="http://schemas.microsoft.com/office/drawing/2014/main" val="2120410787"/>
                    </a:ext>
                  </a:extLst>
                </a:gridCol>
                <a:gridCol w="650819">
                  <a:extLst>
                    <a:ext uri="{9D8B030D-6E8A-4147-A177-3AD203B41FA5}">
                      <a16:colId xmlns:a16="http://schemas.microsoft.com/office/drawing/2014/main" val="1890097362"/>
                    </a:ext>
                  </a:extLst>
                </a:gridCol>
                <a:gridCol w="650819">
                  <a:extLst>
                    <a:ext uri="{9D8B030D-6E8A-4147-A177-3AD203B41FA5}">
                      <a16:colId xmlns:a16="http://schemas.microsoft.com/office/drawing/2014/main" val="4179876706"/>
                    </a:ext>
                  </a:extLst>
                </a:gridCol>
                <a:gridCol w="650819">
                  <a:extLst>
                    <a:ext uri="{9D8B030D-6E8A-4147-A177-3AD203B41FA5}">
                      <a16:colId xmlns:a16="http://schemas.microsoft.com/office/drawing/2014/main" val="3383437905"/>
                    </a:ext>
                  </a:extLst>
                </a:gridCol>
                <a:gridCol w="650819">
                  <a:extLst>
                    <a:ext uri="{9D8B030D-6E8A-4147-A177-3AD203B41FA5}">
                      <a16:colId xmlns:a16="http://schemas.microsoft.com/office/drawing/2014/main" val="3846561832"/>
                    </a:ext>
                  </a:extLst>
                </a:gridCol>
                <a:gridCol w="650819">
                  <a:extLst>
                    <a:ext uri="{9D8B030D-6E8A-4147-A177-3AD203B41FA5}">
                      <a16:colId xmlns:a16="http://schemas.microsoft.com/office/drawing/2014/main" val="3921291664"/>
                    </a:ext>
                  </a:extLst>
                </a:gridCol>
                <a:gridCol w="2928682">
                  <a:extLst>
                    <a:ext uri="{9D8B030D-6E8A-4147-A177-3AD203B41FA5}">
                      <a16:colId xmlns:a16="http://schemas.microsoft.com/office/drawing/2014/main" val="3439113086"/>
                    </a:ext>
                  </a:extLst>
                </a:gridCol>
              </a:tblGrid>
              <a:tr h="1525180">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View</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45720" marR="45720" marT="3393" marB="91440" anchor="b">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200" b="0" u="none" strike="noStrike" dirty="0">
                          <a:solidFill>
                            <a:schemeClr val="bg1"/>
                          </a:solidFill>
                          <a:effectLst/>
                          <a:latin typeface="Arial Narrow" panose="020B0606020202030204" pitchFamily="34" charset="0"/>
                          <a:cs typeface="Arial" panose="020B0604020202020204" pitchFamily="34" charset="0"/>
                        </a:rPr>
                        <a:t>(1) Need For Charity</a:t>
                      </a:r>
                      <a:endParaRPr lang="en-US" sz="1200" b="0" i="0" u="none" strike="noStrike" dirty="0">
                        <a:solidFill>
                          <a:schemeClr val="bg1"/>
                        </a:solidFill>
                        <a:effectLst/>
                        <a:latin typeface="Arial Narrow" panose="020B0606020202030204" pitchFamily="34" charset="0"/>
                        <a:cs typeface="Arial" panose="020B0604020202020204" pitchFamily="34" charset="0"/>
                      </a:endParaRPr>
                    </a:p>
                  </a:txBody>
                  <a:tcPr marL="45720" marR="45720" marT="3393" marB="0"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b"/>
                      <a:r>
                        <a:rPr lang="en-US" sz="1200" b="1" u="none" strike="noStrike" dirty="0">
                          <a:solidFill>
                            <a:schemeClr val="bg1"/>
                          </a:solidFill>
                          <a:effectLst/>
                          <a:latin typeface="Arial Narrow" panose="020B0606020202030204" pitchFamily="34" charset="0"/>
                          <a:cs typeface="Arial" panose="020B0604020202020204" pitchFamily="34" charset="0"/>
                        </a:rPr>
                        <a:t>(2) </a:t>
                      </a:r>
                      <a:r>
                        <a:rPr lang="en-US" sz="1200" u="none" strike="noStrike" dirty="0">
                          <a:solidFill>
                            <a:schemeClr val="bg1"/>
                          </a:solidFill>
                          <a:effectLst/>
                          <a:latin typeface="Arial Narrow" panose="020B0606020202030204" pitchFamily="34" charset="0"/>
                          <a:cs typeface="Arial" panose="020B0604020202020204" pitchFamily="34" charset="0"/>
                        </a:rPr>
                        <a:t>High View of Scripture</a:t>
                      </a:r>
                      <a:endParaRPr lang="en-US" sz="1200" b="0" i="0" u="none" strike="noStrike" dirty="0">
                        <a:solidFill>
                          <a:schemeClr val="bg1"/>
                        </a:solidFill>
                        <a:effectLst/>
                        <a:latin typeface="Arial Narrow" panose="020B0606020202030204" pitchFamily="34" charset="0"/>
                        <a:cs typeface="Arial" panose="020B0604020202020204" pitchFamily="34" charset="0"/>
                      </a:endParaRPr>
                    </a:p>
                  </a:txBody>
                  <a:tcPr marL="45720" marR="45720" marT="3393" marB="0"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b"/>
                      <a:r>
                        <a:rPr lang="en-US" sz="1200" b="1" u="none" strike="noStrike" dirty="0">
                          <a:solidFill>
                            <a:schemeClr val="bg1"/>
                          </a:solidFill>
                          <a:effectLst/>
                          <a:latin typeface="Arial Narrow" panose="020B0606020202030204" pitchFamily="34" charset="0"/>
                          <a:cs typeface="Arial" panose="020B0604020202020204" pitchFamily="34" charset="0"/>
                        </a:rPr>
                        <a:t>(3) </a:t>
                      </a:r>
                      <a:r>
                        <a:rPr lang="en-US" sz="1200" u="none" strike="noStrike" dirty="0">
                          <a:solidFill>
                            <a:schemeClr val="bg1"/>
                          </a:solidFill>
                          <a:effectLst/>
                          <a:latin typeface="Arial Narrow" panose="020B0606020202030204" pitchFamily="34" charset="0"/>
                          <a:cs typeface="Arial" panose="020B0604020202020204" pitchFamily="34" charset="0"/>
                        </a:rPr>
                        <a:t>Natural Revelation</a:t>
                      </a:r>
                      <a:endParaRPr lang="en-US" sz="1200" b="0" i="0" u="none" strike="noStrike" dirty="0">
                        <a:solidFill>
                          <a:schemeClr val="bg1"/>
                        </a:solidFill>
                        <a:effectLst/>
                        <a:latin typeface="Arial Narrow" panose="020B0606020202030204" pitchFamily="34" charset="0"/>
                        <a:cs typeface="Arial" panose="020B0604020202020204" pitchFamily="34" charset="0"/>
                      </a:endParaRPr>
                    </a:p>
                  </a:txBody>
                  <a:tcPr marL="45720" marR="45720" marT="3393" marB="0"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b"/>
                      <a:r>
                        <a:rPr lang="en-US" sz="1200" b="1" u="none" strike="noStrike" dirty="0">
                          <a:solidFill>
                            <a:schemeClr val="bg1"/>
                          </a:solidFill>
                          <a:effectLst/>
                          <a:latin typeface="Arial Narrow" panose="020B0606020202030204" pitchFamily="34" charset="0"/>
                          <a:cs typeface="Arial" panose="020B0604020202020204" pitchFamily="34" charset="0"/>
                        </a:rPr>
                        <a:t>(4) </a:t>
                      </a:r>
                      <a:r>
                        <a:rPr lang="en-US" sz="1200" u="none" strike="noStrike" dirty="0">
                          <a:solidFill>
                            <a:schemeClr val="bg1"/>
                          </a:solidFill>
                          <a:effectLst/>
                          <a:latin typeface="Arial Narrow" panose="020B0606020202030204" pitchFamily="34" charset="0"/>
                          <a:cs typeface="Arial" panose="020B0604020202020204" pitchFamily="34" charset="0"/>
                        </a:rPr>
                        <a:t>Limitations of Science</a:t>
                      </a:r>
                      <a:endParaRPr lang="en-US" sz="1200" b="0" i="0" u="none" strike="noStrike" dirty="0">
                        <a:solidFill>
                          <a:schemeClr val="bg1"/>
                        </a:solidFill>
                        <a:effectLst/>
                        <a:latin typeface="Arial Narrow" panose="020B0606020202030204" pitchFamily="34" charset="0"/>
                        <a:cs typeface="Arial" panose="020B0604020202020204" pitchFamily="34" charset="0"/>
                      </a:endParaRPr>
                    </a:p>
                  </a:txBody>
                  <a:tcPr marL="45720" marR="45720" marT="3393" marB="0"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b"/>
                      <a:r>
                        <a:rPr lang="en-US" sz="1200" b="1" u="none" strike="noStrike" dirty="0">
                          <a:solidFill>
                            <a:schemeClr val="bg1"/>
                          </a:solidFill>
                          <a:effectLst/>
                          <a:latin typeface="Arial Narrow" panose="020B0606020202030204" pitchFamily="34" charset="0"/>
                          <a:cs typeface="Arial" panose="020B0604020202020204" pitchFamily="34" charset="0"/>
                        </a:rPr>
                        <a:t>(5) </a:t>
                      </a:r>
                      <a:r>
                        <a:rPr lang="en-US" sz="1200" u="none" strike="noStrike" dirty="0">
                          <a:solidFill>
                            <a:schemeClr val="bg1"/>
                          </a:solidFill>
                          <a:effectLst/>
                          <a:latin typeface="Arial Narrow" panose="020B0606020202030204" pitchFamily="34" charset="0"/>
                          <a:cs typeface="Arial" panose="020B0604020202020204" pitchFamily="34" charset="0"/>
                        </a:rPr>
                        <a:t>Bible vs. Interpretation</a:t>
                      </a:r>
                      <a:endParaRPr lang="en-US" sz="1200" b="0" i="0" u="none" strike="noStrike" dirty="0">
                        <a:solidFill>
                          <a:schemeClr val="bg1"/>
                        </a:solidFill>
                        <a:effectLst/>
                        <a:latin typeface="Arial Narrow" panose="020B0606020202030204" pitchFamily="34" charset="0"/>
                        <a:cs typeface="Arial" panose="020B0604020202020204" pitchFamily="34" charset="0"/>
                      </a:endParaRPr>
                    </a:p>
                  </a:txBody>
                  <a:tcPr marL="45720" marR="45720" marT="3393" marB="0"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b"/>
                      <a:r>
                        <a:rPr lang="en-US" sz="1200" b="1" u="none" strike="noStrike" dirty="0">
                          <a:solidFill>
                            <a:schemeClr val="bg1"/>
                          </a:solidFill>
                          <a:effectLst/>
                          <a:latin typeface="Arial Narrow" panose="020B0606020202030204" pitchFamily="34" charset="0"/>
                          <a:cs typeface="Arial" panose="020B0604020202020204" pitchFamily="34" charset="0"/>
                        </a:rPr>
                        <a:t>(6) </a:t>
                      </a:r>
                      <a:r>
                        <a:rPr lang="en-US" sz="1200" u="none" strike="noStrike" dirty="0">
                          <a:solidFill>
                            <a:schemeClr val="bg1"/>
                          </a:solidFill>
                          <a:effectLst/>
                          <a:latin typeface="Arial Narrow" panose="020B0606020202030204" pitchFamily="34" charset="0"/>
                          <a:cs typeface="Arial" panose="020B0604020202020204" pitchFamily="34" charset="0"/>
                        </a:rPr>
                        <a:t>Teleology</a:t>
                      </a:r>
                      <a:endParaRPr lang="en-US" sz="1200" b="0" i="0" u="none" strike="noStrike" dirty="0">
                        <a:solidFill>
                          <a:schemeClr val="bg1"/>
                        </a:solidFill>
                        <a:effectLst/>
                        <a:latin typeface="Arial Narrow" panose="020B0606020202030204" pitchFamily="34" charset="0"/>
                        <a:cs typeface="Arial" panose="020B0604020202020204" pitchFamily="34" charset="0"/>
                      </a:endParaRPr>
                    </a:p>
                  </a:txBody>
                  <a:tcPr marL="45720" marR="45720" marT="3393" marB="0"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b"/>
                      <a:r>
                        <a:rPr lang="en-US" sz="1200" u="none" strike="noStrike" dirty="0">
                          <a:solidFill>
                            <a:schemeClr val="bg1"/>
                          </a:solidFill>
                          <a:effectLst/>
                          <a:latin typeface="Arial Narrow" panose="020B0606020202030204" pitchFamily="34" charset="0"/>
                          <a:cs typeface="Arial" panose="020B0604020202020204" pitchFamily="34" charset="0"/>
                        </a:rPr>
                        <a:t>(</a:t>
                      </a:r>
                      <a:r>
                        <a:rPr lang="en-US" sz="1200" b="1" u="none" strike="noStrike" dirty="0">
                          <a:solidFill>
                            <a:schemeClr val="bg1"/>
                          </a:solidFill>
                          <a:effectLst/>
                          <a:latin typeface="Arial Narrow" panose="020B0606020202030204" pitchFamily="34" charset="0"/>
                          <a:cs typeface="Arial" panose="020B0604020202020204" pitchFamily="34" charset="0"/>
                        </a:rPr>
                        <a:t>7)</a:t>
                      </a:r>
                      <a:r>
                        <a:rPr lang="en-US" sz="1200" u="none" strike="noStrike" dirty="0">
                          <a:solidFill>
                            <a:schemeClr val="bg1"/>
                          </a:solidFill>
                          <a:effectLst/>
                          <a:latin typeface="Arial Narrow" panose="020B0606020202030204" pitchFamily="34" charset="0"/>
                          <a:cs typeface="Arial" panose="020B0604020202020204" pitchFamily="34" charset="0"/>
                        </a:rPr>
                        <a:t> Primary v. Sec. Causes</a:t>
                      </a:r>
                      <a:endParaRPr lang="en-US" sz="1200" b="0" i="0" u="none" strike="noStrike" dirty="0">
                        <a:solidFill>
                          <a:schemeClr val="bg1"/>
                        </a:solidFill>
                        <a:effectLst/>
                        <a:latin typeface="Arial Narrow" panose="020B0606020202030204" pitchFamily="34" charset="0"/>
                        <a:cs typeface="Arial" panose="020B0604020202020204" pitchFamily="34" charset="0"/>
                      </a:endParaRPr>
                    </a:p>
                  </a:txBody>
                  <a:tcPr marL="45720" marR="45720" marT="3393" marB="0"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Note</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45720" marR="45720" marT="3393" marB="91440" anchor="b">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64514426"/>
                  </a:ext>
                </a:extLst>
              </a:tr>
              <a:tr h="488962">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A. Young Earth View</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Very</a:t>
                      </a:r>
                      <a:br>
                        <a:rPr lang="en-US" sz="1200" b="1" u="none" strike="noStrike" dirty="0">
                          <a:solidFill>
                            <a:schemeClr val="bg1"/>
                          </a:solidFill>
                          <a:effectLst/>
                          <a:latin typeface="Arial Narrow" panose="020B0606020202030204" pitchFamily="34" charset="0"/>
                          <a:cs typeface="Arial" panose="020B0604020202020204" pitchFamily="34" charset="0"/>
                        </a:rPr>
                      </a:br>
                      <a:r>
                        <a:rPr lang="en-US" sz="1200" b="1" u="none" strike="noStrike" dirty="0">
                          <a:solidFill>
                            <a:schemeClr val="bg1"/>
                          </a:solidFill>
                          <a:effectLst/>
                          <a:latin typeface="Arial Narrow" panose="020B0606020202030204" pitchFamily="34" charset="0"/>
                          <a:cs typeface="Arial" panose="020B0604020202020204" pitchFamily="34" charset="0"/>
                        </a:rPr>
                        <a:t>Weak</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Very</a:t>
                      </a:r>
                      <a:br>
                        <a:rPr lang="en-US" sz="1200" b="1" u="none" strike="noStrike" dirty="0">
                          <a:solidFill>
                            <a:srgbClr val="1DFF83"/>
                          </a:solidFill>
                          <a:effectLst/>
                          <a:latin typeface="Arial Narrow" panose="020B0606020202030204" pitchFamily="34" charset="0"/>
                          <a:cs typeface="Arial" panose="020B0604020202020204" pitchFamily="34" charset="0"/>
                        </a:rPr>
                      </a:b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Weak</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Very</a:t>
                      </a:r>
                      <a:br>
                        <a:rPr lang="en-US" sz="1200" b="1" u="none" strike="noStrike" dirty="0">
                          <a:solidFill>
                            <a:srgbClr val="1DFF83"/>
                          </a:solidFill>
                          <a:effectLst/>
                          <a:latin typeface="Arial Narrow" panose="020B0606020202030204" pitchFamily="34" charset="0"/>
                          <a:cs typeface="Arial" panose="020B0604020202020204" pitchFamily="34" charset="0"/>
                        </a:rPr>
                      </a:b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Weak</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Weak</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(A) tends to see anything but their view as attack on Scripture.</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438000"/>
                  </a:ext>
                </a:extLst>
              </a:tr>
              <a:tr h="488962">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B. Old Earth, </a:t>
                      </a:r>
                      <a:br>
                        <a:rPr lang="en-US" sz="1200" u="none" strike="noStrike" dirty="0">
                          <a:solidFill>
                            <a:schemeClr val="bg1"/>
                          </a:solidFill>
                          <a:effectLst/>
                          <a:latin typeface="Arial" panose="020B0604020202020204" pitchFamily="34" charset="0"/>
                          <a:cs typeface="Arial" panose="020B0604020202020204" pitchFamily="34" charset="0"/>
                        </a:rPr>
                      </a:br>
                      <a:r>
                        <a:rPr lang="en-US" sz="1200" u="none" strike="noStrike" dirty="0">
                          <a:solidFill>
                            <a:schemeClr val="bg1"/>
                          </a:solidFill>
                          <a:effectLst/>
                          <a:latin typeface="Arial" panose="020B0604020202020204" pitchFamily="34" charset="0"/>
                          <a:cs typeface="Arial" panose="020B0604020202020204" pitchFamily="34" charset="0"/>
                        </a:rPr>
                        <a:t>Non-Evolution</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(A) would say (B) is weak in (2).</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261684"/>
                  </a:ext>
                </a:extLst>
              </a:tr>
              <a:tr h="1075716">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C. Old Earth, </a:t>
                      </a:r>
                      <a:br>
                        <a:rPr lang="en-US" sz="1200" u="none" strike="noStrike" dirty="0">
                          <a:solidFill>
                            <a:schemeClr val="bg1"/>
                          </a:solidFill>
                          <a:effectLst/>
                          <a:latin typeface="Arial" panose="020B0604020202020204" pitchFamily="34" charset="0"/>
                          <a:cs typeface="Arial" panose="020B0604020202020204" pitchFamily="34" charset="0"/>
                        </a:rPr>
                      </a:br>
                      <a:r>
                        <a:rPr lang="en-US" sz="1200" u="none" strike="noStrike" dirty="0">
                          <a:solidFill>
                            <a:schemeClr val="bg1"/>
                          </a:solidFill>
                          <a:effectLst/>
                          <a:latin typeface="Arial" panose="020B0604020202020204" pitchFamily="34" charset="0"/>
                          <a:cs typeface="Arial" panose="020B0604020202020204" pitchFamily="34" charset="0"/>
                        </a:rPr>
                        <a:t>Theistic Evolution</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Weak*</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Weak*</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Weak*</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(C) Could be weak in (2) if </a:t>
                      </a:r>
                      <a:r>
                        <a:rPr lang="en-US" sz="1200" u="none" strike="noStrike" dirty="0" err="1">
                          <a:solidFill>
                            <a:schemeClr val="bg1"/>
                          </a:solidFill>
                          <a:effectLst/>
                          <a:latin typeface="Arial" panose="020B0604020202020204" pitchFamily="34" charset="0"/>
                          <a:cs typeface="Arial" panose="020B0604020202020204" pitchFamily="34" charset="0"/>
                        </a:rPr>
                        <a:t>dehistoricizing</a:t>
                      </a:r>
                      <a:r>
                        <a:rPr lang="en-US" sz="1200" u="none" strike="noStrike" dirty="0">
                          <a:solidFill>
                            <a:schemeClr val="bg1"/>
                          </a:solidFill>
                          <a:effectLst/>
                          <a:latin typeface="Arial" panose="020B0604020202020204" pitchFamily="34" charset="0"/>
                          <a:cs typeface="Arial" panose="020B0604020202020204" pitchFamily="34" charset="0"/>
                        </a:rPr>
                        <a:t> biblical people/events; Could be weak in (4) if uncritically accepting Darwinian theory. (C) seems to waiver in (6) &amp; (7) at times veering into unguided evolution (D).</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600220"/>
                  </a:ext>
                </a:extLst>
              </a:tr>
              <a:tr h="488962">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D. Atheistic Evolution</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(D) included for comparison; if a (C) rejects (6) or (7) then they really hold this.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444029"/>
                  </a:ext>
                </a:extLst>
              </a:tr>
              <a:tr h="1075716">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E. Intelligent Design</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r>
                        <a:rPr lang="en-US" sz="1200" b="1" u="none" strike="noStrike" dirty="0">
                          <a:solidFill>
                            <a:schemeClr val="bg1"/>
                          </a:solidFill>
                          <a:effectLst/>
                          <a:latin typeface="Arial Narrow" panose="020B0606020202030204" pitchFamily="34" charset="0"/>
                          <a:cs typeface="Arial" panose="020B0604020202020204" pitchFamily="34" charset="0"/>
                        </a:rPr>
                        <a:t>*</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n/c</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chemeClr val="bg1"/>
                          </a:solidFill>
                          <a:effectLst/>
                          <a:latin typeface="Arial Narrow" panose="020B0606020202030204" pitchFamily="34" charset="0"/>
                          <a:cs typeface="Arial" panose="020B0604020202020204" pitchFamily="34" charset="0"/>
                        </a:rPr>
                        <a:t>n/c</a:t>
                      </a:r>
                      <a:endParaRPr lang="en-US" sz="1200" b="1" i="0" u="none" strike="noStrike" dirty="0">
                        <a:solidFill>
                          <a:schemeClr val="bg1"/>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1" u="none" strike="noStrike" dirty="0">
                          <a:solidFill>
                            <a:srgbClr val="1DFF83"/>
                          </a:solidFill>
                          <a:effectLst/>
                          <a:latin typeface="Arial Narrow" panose="020B0606020202030204" pitchFamily="34" charset="0"/>
                          <a:cs typeface="Arial" panose="020B0604020202020204" pitchFamily="34" charset="0"/>
                        </a:rPr>
                        <a:t>Strong</a:t>
                      </a:r>
                      <a:endParaRPr lang="en-US" sz="1200" b="1" i="0" u="none" strike="noStrike" dirty="0">
                        <a:solidFill>
                          <a:srgbClr val="1DFF83"/>
                        </a:solidFill>
                        <a:effectLst/>
                        <a:latin typeface="Arial Narrow" panose="020B060602020203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43000"/>
                      </a:schemeClr>
                    </a:solidFill>
                  </a:tcPr>
                </a:tc>
                <a:tc>
                  <a:txBody>
                    <a:bodyPr/>
                    <a:lstStyle/>
                    <a:p>
                      <a:pPr algn="l" fontAlgn="ctr"/>
                      <a:r>
                        <a:rPr lang="en-US" sz="1200" u="none" strike="noStrike" dirty="0">
                          <a:solidFill>
                            <a:schemeClr val="bg1"/>
                          </a:solidFill>
                          <a:effectLst/>
                          <a:latin typeface="Arial" panose="020B0604020202020204" pitchFamily="34" charset="0"/>
                          <a:cs typeface="Arial" panose="020B0604020202020204" pitchFamily="34" charset="0"/>
                        </a:rPr>
                        <a:t>(E) compatible with all views above except (D). (E) is strong in (1) in that appeals to Muslims, Jews, etc. (E) refrains from tying to any religion so it makes no comment regarding (2) and (5).</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392292"/>
                  </a:ext>
                </a:extLst>
              </a:tr>
            </a:tbl>
          </a:graphicData>
        </a:graphic>
      </p:graphicFrame>
    </p:spTree>
    <p:extLst>
      <p:ext uri="{BB962C8B-B14F-4D97-AF65-F5344CB8AC3E}">
        <p14:creationId xmlns:p14="http://schemas.microsoft.com/office/powerpoint/2010/main" val="359922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4016484"/>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1.	Recognize the need for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charity</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Value the Bible </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as special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3.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Value science </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as general revelation.</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4.	Acknowledge the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limitations </a:t>
            </a:r>
            <a:b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of science</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5.	Acknowledge a difference between </a:t>
            </a:r>
            <a:b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the “Word of God” and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interpretation</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6.	Affirm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teleology</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 (purpose).</a:t>
            </a:r>
          </a:p>
          <a:p>
            <a:pPr marL="346075" indent="-346075">
              <a:lnSpc>
                <a:spcPts val="2400"/>
              </a:lnSpc>
              <a:spcAft>
                <a:spcPts val="600"/>
              </a:spcAft>
            </a:pP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7.	Acknowledge a difference between </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primary </a:t>
            </a:r>
            <a:b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b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and</a:t>
            </a: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 secondary causes</a:t>
            </a:r>
            <a:r>
              <a:rPr lang="en-US" sz="2000" spc="-1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261722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02358-35FA-4D9E-B0A6-AE4C83A7661F}"/>
              </a:ext>
            </a:extLst>
          </p:cNvPr>
          <p:cNvSpPr/>
          <p:nvPr/>
        </p:nvSpPr>
        <p:spPr>
          <a:xfrm>
            <a:off x="76200" y="133350"/>
            <a:ext cx="8991600" cy="3400931"/>
          </a:xfrm>
          <a:prstGeom prst="rect">
            <a:avLst/>
          </a:prstGeom>
        </p:spPr>
        <p:txBody>
          <a:bodyPr wrap="square">
            <a:spAutoFit/>
          </a:bodyPr>
          <a:lstStyle/>
          <a:p>
            <a:pPr>
              <a:lnSpc>
                <a:spcPts val="2400"/>
              </a:lnSpc>
            </a:pPr>
            <a:r>
              <a:rPr lang="en-US" sz="3200" b="1" cap="small" spc="-15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Young Earth View (A)</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God created the entire universe in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six 24-hour days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about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6,000 years ago</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Life was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created in “kinds”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or distinct, fully-functional lifeforms.</a:t>
            </a:r>
          </a:p>
          <a:p>
            <a:pPr marL="342900" marR="0" lvl="0" indent="-342900">
              <a:lnSpc>
                <a:spcPts val="1800"/>
              </a:lnSpc>
              <a:spcBef>
                <a:spcPts val="600"/>
              </a:spcBef>
              <a:spcAft>
                <a:spcPts val="600"/>
              </a:spcAft>
              <a:buFont typeface="Symbol" panose="05050102010706020507" pitchFamily="18" charset="2"/>
              <a:buChar char=""/>
            </a:pP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Adam and Eve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were the first human kind.</a:t>
            </a:r>
          </a:p>
          <a:p>
            <a:pPr marL="342900" marR="0" lvl="0" indent="-342900">
              <a:lnSpc>
                <a:spcPts val="1800"/>
              </a:lnSpc>
              <a:spcBef>
                <a:spcPts val="600"/>
              </a:spcBef>
              <a:spcAft>
                <a:spcPts val="600"/>
              </a:spcAft>
              <a:buFont typeface="Symbol" panose="05050102010706020507" pitchFamily="18" charset="2"/>
              <a:buChar char=""/>
            </a:pP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No physical death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before the Fall.</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Genesis 1-11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real historical events</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with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real people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in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real places</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Flood /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catastrophism</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best explains fossil evidence.</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Claims to be the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most faithful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to Scripture.</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Sees any other interpretation of “day” besides a “literal” one is an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attack on Scripture</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p>
        </p:txBody>
      </p:sp>
      <p:pic>
        <p:nvPicPr>
          <p:cNvPr id="11" name="Picture 10">
            <a:extLst>
              <a:ext uri="{FF2B5EF4-FFF2-40B4-BE49-F238E27FC236}">
                <a16:creationId xmlns:a16="http://schemas.microsoft.com/office/drawing/2014/main" id="{340B21C0-06B5-4712-9D88-DABB48C89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225" y="3534281"/>
            <a:ext cx="6858000" cy="1487277"/>
          </a:xfrm>
          <a:prstGeom prst="rect">
            <a:avLst/>
          </a:prstGeom>
        </p:spPr>
      </p:pic>
    </p:spTree>
    <p:extLst>
      <p:ext uri="{BB962C8B-B14F-4D97-AF65-F5344CB8AC3E}">
        <p14:creationId xmlns:p14="http://schemas.microsoft.com/office/powerpoint/2010/main" val="384030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14287" y="120747"/>
            <a:ext cx="9129713" cy="2092881"/>
          </a:xfrm>
          <a:prstGeom prst="rect">
            <a:avLst/>
          </a:prstGeom>
        </p:spPr>
        <p:txBody>
          <a:bodyPr wrap="square">
            <a:spAutoFit/>
          </a:bodyPr>
          <a:lstStyle/>
          <a:p>
            <a:pPr>
              <a:lnSpc>
                <a:spcPts val="2400"/>
              </a:lnSpc>
            </a:pPr>
            <a:r>
              <a:rPr lang="en-US" sz="3200" b="1" cap="small" spc="-15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Old Earth, Non-Evolution View (B)</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Like (A) says Genesis 1-11 are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real events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with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real places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and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people</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Like (A) believes life was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created in distinct kinds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(it did not evolve).</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Unlike (A) but like (C) they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agree with majority of scientists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that universe is </a:t>
            </a:r>
            <a:b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b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13.8 billion years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old (earth 4.5 billion years old).</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Sees other ways to understand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days of Genesis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while still honoring the Bible:</a:t>
            </a:r>
          </a:p>
        </p:txBody>
      </p:sp>
      <p:graphicFrame>
        <p:nvGraphicFramePr>
          <p:cNvPr id="4" name="Table 3">
            <a:extLst>
              <a:ext uri="{FF2B5EF4-FFF2-40B4-BE49-F238E27FC236}">
                <a16:creationId xmlns:a16="http://schemas.microsoft.com/office/drawing/2014/main" id="{D9D3F19C-D50E-4ED1-AD6E-D69B522D2A99}"/>
              </a:ext>
            </a:extLst>
          </p:cNvPr>
          <p:cNvGraphicFramePr>
            <a:graphicFrameLocks noGrp="1"/>
          </p:cNvGraphicFramePr>
          <p:nvPr>
            <p:extLst>
              <p:ext uri="{D42A27DB-BD31-4B8C-83A1-F6EECF244321}">
                <p14:modId xmlns:p14="http://schemas.microsoft.com/office/powerpoint/2010/main" val="240391964"/>
              </p:ext>
            </p:extLst>
          </p:nvPr>
        </p:nvGraphicFramePr>
        <p:xfrm>
          <a:off x="450056" y="2271393"/>
          <a:ext cx="8520113" cy="2043275"/>
        </p:xfrm>
        <a:graphic>
          <a:graphicData uri="http://schemas.openxmlformats.org/drawingml/2006/table">
            <a:tbl>
              <a:tblPr firstRow="1" bandRow="1">
                <a:tableStyleId>{2D5ABB26-0587-4C30-8999-92F81FD0307C}</a:tableStyleId>
              </a:tblPr>
              <a:tblGrid>
                <a:gridCol w="2328921">
                  <a:extLst>
                    <a:ext uri="{9D8B030D-6E8A-4147-A177-3AD203B41FA5}">
                      <a16:colId xmlns:a16="http://schemas.microsoft.com/office/drawing/2014/main" val="3655451433"/>
                    </a:ext>
                  </a:extLst>
                </a:gridCol>
                <a:gridCol w="1493353">
                  <a:extLst>
                    <a:ext uri="{9D8B030D-6E8A-4147-A177-3AD203B41FA5}">
                      <a16:colId xmlns:a16="http://schemas.microsoft.com/office/drawing/2014/main" val="2448282136"/>
                    </a:ext>
                  </a:extLst>
                </a:gridCol>
                <a:gridCol w="4697839">
                  <a:extLst>
                    <a:ext uri="{9D8B030D-6E8A-4147-A177-3AD203B41FA5}">
                      <a16:colId xmlns:a16="http://schemas.microsoft.com/office/drawing/2014/main" val="3587743366"/>
                    </a:ext>
                  </a:extLst>
                </a:gridCol>
              </a:tblGrid>
              <a:tr h="132867">
                <a:tc>
                  <a:txBody>
                    <a:bodyPr/>
                    <a:lstStyle/>
                    <a:p>
                      <a:pPr algn="l" fontAlgn="t"/>
                      <a:r>
                        <a:rPr lang="en-US" sz="1600" b="1" u="none" strike="noStrike" spc="-100" baseline="0" dirty="0">
                          <a:solidFill>
                            <a:srgbClr val="FFC000"/>
                          </a:solidFill>
                          <a:effectLst>
                            <a:outerShdw blurRad="38100" dist="38100" dir="2700000" algn="tl">
                              <a:srgbClr val="000000">
                                <a:alpha val="43137"/>
                              </a:srgbClr>
                            </a:outerShdw>
                          </a:effectLst>
                        </a:rPr>
                        <a:t> View</a:t>
                      </a:r>
                      <a:endParaRPr lang="en-US" sz="1600" b="1" i="0" u="none" strike="noStrike" spc="-100" baseline="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b="1" u="none" strike="noStrike" spc="-100" baseline="0" dirty="0">
                          <a:solidFill>
                            <a:srgbClr val="FFC000"/>
                          </a:solidFill>
                          <a:effectLst>
                            <a:outerShdw blurRad="38100" dist="38100" dir="2700000" algn="tl">
                              <a:srgbClr val="000000">
                                <a:alpha val="43137"/>
                              </a:srgbClr>
                            </a:outerShdw>
                          </a:effectLst>
                        </a:rPr>
                        <a:t>Creative Acts</a:t>
                      </a:r>
                      <a:endParaRPr lang="en-US" sz="1600" b="1" i="0" u="none" strike="noStrike" spc="-100" baseline="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b="1" u="none" strike="noStrike" spc="-100" baseline="0" dirty="0">
                          <a:solidFill>
                            <a:srgbClr val="FFC000"/>
                          </a:solidFill>
                          <a:effectLst>
                            <a:outerShdw blurRad="38100" dist="38100" dir="2700000" algn="tl">
                              <a:srgbClr val="000000">
                                <a:alpha val="43137"/>
                              </a:srgbClr>
                            </a:outerShdw>
                          </a:effectLst>
                        </a:rPr>
                        <a:t>Note</a:t>
                      </a:r>
                      <a:endParaRPr lang="en-US" sz="1600" b="1" i="0" u="none" strike="noStrike" spc="-100" baseline="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extLst>
                  <a:ext uri="{0D108BD9-81ED-4DB2-BD59-A6C34878D82A}">
                    <a16:rowId xmlns:a16="http://schemas.microsoft.com/office/drawing/2014/main" val="2032741203"/>
                  </a:ext>
                </a:extLst>
              </a:tr>
              <a:tr h="285267">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 (1) Day-Age View</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Long Periods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Creation "days" are long ages.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extLst>
                  <a:ext uri="{0D108BD9-81ED-4DB2-BD59-A6C34878D82A}">
                    <a16:rowId xmlns:a16="http://schemas.microsoft.com/office/drawing/2014/main" val="1906801760"/>
                  </a:ext>
                </a:extLst>
              </a:tr>
              <a:tr h="130028">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 (2) Revelatory-Day View</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Long Periods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God revealed creation events to Moses over six 24hr days.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extLst>
                  <a:ext uri="{0D108BD9-81ED-4DB2-BD59-A6C34878D82A}">
                    <a16:rowId xmlns:a16="http://schemas.microsoft.com/office/drawing/2014/main" val="2220448432"/>
                  </a:ext>
                </a:extLst>
              </a:tr>
              <a:tr h="142878">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 (3) Literary-Framework View</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Long Periods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Like (1) but biblical events not in sequential order.</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extLst>
                  <a:ext uri="{0D108BD9-81ED-4DB2-BD59-A6C34878D82A}">
                    <a16:rowId xmlns:a16="http://schemas.microsoft.com/office/drawing/2014/main" val="72790309"/>
                  </a:ext>
                </a:extLst>
              </a:tr>
              <a:tr h="196534">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 (4) Alternate-Day-Age View</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24-Hour Windows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God created in 24-hour windows between long ages.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extLst>
                  <a:ext uri="{0D108BD9-81ED-4DB2-BD59-A6C34878D82A}">
                    <a16:rowId xmlns:a16="http://schemas.microsoft.com/office/drawing/2014/main" val="3247060730"/>
                  </a:ext>
                </a:extLst>
              </a:tr>
              <a:tr h="138596">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 (5) Gap Theories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Six 24-hour days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Long period of time before God began creating in 24hr days.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extLst>
                  <a:ext uri="{0D108BD9-81ED-4DB2-BD59-A6C34878D82A}">
                    <a16:rowId xmlns:a16="http://schemas.microsoft.com/office/drawing/2014/main" val="2083159931"/>
                  </a:ext>
                </a:extLst>
              </a:tr>
              <a:tr h="167479">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 (6) Ideal-Time View</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Six 24-hour days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God created universe with appearance of age.</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65000"/>
                      </a:schemeClr>
                    </a:solidFill>
                  </a:tcPr>
                </a:tc>
                <a:extLst>
                  <a:ext uri="{0D108BD9-81ED-4DB2-BD59-A6C34878D82A}">
                    <a16:rowId xmlns:a16="http://schemas.microsoft.com/office/drawing/2014/main" val="2327670409"/>
                  </a:ext>
                </a:extLst>
              </a:tr>
              <a:tr h="49374">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 (7) 24-Hour Day View*</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Six 24-hour days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tc>
                  <a:txBody>
                    <a:bodyPr/>
                    <a:lstStyle/>
                    <a:p>
                      <a:pPr algn="l" fontAlgn="t"/>
                      <a:r>
                        <a:rPr lang="en-US" sz="1600" u="none" strike="noStrike" spc="-100" baseline="0" dirty="0">
                          <a:solidFill>
                            <a:schemeClr val="bg1"/>
                          </a:solidFill>
                          <a:effectLst>
                            <a:outerShdw blurRad="38100" dist="38100" dir="2700000" algn="tl">
                              <a:srgbClr val="000000">
                                <a:alpha val="43137"/>
                              </a:srgbClr>
                            </a:outerShdw>
                          </a:effectLst>
                        </a:rPr>
                        <a:t>All events were finished in 6 normal 24-hour days.</a:t>
                      </a:r>
                      <a:endParaRPr lang="en-US" sz="1600" b="0" i="0" u="none" strike="noStrike" spc="-100"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7304" marR="7304" marT="7304" marB="0">
                    <a:solidFill>
                      <a:schemeClr val="accent1">
                        <a:lumMod val="75000"/>
                        <a:alpha val="55000"/>
                      </a:schemeClr>
                    </a:solidFill>
                  </a:tcPr>
                </a:tc>
                <a:extLst>
                  <a:ext uri="{0D108BD9-81ED-4DB2-BD59-A6C34878D82A}">
                    <a16:rowId xmlns:a16="http://schemas.microsoft.com/office/drawing/2014/main" val="3864207575"/>
                  </a:ext>
                </a:extLst>
              </a:tr>
            </a:tbl>
          </a:graphicData>
        </a:graphic>
      </p:graphicFrame>
      <p:sp>
        <p:nvSpPr>
          <p:cNvPr id="8" name="Rectangle 7">
            <a:extLst>
              <a:ext uri="{FF2B5EF4-FFF2-40B4-BE49-F238E27FC236}">
                <a16:creationId xmlns:a16="http://schemas.microsoft.com/office/drawing/2014/main" id="{7AC0D552-F15F-4DFE-BAD5-D62E1E2D32B1}"/>
              </a:ext>
            </a:extLst>
          </p:cNvPr>
          <p:cNvSpPr/>
          <p:nvPr/>
        </p:nvSpPr>
        <p:spPr>
          <a:xfrm>
            <a:off x="425247" y="4400550"/>
            <a:ext cx="2236510" cy="338554"/>
          </a:xfrm>
          <a:prstGeom prst="rect">
            <a:avLst/>
          </a:prstGeom>
        </p:spPr>
        <p:txBody>
          <a:bodyPr wrap="none">
            <a:spAutoFit/>
          </a:bodyPr>
          <a:lstStyle/>
          <a:p>
            <a:r>
              <a:rPr lang="en-US" sz="1600" spc="-1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Included for comparison.</a:t>
            </a:r>
          </a:p>
        </p:txBody>
      </p:sp>
    </p:spTree>
    <p:extLst>
      <p:ext uri="{BB962C8B-B14F-4D97-AF65-F5344CB8AC3E}">
        <p14:creationId xmlns:p14="http://schemas.microsoft.com/office/powerpoint/2010/main" val="137896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a:extLst>
              <a:ext uri="{FF2B5EF4-FFF2-40B4-BE49-F238E27FC236}">
                <a16:creationId xmlns:a16="http://schemas.microsoft.com/office/drawing/2014/main" id="{33C02358-35FA-4D9E-B0A6-AE4C83A7661F}"/>
              </a:ext>
            </a:extLst>
          </p:cNvPr>
          <p:cNvSpPr/>
          <p:nvPr/>
        </p:nvSpPr>
        <p:spPr>
          <a:xfrm>
            <a:off x="76200" y="133350"/>
            <a:ext cx="8428478" cy="2169825"/>
          </a:xfrm>
          <a:prstGeom prst="rect">
            <a:avLst/>
          </a:prstGeom>
        </p:spPr>
        <p:txBody>
          <a:bodyPr wrap="square">
            <a:spAutoFit/>
          </a:bodyPr>
          <a:lstStyle/>
          <a:p>
            <a:pPr>
              <a:lnSpc>
                <a:spcPts val="2400"/>
              </a:lnSpc>
            </a:pPr>
            <a:r>
              <a:rPr lang="en-US" sz="3200" b="1" cap="small" spc="-15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Old Earth, </a:t>
            </a:r>
            <a:r>
              <a:rPr lang="en-US" sz="3200" b="1" u="sng" cap="small" spc="-15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Theistic</a:t>
            </a:r>
            <a:r>
              <a:rPr lang="en-US" sz="3200" b="1" cap="small" spc="-15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Evolution View (C)</a:t>
            </a:r>
          </a:p>
          <a:p>
            <a:pPr marL="342900" marR="0" lvl="0" indent="-342900">
              <a:lnSpc>
                <a:spcPts val="1800"/>
              </a:lnSpc>
              <a:spcBef>
                <a:spcPts val="12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Like (B) they believe the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universe is 13.8 billion years old </a:t>
            </a:r>
            <a:b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b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and the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earth is 4.5 billion years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old.</a:t>
            </a:r>
          </a:p>
          <a:p>
            <a:pPr marL="34290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But unlike (A) &amp; (B) they God did not create life in distinct, fully-functioning forms.</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In other words, they believe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evolution happened</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nSpc>
                <a:spcPts val="1800"/>
              </a:lnSpc>
              <a:spcBef>
                <a:spcPts val="600"/>
              </a:spcBef>
              <a:spcAft>
                <a:spcPts val="600"/>
              </a:spcAft>
              <a:buFont typeface="Symbol" panose="05050102010706020507" pitchFamily="18" charset="2"/>
              <a:buChar char=""/>
            </a:pP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But does affirm that </a:t>
            </a:r>
            <a:r>
              <a:rPr lang="en-US" b="1" spc="-100" dirty="0">
                <a:solidFill>
                  <a:srgbClr val="FFC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God guided evolution </a:t>
            </a:r>
            <a:r>
              <a:rPr lang="en-US" spc="-100"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(hence theistic evolution).</a:t>
            </a:r>
          </a:p>
        </p:txBody>
      </p:sp>
      <p:pic>
        <p:nvPicPr>
          <p:cNvPr id="10" name="Picture 9">
            <a:extLst>
              <a:ext uri="{FF2B5EF4-FFF2-40B4-BE49-F238E27FC236}">
                <a16:creationId xmlns:a16="http://schemas.microsoft.com/office/drawing/2014/main" id="{FFCE662E-F273-4AAA-93CE-D3940F288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359920"/>
            <a:ext cx="6091238" cy="2462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45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8" name="Rectangle 7">
            <a:extLst>
              <a:ext uri="{FF2B5EF4-FFF2-40B4-BE49-F238E27FC236}">
                <a16:creationId xmlns:a16="http://schemas.microsoft.com/office/drawing/2014/main" id="{E9FD0550-087C-42E5-AF6A-1003A1290F71}"/>
              </a:ext>
            </a:extLst>
          </p:cNvPr>
          <p:cNvSpPr/>
          <p:nvPr/>
        </p:nvSpPr>
        <p:spPr>
          <a:xfrm>
            <a:off x="1828800" y="1809750"/>
            <a:ext cx="6367463" cy="1299074"/>
          </a:xfrm>
          <a:prstGeom prst="rect">
            <a:avLst/>
          </a:prstGeom>
        </p:spPr>
        <p:txBody>
          <a:bodyPr wrap="square">
            <a:spAutoFit/>
          </a:bodyPr>
          <a:lstStyle/>
          <a:p>
            <a:pPr>
              <a:lnSpc>
                <a:spcPts val="2400"/>
              </a:lnSpc>
            </a:pPr>
            <a:r>
              <a:rPr lang="en-US" sz="3200" b="1" cap="small" spc="-150" dirty="0">
                <a:solidFill>
                  <a:schemeClr val="bg1"/>
                </a:solidFill>
                <a:latin typeface="Arial" panose="020B0604020202020204" pitchFamily="34" charset="0"/>
                <a:ea typeface="Times New Roman" panose="02020603050405020304" pitchFamily="18" charset="0"/>
                <a:cs typeface="Arial" panose="020B0604020202020204" pitchFamily="34" charset="0"/>
              </a:rPr>
              <a:t>Outline</a:t>
            </a:r>
            <a:endParaRPr lang="en-US" sz="3200" cap="small" spc="-1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Explain the 3 major views.</a:t>
            </a:r>
          </a:p>
          <a:p>
            <a:pPr marL="342900" marR="0" lvl="0" indent="-342900">
              <a:lnSpc>
                <a:spcPts val="2400"/>
              </a:lnSpc>
              <a:spcBef>
                <a:spcPts val="0"/>
              </a:spcBef>
              <a:spcAft>
                <a:spcPts val="0"/>
              </a:spcAft>
              <a:buFont typeface="Symbol" panose="05050102010706020507" pitchFamily="18" charset="2"/>
              <a:buChar char=""/>
            </a:pPr>
            <a:r>
              <a:rPr lang="en-US"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Give 7 safety rails.</a:t>
            </a:r>
          </a:p>
          <a:p>
            <a:pPr marL="342900" marR="0" lvl="0" indent="-342900">
              <a:lnSpc>
                <a:spcPts val="2400"/>
              </a:lnSpc>
              <a:spcBef>
                <a:spcPts val="0"/>
              </a:spcBef>
              <a:spcAft>
                <a:spcPts val="0"/>
              </a:spcAft>
              <a:buFont typeface="Symbol" panose="05050102010706020507" pitchFamily="18" charset="2"/>
              <a:buChar char=""/>
            </a:pPr>
            <a:r>
              <a:rPr lang="en-US" spc="-100" dirty="0">
                <a:solidFill>
                  <a:schemeClr val="bg1"/>
                </a:solidFill>
                <a:latin typeface="Arial" panose="020B0604020202020204" pitchFamily="34" charset="0"/>
                <a:ea typeface="Times New Roman" panose="02020603050405020304" pitchFamily="18" charset="0"/>
                <a:cs typeface="Arial" panose="020B0604020202020204" pitchFamily="34" charset="0"/>
              </a:rPr>
              <a:t>Evaluate how each view lines up to these rails.</a:t>
            </a:r>
          </a:p>
        </p:txBody>
      </p:sp>
    </p:spTree>
    <p:extLst>
      <p:ext uri="{BB962C8B-B14F-4D97-AF65-F5344CB8AC3E}">
        <p14:creationId xmlns:p14="http://schemas.microsoft.com/office/powerpoint/2010/main" val="20252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2" name="Rectangle 1">
            <a:extLst>
              <a:ext uri="{FF2B5EF4-FFF2-40B4-BE49-F238E27FC236}">
                <a16:creationId xmlns:a16="http://schemas.microsoft.com/office/drawing/2014/main" id="{28DC3273-8640-4D76-9E89-F8D2C0BBDAF9}"/>
              </a:ext>
            </a:extLst>
          </p:cNvPr>
          <p:cNvSpPr/>
          <p:nvPr/>
        </p:nvSpPr>
        <p:spPr>
          <a:xfrm>
            <a:off x="76200" y="993666"/>
            <a:ext cx="7581900" cy="784830"/>
          </a:xfrm>
          <a:prstGeom prst="rect">
            <a:avLst/>
          </a:prstGeom>
        </p:spPr>
        <p:txBody>
          <a:bodyPr wrap="square">
            <a:spAutoFit/>
          </a:bodyPr>
          <a:lstStyle/>
          <a:p>
            <a:pPr>
              <a:lnSpc>
                <a:spcPts val="2400"/>
              </a:lnSpc>
              <a:spcAft>
                <a:spcPts val="600"/>
              </a:spcAft>
            </a:pPr>
            <a:r>
              <a:rPr lang="en-US" sz="2000" b="1" spc="-100" dirty="0">
                <a:solidFill>
                  <a:srgbClr val="2ECC71"/>
                </a:solidFill>
                <a:latin typeface="Arial" panose="020B0604020202020204" pitchFamily="34" charset="0"/>
                <a:ea typeface="Times New Roman" panose="02020603050405020304" pitchFamily="18" charset="0"/>
                <a:cs typeface="Arial" panose="020B0604020202020204" pitchFamily="34" charset="0"/>
              </a:rPr>
              <a:t>It’s important to:</a:t>
            </a:r>
          </a:p>
          <a:p>
            <a:pPr marL="346075" indent="-346075">
              <a:lnSpc>
                <a:spcPts val="2400"/>
              </a:lnSpc>
              <a:spcAft>
                <a:spcPts val="600"/>
              </a:spcAft>
            </a:pPr>
            <a:r>
              <a:rPr lang="en-US" sz="2000" b="1" spc="-100" dirty="0">
                <a:solidFill>
                  <a:srgbClr val="FFC000"/>
                </a:solidFill>
                <a:latin typeface="Arial" panose="020B0604020202020204" pitchFamily="34" charset="0"/>
                <a:ea typeface="Times New Roman" panose="02020603050405020304" pitchFamily="18" charset="0"/>
                <a:cs typeface="Arial" panose="020B0604020202020204" pitchFamily="34" charset="0"/>
              </a:rPr>
              <a:t>1.	Recognize the need for charity.</a:t>
            </a:r>
          </a:p>
        </p:txBody>
      </p:sp>
      <p:sp>
        <p:nvSpPr>
          <p:cNvPr id="5" name="Rectangle 4">
            <a:extLst>
              <a:ext uri="{FF2B5EF4-FFF2-40B4-BE49-F238E27FC236}">
                <a16:creationId xmlns:a16="http://schemas.microsoft.com/office/drawing/2014/main" id="{6A8A5E98-4D2B-4977-A85B-C131CC901A88}"/>
              </a:ext>
            </a:extLst>
          </p:cNvPr>
          <p:cNvSpPr/>
          <p:nvPr/>
        </p:nvSpPr>
        <p:spPr>
          <a:xfrm>
            <a:off x="-152400" y="57150"/>
            <a:ext cx="5562601" cy="915572"/>
          </a:xfrm>
          <a:prstGeom prst="rect">
            <a:avLst/>
          </a:prstGeom>
        </p:spPr>
        <p:txBody>
          <a:bodyPr wrap="square">
            <a:spAutoFit/>
          </a:bodyPr>
          <a:lstStyle/>
          <a:p>
            <a:pPr algn="ctr">
              <a:lnSpc>
                <a:spcPts val="3200"/>
              </a:lnSpc>
            </a:pP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a:t>
            </a:r>
            <a:r>
              <a:rPr lang="en-US" sz="3600" b="1" cap="small" spc="-15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Safety Rails</a:t>
            </a:r>
          </a:p>
          <a:p>
            <a:pPr algn="ctr">
              <a:lnSpc>
                <a:spcPts val="3200"/>
              </a:lnSpc>
            </a:pPr>
            <a:r>
              <a:rPr lang="en-US" sz="3600"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a:t>
            </a:r>
            <a:r>
              <a:rPr lang="en-US" sz="36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Creation Debate</a:t>
            </a:r>
            <a:endParaRPr lang="en-US" sz="3200" b="1" cap="small" spc="-1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6F0706-76F9-4065-8BBB-D1DA582F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822931"/>
            <a:ext cx="2133295" cy="213329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123068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14601</TotalTime>
  <Words>2245</Words>
  <Application>Microsoft Office PowerPoint</Application>
  <PresentationFormat>On-screen Show (16:9)</PresentationFormat>
  <Paragraphs>422</Paragraphs>
  <Slides>42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Andalus</vt:lpstr>
      <vt:lpstr>Arial</vt:lpstr>
      <vt:lpstr>Arial Narrow</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Nelson</dc:creator>
  <cp:lastModifiedBy>Shawn Nelson</cp:lastModifiedBy>
  <cp:revision>705</cp:revision>
  <dcterms:created xsi:type="dcterms:W3CDTF">2013-12-05T17:14:02Z</dcterms:created>
  <dcterms:modified xsi:type="dcterms:W3CDTF">2018-12-13T22:53:16Z</dcterms:modified>
</cp:coreProperties>
</file>