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handoutMasterIdLst>
    <p:handoutMasterId r:id="rId48"/>
  </p:handoutMasterIdLst>
  <p:sldIdLst>
    <p:sldId id="280" r:id="rId2"/>
    <p:sldId id="636" r:id="rId3"/>
    <p:sldId id="591" r:id="rId4"/>
    <p:sldId id="592" r:id="rId5"/>
    <p:sldId id="593" r:id="rId6"/>
    <p:sldId id="594" r:id="rId7"/>
    <p:sldId id="595" r:id="rId8"/>
    <p:sldId id="596" r:id="rId9"/>
    <p:sldId id="597" r:id="rId10"/>
    <p:sldId id="598" r:id="rId11"/>
    <p:sldId id="600" r:id="rId12"/>
    <p:sldId id="601" r:id="rId13"/>
    <p:sldId id="602" r:id="rId14"/>
    <p:sldId id="599" r:id="rId15"/>
    <p:sldId id="608" r:id="rId16"/>
    <p:sldId id="604" r:id="rId17"/>
    <p:sldId id="605" r:id="rId18"/>
    <p:sldId id="606" r:id="rId19"/>
    <p:sldId id="607" r:id="rId20"/>
    <p:sldId id="609" r:id="rId21"/>
    <p:sldId id="610" r:id="rId22"/>
    <p:sldId id="611" r:id="rId23"/>
    <p:sldId id="612" r:id="rId24"/>
    <p:sldId id="613" r:id="rId25"/>
    <p:sldId id="614" r:id="rId26"/>
    <p:sldId id="615" r:id="rId27"/>
    <p:sldId id="616" r:id="rId28"/>
    <p:sldId id="617" r:id="rId29"/>
    <p:sldId id="618" r:id="rId30"/>
    <p:sldId id="619" r:id="rId31"/>
    <p:sldId id="620" r:id="rId32"/>
    <p:sldId id="621" r:id="rId33"/>
    <p:sldId id="622" r:id="rId34"/>
    <p:sldId id="623" r:id="rId35"/>
    <p:sldId id="624" r:id="rId36"/>
    <p:sldId id="625" r:id="rId37"/>
    <p:sldId id="626" r:id="rId38"/>
    <p:sldId id="627" r:id="rId39"/>
    <p:sldId id="629" r:id="rId40"/>
    <p:sldId id="630" r:id="rId41"/>
    <p:sldId id="631" r:id="rId42"/>
    <p:sldId id="632" r:id="rId43"/>
    <p:sldId id="633" r:id="rId44"/>
    <p:sldId id="634" r:id="rId45"/>
    <p:sldId id="635" r:id="rId4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99"/>
    <a:srgbClr val="FFBEAF"/>
    <a:srgbClr val="FF8669"/>
    <a:srgbClr val="FF3300"/>
    <a:srgbClr val="FF6600"/>
    <a:srgbClr val="1DFF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3" autoAdjust="0"/>
    <p:restoredTop sz="68470" autoAdjust="0"/>
  </p:normalViewPr>
  <p:slideViewPr>
    <p:cSldViewPr>
      <p:cViewPr varScale="1">
        <p:scale>
          <a:sx n="112" d="100"/>
          <a:sy n="112" d="100"/>
        </p:scale>
        <p:origin x="690" y="69"/>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7" d="100"/>
          <a:sy n="97" d="100"/>
        </p:scale>
        <p:origin x="2292" y="6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4D827FC-B160-4399-B9FD-2C37CA4D63E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ED7B974-F9AB-4149-AED1-B6D79C9A37B4}"/>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68A12B6-4974-49FA-A89E-DD165EEBEB0B}" type="datetimeFigureOut">
              <a:rPr lang="en-US" smtClean="0"/>
              <a:t>10/22/2019</a:t>
            </a:fld>
            <a:endParaRPr lang="en-US"/>
          </a:p>
        </p:txBody>
      </p:sp>
      <p:sp>
        <p:nvSpPr>
          <p:cNvPr id="4" name="Footer Placeholder 3">
            <a:extLst>
              <a:ext uri="{FF2B5EF4-FFF2-40B4-BE49-F238E27FC236}">
                <a16:creationId xmlns:a16="http://schemas.microsoft.com/office/drawing/2014/main" id="{89C9ED81-3A2E-49B5-8360-710EE4208EC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6D48390-AB84-4DAF-83C5-AD5ED55AD11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8B672DA-5642-46DE-986F-D4E1A89A3110}" type="slidenum">
              <a:rPr lang="en-US" smtClean="0"/>
              <a:t>‹#›</a:t>
            </a:fld>
            <a:endParaRPr lang="en-US"/>
          </a:p>
        </p:txBody>
      </p:sp>
    </p:spTree>
    <p:extLst>
      <p:ext uri="{BB962C8B-B14F-4D97-AF65-F5344CB8AC3E}">
        <p14:creationId xmlns:p14="http://schemas.microsoft.com/office/powerpoint/2010/main" val="38682679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2D88AC-1F4A-410D-8E11-F5730C87A6EA}" type="datetimeFigureOut">
              <a:rPr lang="en-US" smtClean="0"/>
              <a:t>10/22/2019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B5FEB1-3B5A-4609-BEDC-D5C1184E9C85}" type="slidenum">
              <a:rPr lang="en-US" smtClean="0"/>
              <a:t>‹#›</a:t>
            </a:fld>
            <a:endParaRPr lang="en-US"/>
          </a:p>
        </p:txBody>
      </p:sp>
    </p:spTree>
    <p:extLst>
      <p:ext uri="{BB962C8B-B14F-4D97-AF65-F5344CB8AC3E}">
        <p14:creationId xmlns:p14="http://schemas.microsoft.com/office/powerpoint/2010/main" val="10213377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lnSpc>
                <a:spcPct val="80000"/>
              </a:lnSpc>
              <a:buFont typeface="Arial" charset="0"/>
              <a:buChar char="•"/>
              <a:defRPr/>
            </a:pPr>
            <a:endParaRPr lang="en-US" b="0" i="0" dirty="0">
              <a:latin typeface="Andalus" pitchFamily="18" charset="-78"/>
              <a:cs typeface="Andalus" pitchFamily="18" charset="-78"/>
            </a:endParaRPr>
          </a:p>
        </p:txBody>
      </p:sp>
      <p:sp>
        <p:nvSpPr>
          <p:cNvPr id="4" name="Slide Number Placeholder 3"/>
          <p:cNvSpPr>
            <a:spLocks noGrp="1"/>
          </p:cNvSpPr>
          <p:nvPr>
            <p:ph type="sldNum" sz="quarter" idx="10"/>
          </p:nvPr>
        </p:nvSpPr>
        <p:spPr/>
        <p:txBody>
          <a:bodyPr/>
          <a:lstStyle/>
          <a:p>
            <a:fld id="{18B5FEB1-3B5A-4609-BEDC-D5C1184E9C85}" type="slidenum">
              <a:rPr lang="en-US" smtClean="0"/>
              <a:t>1</a:t>
            </a:fld>
            <a:endParaRPr lang="en-US"/>
          </a:p>
        </p:txBody>
      </p:sp>
    </p:spTree>
    <p:extLst>
      <p:ext uri="{BB962C8B-B14F-4D97-AF65-F5344CB8AC3E}">
        <p14:creationId xmlns:p14="http://schemas.microsoft.com/office/powerpoint/2010/main" val="30567805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10</a:t>
            </a:fld>
            <a:endParaRPr lang="en-US"/>
          </a:p>
        </p:txBody>
      </p:sp>
    </p:spTree>
    <p:extLst>
      <p:ext uri="{BB962C8B-B14F-4D97-AF65-F5344CB8AC3E}">
        <p14:creationId xmlns:p14="http://schemas.microsoft.com/office/powerpoint/2010/main" val="1589154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11</a:t>
            </a:fld>
            <a:endParaRPr lang="en-US"/>
          </a:p>
        </p:txBody>
      </p:sp>
    </p:spTree>
    <p:extLst>
      <p:ext uri="{BB962C8B-B14F-4D97-AF65-F5344CB8AC3E}">
        <p14:creationId xmlns:p14="http://schemas.microsoft.com/office/powerpoint/2010/main" val="1189195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12</a:t>
            </a:fld>
            <a:endParaRPr lang="en-US"/>
          </a:p>
        </p:txBody>
      </p:sp>
    </p:spTree>
    <p:extLst>
      <p:ext uri="{BB962C8B-B14F-4D97-AF65-F5344CB8AC3E}">
        <p14:creationId xmlns:p14="http://schemas.microsoft.com/office/powerpoint/2010/main" val="18451380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5FEB1-3B5A-4609-BEDC-D5C1184E9C85}" type="slidenum">
              <a:rPr lang="en-US" smtClean="0"/>
              <a:t>13</a:t>
            </a:fld>
            <a:endParaRPr lang="en-US"/>
          </a:p>
        </p:txBody>
      </p:sp>
    </p:spTree>
    <p:extLst>
      <p:ext uri="{BB962C8B-B14F-4D97-AF65-F5344CB8AC3E}">
        <p14:creationId xmlns:p14="http://schemas.microsoft.com/office/powerpoint/2010/main" val="1039459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14</a:t>
            </a:fld>
            <a:endParaRPr lang="en-US"/>
          </a:p>
        </p:txBody>
      </p:sp>
    </p:spTree>
    <p:extLst>
      <p:ext uri="{BB962C8B-B14F-4D97-AF65-F5344CB8AC3E}">
        <p14:creationId xmlns:p14="http://schemas.microsoft.com/office/powerpoint/2010/main" val="91590843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15</a:t>
            </a:fld>
            <a:endParaRPr lang="en-US"/>
          </a:p>
        </p:txBody>
      </p:sp>
    </p:spTree>
    <p:extLst>
      <p:ext uri="{BB962C8B-B14F-4D97-AF65-F5344CB8AC3E}">
        <p14:creationId xmlns:p14="http://schemas.microsoft.com/office/powerpoint/2010/main" val="27980391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16</a:t>
            </a:fld>
            <a:endParaRPr lang="en-US"/>
          </a:p>
        </p:txBody>
      </p:sp>
    </p:spTree>
    <p:extLst>
      <p:ext uri="{BB962C8B-B14F-4D97-AF65-F5344CB8AC3E}">
        <p14:creationId xmlns:p14="http://schemas.microsoft.com/office/powerpoint/2010/main" val="1728408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17</a:t>
            </a:fld>
            <a:endParaRPr lang="en-US"/>
          </a:p>
        </p:txBody>
      </p:sp>
    </p:spTree>
    <p:extLst>
      <p:ext uri="{BB962C8B-B14F-4D97-AF65-F5344CB8AC3E}">
        <p14:creationId xmlns:p14="http://schemas.microsoft.com/office/powerpoint/2010/main" val="3112848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18</a:t>
            </a:fld>
            <a:endParaRPr lang="en-US"/>
          </a:p>
        </p:txBody>
      </p:sp>
    </p:spTree>
    <p:extLst>
      <p:ext uri="{BB962C8B-B14F-4D97-AF65-F5344CB8AC3E}">
        <p14:creationId xmlns:p14="http://schemas.microsoft.com/office/powerpoint/2010/main" val="367211049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19</a:t>
            </a:fld>
            <a:endParaRPr lang="en-US"/>
          </a:p>
        </p:txBody>
      </p:sp>
    </p:spTree>
    <p:extLst>
      <p:ext uri="{BB962C8B-B14F-4D97-AF65-F5344CB8AC3E}">
        <p14:creationId xmlns:p14="http://schemas.microsoft.com/office/powerpoint/2010/main" val="6490442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5FEB1-3B5A-4609-BEDC-D5C1184E9C85}" type="slidenum">
              <a:rPr lang="en-US" smtClean="0"/>
              <a:t>2</a:t>
            </a:fld>
            <a:endParaRPr lang="en-US"/>
          </a:p>
        </p:txBody>
      </p:sp>
    </p:spTree>
    <p:extLst>
      <p:ext uri="{BB962C8B-B14F-4D97-AF65-F5344CB8AC3E}">
        <p14:creationId xmlns:p14="http://schemas.microsoft.com/office/powerpoint/2010/main" val="2977086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20</a:t>
            </a:fld>
            <a:endParaRPr lang="en-US"/>
          </a:p>
        </p:txBody>
      </p:sp>
    </p:spTree>
    <p:extLst>
      <p:ext uri="{BB962C8B-B14F-4D97-AF65-F5344CB8AC3E}">
        <p14:creationId xmlns:p14="http://schemas.microsoft.com/office/powerpoint/2010/main" val="34617016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5FEB1-3B5A-4609-BEDC-D5C1184E9C85}" type="slidenum">
              <a:rPr lang="en-US" smtClean="0"/>
              <a:t>21</a:t>
            </a:fld>
            <a:endParaRPr lang="en-US"/>
          </a:p>
        </p:txBody>
      </p:sp>
    </p:spTree>
    <p:extLst>
      <p:ext uri="{BB962C8B-B14F-4D97-AF65-F5344CB8AC3E}">
        <p14:creationId xmlns:p14="http://schemas.microsoft.com/office/powerpoint/2010/main" val="27964630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Norman L. Geisler, Systematic Theology, Volume Two: God, Creation (Minneapolis, MN: Bethany House Publishers, 2003).</a:t>
            </a:r>
          </a:p>
        </p:txBody>
      </p:sp>
      <p:sp>
        <p:nvSpPr>
          <p:cNvPr id="4" name="Slide Number Placeholder 3"/>
          <p:cNvSpPr>
            <a:spLocks noGrp="1"/>
          </p:cNvSpPr>
          <p:nvPr>
            <p:ph type="sldNum" sz="quarter" idx="10"/>
          </p:nvPr>
        </p:nvSpPr>
        <p:spPr/>
        <p:txBody>
          <a:bodyPr/>
          <a:lstStyle/>
          <a:p>
            <a:fld id="{18B5FEB1-3B5A-4609-BEDC-D5C1184E9C85}" type="slidenum">
              <a:rPr lang="en-US" smtClean="0"/>
              <a:t>22</a:t>
            </a:fld>
            <a:endParaRPr lang="en-US"/>
          </a:p>
        </p:txBody>
      </p:sp>
    </p:spTree>
    <p:extLst>
      <p:ext uri="{BB962C8B-B14F-4D97-AF65-F5344CB8AC3E}">
        <p14:creationId xmlns:p14="http://schemas.microsoft.com/office/powerpoint/2010/main" val="20415827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Norman L. Geisler, Systematic Theology, Volume Two: God, Creation (Minneapolis, MN: Bethany House Publishers, 2003).</a:t>
            </a:r>
          </a:p>
        </p:txBody>
      </p:sp>
      <p:sp>
        <p:nvSpPr>
          <p:cNvPr id="4" name="Slide Number Placeholder 3"/>
          <p:cNvSpPr>
            <a:spLocks noGrp="1"/>
          </p:cNvSpPr>
          <p:nvPr>
            <p:ph type="sldNum" sz="quarter" idx="10"/>
          </p:nvPr>
        </p:nvSpPr>
        <p:spPr/>
        <p:txBody>
          <a:bodyPr/>
          <a:lstStyle/>
          <a:p>
            <a:fld id="{18B5FEB1-3B5A-4609-BEDC-D5C1184E9C85}" type="slidenum">
              <a:rPr lang="en-US" smtClean="0"/>
              <a:t>23</a:t>
            </a:fld>
            <a:endParaRPr lang="en-US"/>
          </a:p>
        </p:txBody>
      </p:sp>
    </p:spTree>
    <p:extLst>
      <p:ext uri="{BB962C8B-B14F-4D97-AF65-F5344CB8AC3E}">
        <p14:creationId xmlns:p14="http://schemas.microsoft.com/office/powerpoint/2010/main" val="329687828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t>Norman L. Geisler, Systematic Theology, Volume Two: God, Creation (Minneapolis, MN: Bethany House Publishers, 2003).</a:t>
            </a:r>
          </a:p>
        </p:txBody>
      </p:sp>
      <p:sp>
        <p:nvSpPr>
          <p:cNvPr id="4" name="Slide Number Placeholder 3"/>
          <p:cNvSpPr>
            <a:spLocks noGrp="1"/>
          </p:cNvSpPr>
          <p:nvPr>
            <p:ph type="sldNum" sz="quarter" idx="10"/>
          </p:nvPr>
        </p:nvSpPr>
        <p:spPr/>
        <p:txBody>
          <a:bodyPr/>
          <a:lstStyle/>
          <a:p>
            <a:fld id="{18B5FEB1-3B5A-4609-BEDC-D5C1184E9C85}" type="slidenum">
              <a:rPr lang="en-US" smtClean="0"/>
              <a:t>24</a:t>
            </a:fld>
            <a:endParaRPr lang="en-US"/>
          </a:p>
        </p:txBody>
      </p:sp>
    </p:spTree>
    <p:extLst>
      <p:ext uri="{BB962C8B-B14F-4D97-AF65-F5344CB8AC3E}">
        <p14:creationId xmlns:p14="http://schemas.microsoft.com/office/powerpoint/2010/main" val="365398373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5FEB1-3B5A-4609-BEDC-D5C1184E9C85}" type="slidenum">
              <a:rPr lang="en-US" smtClean="0"/>
              <a:t>25</a:t>
            </a:fld>
            <a:endParaRPr lang="en-US"/>
          </a:p>
        </p:txBody>
      </p:sp>
    </p:spTree>
    <p:extLst>
      <p:ext uri="{BB962C8B-B14F-4D97-AF65-F5344CB8AC3E}">
        <p14:creationId xmlns:p14="http://schemas.microsoft.com/office/powerpoint/2010/main" val="356259728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26</a:t>
            </a:fld>
            <a:endParaRPr lang="en-US"/>
          </a:p>
        </p:txBody>
      </p:sp>
    </p:spTree>
    <p:extLst>
      <p:ext uri="{BB962C8B-B14F-4D97-AF65-F5344CB8AC3E}">
        <p14:creationId xmlns:p14="http://schemas.microsoft.com/office/powerpoint/2010/main" val="247932250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27</a:t>
            </a:fld>
            <a:endParaRPr lang="en-US"/>
          </a:p>
        </p:txBody>
      </p:sp>
    </p:spTree>
    <p:extLst>
      <p:ext uri="{BB962C8B-B14F-4D97-AF65-F5344CB8AC3E}">
        <p14:creationId xmlns:p14="http://schemas.microsoft.com/office/powerpoint/2010/main" val="8836430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28</a:t>
            </a:fld>
            <a:endParaRPr lang="en-US"/>
          </a:p>
        </p:txBody>
      </p:sp>
    </p:spTree>
    <p:extLst>
      <p:ext uri="{BB962C8B-B14F-4D97-AF65-F5344CB8AC3E}">
        <p14:creationId xmlns:p14="http://schemas.microsoft.com/office/powerpoint/2010/main" val="394526387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29</a:t>
            </a:fld>
            <a:endParaRPr lang="en-US"/>
          </a:p>
        </p:txBody>
      </p:sp>
    </p:spTree>
    <p:extLst>
      <p:ext uri="{BB962C8B-B14F-4D97-AF65-F5344CB8AC3E}">
        <p14:creationId xmlns:p14="http://schemas.microsoft.com/office/powerpoint/2010/main" val="6466088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3</a:t>
            </a:fld>
            <a:endParaRPr lang="en-US"/>
          </a:p>
        </p:txBody>
      </p:sp>
    </p:spTree>
    <p:extLst>
      <p:ext uri="{BB962C8B-B14F-4D97-AF65-F5344CB8AC3E}">
        <p14:creationId xmlns:p14="http://schemas.microsoft.com/office/powerpoint/2010/main" val="2251915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30</a:t>
            </a:fld>
            <a:endParaRPr lang="en-US"/>
          </a:p>
        </p:txBody>
      </p:sp>
    </p:spTree>
    <p:extLst>
      <p:ext uri="{BB962C8B-B14F-4D97-AF65-F5344CB8AC3E}">
        <p14:creationId xmlns:p14="http://schemas.microsoft.com/office/powerpoint/2010/main" val="23535489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31</a:t>
            </a:fld>
            <a:endParaRPr lang="en-US"/>
          </a:p>
        </p:txBody>
      </p:sp>
    </p:spTree>
    <p:extLst>
      <p:ext uri="{BB962C8B-B14F-4D97-AF65-F5344CB8AC3E}">
        <p14:creationId xmlns:p14="http://schemas.microsoft.com/office/powerpoint/2010/main" val="10474921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32</a:t>
            </a:fld>
            <a:endParaRPr lang="en-US"/>
          </a:p>
        </p:txBody>
      </p:sp>
    </p:spTree>
    <p:extLst>
      <p:ext uri="{BB962C8B-B14F-4D97-AF65-F5344CB8AC3E}">
        <p14:creationId xmlns:p14="http://schemas.microsoft.com/office/powerpoint/2010/main" val="27877220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33</a:t>
            </a:fld>
            <a:endParaRPr lang="en-US"/>
          </a:p>
        </p:txBody>
      </p:sp>
    </p:spTree>
    <p:extLst>
      <p:ext uri="{BB962C8B-B14F-4D97-AF65-F5344CB8AC3E}">
        <p14:creationId xmlns:p14="http://schemas.microsoft.com/office/powerpoint/2010/main" val="24065725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34</a:t>
            </a:fld>
            <a:endParaRPr lang="en-US"/>
          </a:p>
        </p:txBody>
      </p:sp>
    </p:spTree>
    <p:extLst>
      <p:ext uri="{BB962C8B-B14F-4D97-AF65-F5344CB8AC3E}">
        <p14:creationId xmlns:p14="http://schemas.microsoft.com/office/powerpoint/2010/main" val="313046338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35</a:t>
            </a:fld>
            <a:endParaRPr lang="en-US"/>
          </a:p>
        </p:txBody>
      </p:sp>
    </p:spTree>
    <p:extLst>
      <p:ext uri="{BB962C8B-B14F-4D97-AF65-F5344CB8AC3E}">
        <p14:creationId xmlns:p14="http://schemas.microsoft.com/office/powerpoint/2010/main" val="126570676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pc="-50" dirty="0">
                <a:solidFill>
                  <a:schemeClr val="bg1"/>
                </a:solidFill>
              </a:rPr>
              <a:t>Norman L. Geisler, A Popular Survey of the New Testament (Grand Rapids, MI: Baker Books, 2014), 19.</a:t>
            </a:r>
          </a:p>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36</a:t>
            </a:fld>
            <a:endParaRPr lang="en-US"/>
          </a:p>
        </p:txBody>
      </p:sp>
    </p:spTree>
    <p:extLst>
      <p:ext uri="{BB962C8B-B14F-4D97-AF65-F5344CB8AC3E}">
        <p14:creationId xmlns:p14="http://schemas.microsoft.com/office/powerpoint/2010/main" val="24098827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37</a:t>
            </a:fld>
            <a:endParaRPr lang="en-US"/>
          </a:p>
        </p:txBody>
      </p:sp>
    </p:spTree>
    <p:extLst>
      <p:ext uri="{BB962C8B-B14F-4D97-AF65-F5344CB8AC3E}">
        <p14:creationId xmlns:p14="http://schemas.microsoft.com/office/powerpoint/2010/main" val="404874190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38</a:t>
            </a:fld>
            <a:endParaRPr lang="en-US"/>
          </a:p>
        </p:txBody>
      </p:sp>
    </p:spTree>
    <p:extLst>
      <p:ext uri="{BB962C8B-B14F-4D97-AF65-F5344CB8AC3E}">
        <p14:creationId xmlns:p14="http://schemas.microsoft.com/office/powerpoint/2010/main" val="156502674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39</a:t>
            </a:fld>
            <a:endParaRPr lang="en-US"/>
          </a:p>
        </p:txBody>
      </p:sp>
    </p:spTree>
    <p:extLst>
      <p:ext uri="{BB962C8B-B14F-4D97-AF65-F5344CB8AC3E}">
        <p14:creationId xmlns:p14="http://schemas.microsoft.com/office/powerpoint/2010/main" val="9618275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4</a:t>
            </a:fld>
            <a:endParaRPr lang="en-US"/>
          </a:p>
        </p:txBody>
      </p:sp>
    </p:spTree>
    <p:extLst>
      <p:ext uri="{BB962C8B-B14F-4D97-AF65-F5344CB8AC3E}">
        <p14:creationId xmlns:p14="http://schemas.microsoft.com/office/powerpoint/2010/main" val="6286822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40</a:t>
            </a:fld>
            <a:endParaRPr lang="en-US"/>
          </a:p>
        </p:txBody>
      </p:sp>
    </p:spTree>
    <p:extLst>
      <p:ext uri="{BB962C8B-B14F-4D97-AF65-F5344CB8AC3E}">
        <p14:creationId xmlns:p14="http://schemas.microsoft.com/office/powerpoint/2010/main" val="61257668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41</a:t>
            </a:fld>
            <a:endParaRPr lang="en-US"/>
          </a:p>
        </p:txBody>
      </p:sp>
    </p:spTree>
    <p:extLst>
      <p:ext uri="{BB962C8B-B14F-4D97-AF65-F5344CB8AC3E}">
        <p14:creationId xmlns:p14="http://schemas.microsoft.com/office/powerpoint/2010/main" val="296510546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5FEB1-3B5A-4609-BEDC-D5C1184E9C85}" type="slidenum">
              <a:rPr lang="en-US" smtClean="0"/>
              <a:t>42</a:t>
            </a:fld>
            <a:endParaRPr lang="en-US"/>
          </a:p>
        </p:txBody>
      </p:sp>
    </p:spTree>
    <p:extLst>
      <p:ext uri="{BB962C8B-B14F-4D97-AF65-F5344CB8AC3E}">
        <p14:creationId xmlns:p14="http://schemas.microsoft.com/office/powerpoint/2010/main" val="370748593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43</a:t>
            </a:fld>
            <a:endParaRPr lang="en-US"/>
          </a:p>
        </p:txBody>
      </p:sp>
    </p:spTree>
    <p:extLst>
      <p:ext uri="{BB962C8B-B14F-4D97-AF65-F5344CB8AC3E}">
        <p14:creationId xmlns:p14="http://schemas.microsoft.com/office/powerpoint/2010/main" val="3826051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44</a:t>
            </a:fld>
            <a:endParaRPr lang="en-US"/>
          </a:p>
        </p:txBody>
      </p:sp>
    </p:spTree>
    <p:extLst>
      <p:ext uri="{BB962C8B-B14F-4D97-AF65-F5344CB8AC3E}">
        <p14:creationId xmlns:p14="http://schemas.microsoft.com/office/powerpoint/2010/main" val="210595670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45</a:t>
            </a:fld>
            <a:endParaRPr lang="en-US"/>
          </a:p>
        </p:txBody>
      </p:sp>
    </p:spTree>
    <p:extLst>
      <p:ext uri="{BB962C8B-B14F-4D97-AF65-F5344CB8AC3E}">
        <p14:creationId xmlns:p14="http://schemas.microsoft.com/office/powerpoint/2010/main" val="34465232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5FEB1-3B5A-4609-BEDC-D5C1184E9C85}" type="slidenum">
              <a:rPr lang="en-US" smtClean="0"/>
              <a:t>5</a:t>
            </a:fld>
            <a:endParaRPr lang="en-US"/>
          </a:p>
        </p:txBody>
      </p:sp>
    </p:spTree>
    <p:extLst>
      <p:ext uri="{BB962C8B-B14F-4D97-AF65-F5344CB8AC3E}">
        <p14:creationId xmlns:p14="http://schemas.microsoft.com/office/powerpoint/2010/main" val="13125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6</a:t>
            </a:fld>
            <a:endParaRPr lang="en-US"/>
          </a:p>
        </p:txBody>
      </p:sp>
    </p:spTree>
    <p:extLst>
      <p:ext uri="{BB962C8B-B14F-4D97-AF65-F5344CB8AC3E}">
        <p14:creationId xmlns:p14="http://schemas.microsoft.com/office/powerpoint/2010/main" val="38153256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8B5FEB1-3B5A-4609-BEDC-D5C1184E9C85}" type="slidenum">
              <a:rPr lang="en-US" smtClean="0"/>
              <a:t>7</a:t>
            </a:fld>
            <a:endParaRPr lang="en-US"/>
          </a:p>
        </p:txBody>
      </p:sp>
    </p:spTree>
    <p:extLst>
      <p:ext uri="{BB962C8B-B14F-4D97-AF65-F5344CB8AC3E}">
        <p14:creationId xmlns:p14="http://schemas.microsoft.com/office/powerpoint/2010/main" val="1050773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8</a:t>
            </a:fld>
            <a:endParaRPr lang="en-US"/>
          </a:p>
        </p:txBody>
      </p:sp>
    </p:spTree>
    <p:extLst>
      <p:ext uri="{BB962C8B-B14F-4D97-AF65-F5344CB8AC3E}">
        <p14:creationId xmlns:p14="http://schemas.microsoft.com/office/powerpoint/2010/main" val="20914967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0" dirty="0"/>
          </a:p>
        </p:txBody>
      </p:sp>
      <p:sp>
        <p:nvSpPr>
          <p:cNvPr id="4" name="Slide Number Placeholder 3"/>
          <p:cNvSpPr>
            <a:spLocks noGrp="1"/>
          </p:cNvSpPr>
          <p:nvPr>
            <p:ph type="sldNum" sz="quarter" idx="10"/>
          </p:nvPr>
        </p:nvSpPr>
        <p:spPr/>
        <p:txBody>
          <a:bodyPr/>
          <a:lstStyle/>
          <a:p>
            <a:fld id="{18B5FEB1-3B5A-4609-BEDC-D5C1184E9C85}" type="slidenum">
              <a:rPr lang="en-US" smtClean="0"/>
              <a:t>9</a:t>
            </a:fld>
            <a:endParaRPr lang="en-US"/>
          </a:p>
        </p:txBody>
      </p:sp>
    </p:spTree>
    <p:extLst>
      <p:ext uri="{BB962C8B-B14F-4D97-AF65-F5344CB8AC3E}">
        <p14:creationId xmlns:p14="http://schemas.microsoft.com/office/powerpoint/2010/main" val="23724099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3EBFCAB8-1A36-43CE-871F-135FF1EB486A}"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62110-BED1-4468-A163-00F7A338B351}" type="slidenum">
              <a:rPr lang="en-US" smtClean="0"/>
              <a:t>‹#›</a:t>
            </a:fld>
            <a:endParaRPr lang="en-US"/>
          </a:p>
        </p:txBody>
      </p:sp>
    </p:spTree>
    <p:extLst>
      <p:ext uri="{BB962C8B-B14F-4D97-AF65-F5344CB8AC3E}">
        <p14:creationId xmlns:p14="http://schemas.microsoft.com/office/powerpoint/2010/main" val="42386327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BFCAB8-1A36-43CE-871F-135FF1EB486A}"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62110-BED1-4468-A163-00F7A338B351}" type="slidenum">
              <a:rPr lang="en-US" smtClean="0"/>
              <a:t>‹#›</a:t>
            </a:fld>
            <a:endParaRPr lang="en-US"/>
          </a:p>
        </p:txBody>
      </p:sp>
    </p:spTree>
    <p:extLst>
      <p:ext uri="{BB962C8B-B14F-4D97-AF65-F5344CB8AC3E}">
        <p14:creationId xmlns:p14="http://schemas.microsoft.com/office/powerpoint/2010/main" val="26043265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BFCAB8-1A36-43CE-871F-135FF1EB486A}"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62110-BED1-4468-A163-00F7A338B351}" type="slidenum">
              <a:rPr lang="en-US" smtClean="0"/>
              <a:t>‹#›</a:t>
            </a:fld>
            <a:endParaRPr lang="en-US"/>
          </a:p>
        </p:txBody>
      </p:sp>
    </p:spTree>
    <p:extLst>
      <p:ext uri="{BB962C8B-B14F-4D97-AF65-F5344CB8AC3E}">
        <p14:creationId xmlns:p14="http://schemas.microsoft.com/office/powerpoint/2010/main" val="1155363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EBFCAB8-1A36-43CE-871F-135FF1EB486A}"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62110-BED1-4468-A163-00F7A338B351}" type="slidenum">
              <a:rPr lang="en-US" smtClean="0"/>
              <a:t>‹#›</a:t>
            </a:fld>
            <a:endParaRPr lang="en-US"/>
          </a:p>
        </p:txBody>
      </p:sp>
    </p:spTree>
    <p:extLst>
      <p:ext uri="{BB962C8B-B14F-4D97-AF65-F5344CB8AC3E}">
        <p14:creationId xmlns:p14="http://schemas.microsoft.com/office/powerpoint/2010/main" val="16196147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EBFCAB8-1A36-43CE-871F-135FF1EB486A}" type="datetimeFigureOut">
              <a:rPr lang="en-US" smtClean="0"/>
              <a:t>10/22/2019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962110-BED1-4468-A163-00F7A338B351}" type="slidenum">
              <a:rPr lang="en-US" smtClean="0"/>
              <a:t>‹#›</a:t>
            </a:fld>
            <a:endParaRPr lang="en-US"/>
          </a:p>
        </p:txBody>
      </p:sp>
    </p:spTree>
    <p:extLst>
      <p:ext uri="{BB962C8B-B14F-4D97-AF65-F5344CB8AC3E}">
        <p14:creationId xmlns:p14="http://schemas.microsoft.com/office/powerpoint/2010/main" val="4013258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EBFCAB8-1A36-43CE-871F-135FF1EB486A}"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62110-BED1-4468-A163-00F7A338B351}" type="slidenum">
              <a:rPr lang="en-US" smtClean="0"/>
              <a:t>‹#›</a:t>
            </a:fld>
            <a:endParaRPr lang="en-US"/>
          </a:p>
        </p:txBody>
      </p:sp>
    </p:spTree>
    <p:extLst>
      <p:ext uri="{BB962C8B-B14F-4D97-AF65-F5344CB8AC3E}">
        <p14:creationId xmlns:p14="http://schemas.microsoft.com/office/powerpoint/2010/main" val="2549513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EBFCAB8-1A36-43CE-871F-135FF1EB486A}" type="datetimeFigureOut">
              <a:rPr lang="en-US" smtClean="0"/>
              <a:t>10/22/2019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962110-BED1-4468-A163-00F7A338B351}" type="slidenum">
              <a:rPr lang="en-US" smtClean="0"/>
              <a:t>‹#›</a:t>
            </a:fld>
            <a:endParaRPr lang="en-US"/>
          </a:p>
        </p:txBody>
      </p:sp>
    </p:spTree>
    <p:extLst>
      <p:ext uri="{BB962C8B-B14F-4D97-AF65-F5344CB8AC3E}">
        <p14:creationId xmlns:p14="http://schemas.microsoft.com/office/powerpoint/2010/main" val="38543314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3EBFCAB8-1A36-43CE-871F-135FF1EB486A}" type="datetimeFigureOut">
              <a:rPr lang="en-US" smtClean="0"/>
              <a:t>10/22/2019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962110-BED1-4468-A163-00F7A338B351}" type="slidenum">
              <a:rPr lang="en-US" smtClean="0"/>
              <a:t>‹#›</a:t>
            </a:fld>
            <a:endParaRPr lang="en-US"/>
          </a:p>
        </p:txBody>
      </p:sp>
    </p:spTree>
    <p:extLst>
      <p:ext uri="{BB962C8B-B14F-4D97-AF65-F5344CB8AC3E}">
        <p14:creationId xmlns:p14="http://schemas.microsoft.com/office/powerpoint/2010/main" val="30486677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BFCAB8-1A36-43CE-871F-135FF1EB486A}" type="datetimeFigureOut">
              <a:rPr lang="en-US" smtClean="0"/>
              <a:t>10/22/2019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962110-BED1-4468-A163-00F7A338B351}" type="slidenum">
              <a:rPr lang="en-US" smtClean="0"/>
              <a:t>‹#›</a:t>
            </a:fld>
            <a:endParaRPr lang="en-US"/>
          </a:p>
        </p:txBody>
      </p:sp>
    </p:spTree>
    <p:extLst>
      <p:ext uri="{BB962C8B-B14F-4D97-AF65-F5344CB8AC3E}">
        <p14:creationId xmlns:p14="http://schemas.microsoft.com/office/powerpoint/2010/main" val="32155957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BFCAB8-1A36-43CE-871F-135FF1EB486A}"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62110-BED1-4468-A163-00F7A338B351}" type="slidenum">
              <a:rPr lang="en-US" smtClean="0"/>
              <a:t>‹#›</a:t>
            </a:fld>
            <a:endParaRPr lang="en-US"/>
          </a:p>
        </p:txBody>
      </p:sp>
    </p:spTree>
    <p:extLst>
      <p:ext uri="{BB962C8B-B14F-4D97-AF65-F5344CB8AC3E}">
        <p14:creationId xmlns:p14="http://schemas.microsoft.com/office/powerpoint/2010/main" val="36406006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EBFCAB8-1A36-43CE-871F-135FF1EB486A}" type="datetimeFigureOut">
              <a:rPr lang="en-US" smtClean="0"/>
              <a:t>10/22/2019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962110-BED1-4468-A163-00F7A338B351}" type="slidenum">
              <a:rPr lang="en-US" smtClean="0"/>
              <a:t>‹#›</a:t>
            </a:fld>
            <a:endParaRPr lang="en-US"/>
          </a:p>
        </p:txBody>
      </p:sp>
    </p:spTree>
    <p:extLst>
      <p:ext uri="{BB962C8B-B14F-4D97-AF65-F5344CB8AC3E}">
        <p14:creationId xmlns:p14="http://schemas.microsoft.com/office/powerpoint/2010/main" val="27643444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6000" b="-6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3EBFCAB8-1A36-43CE-871F-135FF1EB486A}" type="datetimeFigureOut">
              <a:rPr lang="en-US" smtClean="0"/>
              <a:t>10/22/2019</a:t>
            </a:fld>
            <a:endParaRPr lang="en-US"/>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B5962110-BED1-4468-A163-00F7A338B351}" type="slidenum">
              <a:rPr lang="en-US" smtClean="0"/>
              <a:t>‹#›</a:t>
            </a:fld>
            <a:endParaRPr lang="en-US"/>
          </a:p>
        </p:txBody>
      </p:sp>
    </p:spTree>
    <p:extLst>
      <p:ext uri="{BB962C8B-B14F-4D97-AF65-F5344CB8AC3E}">
        <p14:creationId xmlns:p14="http://schemas.microsoft.com/office/powerpoint/2010/main" val="239549419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4.jpg"/><Relationship Id="rId4" Type="http://schemas.openxmlformats.org/officeDocument/2006/relationships/image" Target="../media/image3.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0" y="1220611"/>
            <a:ext cx="4572000" cy="268984"/>
          </a:xfrm>
          <a:prstGeom prst="rect">
            <a:avLst/>
          </a:prstGeom>
        </p:spPr>
        <p:txBody>
          <a:bodyPr>
            <a:spAutoFit/>
          </a:bodyPr>
          <a:lstStyle/>
          <a:p>
            <a:pPr>
              <a:lnSpc>
                <a:spcPct val="80000"/>
              </a:lnSpc>
              <a:defRPr/>
            </a:pPr>
            <a:endParaRPr lang="en-US" sz="1400" b="1" dirty="0"/>
          </a:p>
        </p:txBody>
      </p:sp>
      <p:sp>
        <p:nvSpPr>
          <p:cNvPr id="6" name="Rectangle 3"/>
          <p:cNvSpPr txBox="1">
            <a:spLocks noChangeArrowheads="1"/>
          </p:cNvSpPr>
          <p:nvPr/>
        </p:nvSpPr>
        <p:spPr>
          <a:xfrm>
            <a:off x="228600" y="1200150"/>
            <a:ext cx="4267200" cy="45339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nSpc>
                <a:spcPct val="90000"/>
              </a:lnSpc>
              <a:buNone/>
              <a:defRPr/>
            </a:pPr>
            <a:endParaRPr lang="en-US" sz="4400" dirty="0">
              <a:solidFill>
                <a:schemeClr val="bg1"/>
              </a:solidFill>
            </a:endParaRPr>
          </a:p>
        </p:txBody>
      </p:sp>
      <p:sp>
        <p:nvSpPr>
          <p:cNvPr id="3" name="Rectangle 2">
            <a:extLst>
              <a:ext uri="{FF2B5EF4-FFF2-40B4-BE49-F238E27FC236}">
                <a16:creationId xmlns:a16="http://schemas.microsoft.com/office/drawing/2014/main" id="{10E4BCE9-03E4-43C7-BA31-88833E4B850A}"/>
              </a:ext>
            </a:extLst>
          </p:cNvPr>
          <p:cNvSpPr/>
          <p:nvPr/>
        </p:nvSpPr>
        <p:spPr>
          <a:xfrm>
            <a:off x="12843" y="1733550"/>
            <a:ext cx="9144000" cy="522002"/>
          </a:xfrm>
          <a:prstGeom prst="rect">
            <a:avLst/>
          </a:prstGeom>
        </p:spPr>
        <p:txBody>
          <a:bodyPr wrap="square">
            <a:spAutoFit/>
          </a:bodyPr>
          <a:lstStyle/>
          <a:p>
            <a:pPr algn="ctr">
              <a:lnSpc>
                <a:spcPts val="3200"/>
              </a:lnSpc>
            </a:pPr>
            <a:r>
              <a:rPr lang="en-US" sz="3600" b="1" spc="-50" dirty="0">
                <a:solidFill>
                  <a:srgbClr val="FFC000"/>
                </a:solidFill>
              </a:rPr>
              <a:t>God’s Immutability</a:t>
            </a:r>
            <a:endParaRPr lang="en-US" sz="3200" b="1" spc="-50" dirty="0">
              <a:solidFill>
                <a:srgbClr val="FFC000"/>
              </a:solidFill>
            </a:endParaRPr>
          </a:p>
        </p:txBody>
      </p:sp>
      <p:sp>
        <p:nvSpPr>
          <p:cNvPr id="8" name="Rectangle 7">
            <a:extLst>
              <a:ext uri="{FF2B5EF4-FFF2-40B4-BE49-F238E27FC236}">
                <a16:creationId xmlns:a16="http://schemas.microsoft.com/office/drawing/2014/main" id="{34645BF4-D8AB-4A99-8CA2-25768C819771}"/>
              </a:ext>
            </a:extLst>
          </p:cNvPr>
          <p:cNvSpPr/>
          <p:nvPr/>
        </p:nvSpPr>
        <p:spPr>
          <a:xfrm>
            <a:off x="12843" y="2724150"/>
            <a:ext cx="9144000" cy="891719"/>
          </a:xfrm>
          <a:prstGeom prst="rect">
            <a:avLst/>
          </a:prstGeom>
        </p:spPr>
        <p:txBody>
          <a:bodyPr wrap="square">
            <a:spAutoFit/>
          </a:bodyPr>
          <a:lstStyle/>
          <a:p>
            <a:pPr algn="ctr">
              <a:lnSpc>
                <a:spcPts val="3200"/>
              </a:lnSpc>
            </a:pPr>
            <a:r>
              <a:rPr lang="en-US" sz="2400" b="1" spc="-50" dirty="0">
                <a:solidFill>
                  <a:schemeClr val="bg1"/>
                </a:solidFill>
              </a:rPr>
              <a:t>Does God </a:t>
            </a:r>
            <a:r>
              <a:rPr lang="en-US" sz="2400" b="1" i="1" spc="-50" dirty="0">
                <a:solidFill>
                  <a:schemeClr val="bg1"/>
                </a:solidFill>
              </a:rPr>
              <a:t>change</a:t>
            </a:r>
            <a:r>
              <a:rPr lang="en-US" sz="2400" b="1" spc="-50" dirty="0">
                <a:solidFill>
                  <a:schemeClr val="bg1"/>
                </a:solidFill>
              </a:rPr>
              <a:t>? </a:t>
            </a:r>
            <a:r>
              <a:rPr lang="en-US" sz="2400" spc="-50" dirty="0">
                <a:solidFill>
                  <a:schemeClr val="bg1"/>
                </a:solidFill>
              </a:rPr>
              <a:t>A Response to </a:t>
            </a:r>
            <a:r>
              <a:rPr lang="en-US" sz="2400" b="1" spc="-50" dirty="0">
                <a:solidFill>
                  <a:schemeClr val="bg1"/>
                </a:solidFill>
              </a:rPr>
              <a:t>Open Theism</a:t>
            </a:r>
          </a:p>
          <a:p>
            <a:pPr algn="ctr">
              <a:lnSpc>
                <a:spcPts val="3200"/>
              </a:lnSpc>
            </a:pPr>
            <a:r>
              <a:rPr lang="en-US" sz="2400" spc="-50" dirty="0">
                <a:solidFill>
                  <a:schemeClr val="bg1"/>
                </a:solidFill>
              </a:rPr>
              <a:t>By Shawn Nelson</a:t>
            </a:r>
            <a:r>
              <a:rPr lang="en-US" sz="2000" spc="-50" dirty="0">
                <a:solidFill>
                  <a:schemeClr val="bg1"/>
                </a:solidFill>
              </a:rPr>
              <a:t>, 2019</a:t>
            </a:r>
            <a:endParaRPr lang="en-US" sz="2400" spc="-50" dirty="0">
              <a:solidFill>
                <a:schemeClr val="bg1"/>
              </a:solidFill>
            </a:endParaRPr>
          </a:p>
        </p:txBody>
      </p:sp>
    </p:spTree>
    <p:extLst>
      <p:ext uri="{BB962C8B-B14F-4D97-AF65-F5344CB8AC3E}">
        <p14:creationId xmlns:p14="http://schemas.microsoft.com/office/powerpoint/2010/main" val="330533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48006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Biblical Support</a:t>
            </a:r>
          </a:p>
        </p:txBody>
      </p:sp>
      <p:sp>
        <p:nvSpPr>
          <p:cNvPr id="10" name="Rectangle 9">
            <a:extLst>
              <a:ext uri="{FF2B5EF4-FFF2-40B4-BE49-F238E27FC236}">
                <a16:creationId xmlns:a16="http://schemas.microsoft.com/office/drawing/2014/main" id="{A5DCC7DB-038C-419C-AA92-9EDA1DC1FDC1}"/>
              </a:ext>
            </a:extLst>
          </p:cNvPr>
          <p:cNvSpPr/>
          <p:nvPr/>
        </p:nvSpPr>
        <p:spPr>
          <a:xfrm>
            <a:off x="609600" y="1657350"/>
            <a:ext cx="7924800" cy="1791516"/>
          </a:xfrm>
          <a:prstGeom prst="rect">
            <a:avLst/>
          </a:prstGeom>
          <a:solidFill>
            <a:schemeClr val="tx1">
              <a:alpha val="43000"/>
            </a:schemeClr>
          </a:solidFill>
        </p:spPr>
        <p:txBody>
          <a:bodyPr wrap="square">
            <a:spAutoFit/>
          </a:bodyPr>
          <a:lstStyle/>
          <a:p>
            <a:pPr>
              <a:lnSpc>
                <a:spcPts val="1700"/>
              </a:lnSpc>
            </a:pPr>
            <a:r>
              <a:rPr lang="en-US" b="1" spc="-50" dirty="0">
                <a:solidFill>
                  <a:srgbClr val="FFFF00"/>
                </a:solidFill>
              </a:rPr>
              <a:t>The Bible says to have </a:t>
            </a:r>
            <a:r>
              <a:rPr lang="en-US" b="1" spc="-50" dirty="0">
                <a:solidFill>
                  <a:srgbClr val="FFC000"/>
                </a:solidFill>
              </a:rPr>
              <a:t>confidence in God </a:t>
            </a:r>
            <a:r>
              <a:rPr lang="en-US" b="1" spc="-50" dirty="0">
                <a:solidFill>
                  <a:srgbClr val="FFFF00"/>
                </a:solidFill>
              </a:rPr>
              <a:t>because of his unchanging nature.</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Malachi 3:6 – </a:t>
            </a:r>
            <a:r>
              <a:rPr lang="en-US" spc="-50" dirty="0">
                <a:solidFill>
                  <a:schemeClr val="bg1"/>
                </a:solidFill>
              </a:rPr>
              <a:t>“For I the Lord </a:t>
            </a:r>
            <a:r>
              <a:rPr lang="en-US" spc="-50" dirty="0">
                <a:solidFill>
                  <a:srgbClr val="FFC000"/>
                </a:solidFill>
              </a:rPr>
              <a:t>do not change</a:t>
            </a:r>
            <a:r>
              <a:rPr lang="en-US" spc="-50" dirty="0">
                <a:solidFill>
                  <a:schemeClr val="bg1"/>
                </a:solidFill>
              </a:rPr>
              <a:t>; therefore you, O children of Jacob, are not consumed.</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James 1:17 – </a:t>
            </a:r>
            <a:r>
              <a:rPr lang="en-US" spc="-50" dirty="0">
                <a:solidFill>
                  <a:schemeClr val="bg1"/>
                </a:solidFill>
              </a:rPr>
              <a:t>Every good gift and every perfect gift is from above, coming down from the Father of lights, with whom there is </a:t>
            </a:r>
            <a:r>
              <a:rPr lang="en-US" spc="-50" dirty="0">
                <a:solidFill>
                  <a:srgbClr val="FFC000"/>
                </a:solidFill>
              </a:rPr>
              <a:t>no variation </a:t>
            </a:r>
            <a:r>
              <a:rPr lang="en-US" spc="-50" dirty="0">
                <a:solidFill>
                  <a:schemeClr val="bg1"/>
                </a:solidFill>
              </a:rPr>
              <a:t>or shadow due to change.</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Hebrews 13:8 – </a:t>
            </a:r>
            <a:r>
              <a:rPr lang="en-US" spc="-50" dirty="0">
                <a:solidFill>
                  <a:schemeClr val="bg1"/>
                </a:solidFill>
              </a:rPr>
              <a:t>Jesus </a:t>
            </a:r>
            <a:r>
              <a:rPr lang="en-US" spc="-50" dirty="0">
                <a:solidFill>
                  <a:srgbClr val="FFC000"/>
                </a:solidFill>
              </a:rPr>
              <a:t>Christ is the same </a:t>
            </a:r>
            <a:r>
              <a:rPr lang="en-US" spc="-50" dirty="0">
                <a:solidFill>
                  <a:schemeClr val="bg1"/>
                </a:solidFill>
              </a:rPr>
              <a:t>yesterday and today and forever. </a:t>
            </a:r>
          </a:p>
        </p:txBody>
      </p:sp>
      <p:sp>
        <p:nvSpPr>
          <p:cNvPr id="5" name="TextBox 4">
            <a:extLst>
              <a:ext uri="{FF2B5EF4-FFF2-40B4-BE49-F238E27FC236}">
                <a16:creationId xmlns:a16="http://schemas.microsoft.com/office/drawing/2014/main" id="{C0022B3D-D0A6-4BB0-90F6-9905C1C21639}"/>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The Bible says God’s nature is unchangeable</a:t>
            </a:r>
          </a:p>
        </p:txBody>
      </p:sp>
    </p:spTree>
    <p:extLst>
      <p:ext uri="{BB962C8B-B14F-4D97-AF65-F5344CB8AC3E}">
        <p14:creationId xmlns:p14="http://schemas.microsoft.com/office/powerpoint/2010/main" val="2056601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48006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Biblical Support</a:t>
            </a:r>
          </a:p>
        </p:txBody>
      </p:sp>
      <p:sp>
        <p:nvSpPr>
          <p:cNvPr id="10" name="Rectangle 9">
            <a:extLst>
              <a:ext uri="{FF2B5EF4-FFF2-40B4-BE49-F238E27FC236}">
                <a16:creationId xmlns:a16="http://schemas.microsoft.com/office/drawing/2014/main" id="{A5DCC7DB-038C-419C-AA92-9EDA1DC1FDC1}"/>
              </a:ext>
            </a:extLst>
          </p:cNvPr>
          <p:cNvSpPr/>
          <p:nvPr/>
        </p:nvSpPr>
        <p:spPr>
          <a:xfrm>
            <a:off x="609600" y="895350"/>
            <a:ext cx="7924800" cy="1714572"/>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The Bible says God </a:t>
            </a:r>
            <a:r>
              <a:rPr lang="en-US" b="1" spc="-50" dirty="0">
                <a:solidFill>
                  <a:srgbClr val="FFC000"/>
                </a:solidFill>
              </a:rPr>
              <a:t>perfectly executes </a:t>
            </a:r>
            <a:r>
              <a:rPr lang="en-US" b="1" spc="-50" dirty="0">
                <a:solidFill>
                  <a:srgbClr val="FFFF00"/>
                </a:solidFill>
              </a:rPr>
              <a:t>his will.</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Numbers 23:19 – </a:t>
            </a:r>
            <a:r>
              <a:rPr lang="en-US" spc="-50" dirty="0">
                <a:solidFill>
                  <a:schemeClr val="bg1"/>
                </a:solidFill>
              </a:rPr>
              <a:t>“</a:t>
            </a:r>
            <a:r>
              <a:rPr lang="en-US" spc="-50" dirty="0">
                <a:solidFill>
                  <a:srgbClr val="FFC000"/>
                </a:solidFill>
              </a:rPr>
              <a:t>God is not a man</a:t>
            </a:r>
            <a:r>
              <a:rPr lang="en-US" spc="-50" dirty="0">
                <a:solidFill>
                  <a:schemeClr val="bg1"/>
                </a:solidFill>
              </a:rPr>
              <a:t>, that He should </a:t>
            </a:r>
            <a:r>
              <a:rPr lang="en-US" spc="-50" dirty="0">
                <a:solidFill>
                  <a:srgbClr val="FFC000"/>
                </a:solidFill>
              </a:rPr>
              <a:t>lie</a:t>
            </a:r>
            <a:r>
              <a:rPr lang="en-US" spc="-50" dirty="0">
                <a:solidFill>
                  <a:schemeClr val="bg1"/>
                </a:solidFill>
              </a:rPr>
              <a:t>, Nor a son of man, that He should </a:t>
            </a:r>
            <a:r>
              <a:rPr lang="en-US" spc="-50" dirty="0">
                <a:solidFill>
                  <a:srgbClr val="FFC000"/>
                </a:solidFill>
              </a:rPr>
              <a:t>repent</a:t>
            </a:r>
            <a:r>
              <a:rPr lang="en-US" spc="-50" dirty="0">
                <a:solidFill>
                  <a:schemeClr val="bg1"/>
                </a:solidFill>
              </a:rPr>
              <a:t>. Has He said, and will He not do? Or has He spoken, and will He not make it good?”</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1 Samuel 15:29 – </a:t>
            </a:r>
            <a:r>
              <a:rPr lang="en-US" spc="-50" dirty="0">
                <a:solidFill>
                  <a:schemeClr val="bg1"/>
                </a:solidFill>
              </a:rPr>
              <a:t>“And also the Strength of Israel </a:t>
            </a:r>
            <a:r>
              <a:rPr lang="en-US" spc="-50" dirty="0">
                <a:solidFill>
                  <a:srgbClr val="FFC000"/>
                </a:solidFill>
              </a:rPr>
              <a:t>will not lie </a:t>
            </a:r>
            <a:r>
              <a:rPr lang="en-US" spc="-50" dirty="0">
                <a:solidFill>
                  <a:schemeClr val="bg1"/>
                </a:solidFill>
              </a:rPr>
              <a:t>nor </a:t>
            </a:r>
            <a:r>
              <a:rPr lang="en-US" spc="-50" dirty="0">
                <a:solidFill>
                  <a:srgbClr val="FFC000"/>
                </a:solidFill>
              </a:rPr>
              <a:t>relent</a:t>
            </a:r>
            <a:r>
              <a:rPr lang="en-US" spc="-50" dirty="0">
                <a:solidFill>
                  <a:schemeClr val="bg1"/>
                </a:solidFill>
              </a:rPr>
              <a:t>. For He is not a man, that He should relent.”</a:t>
            </a:r>
          </a:p>
        </p:txBody>
      </p:sp>
      <p:sp>
        <p:nvSpPr>
          <p:cNvPr id="2" name="TextBox 1">
            <a:extLst>
              <a:ext uri="{FF2B5EF4-FFF2-40B4-BE49-F238E27FC236}">
                <a16:creationId xmlns:a16="http://schemas.microsoft.com/office/drawing/2014/main" id="{71344E91-18EB-44D8-A576-E8D29C70BB80}"/>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The Bible says God’s will and purpose are unchangeable</a:t>
            </a:r>
          </a:p>
        </p:txBody>
      </p:sp>
      <p:sp>
        <p:nvSpPr>
          <p:cNvPr id="6" name="Rectangle 5">
            <a:extLst>
              <a:ext uri="{FF2B5EF4-FFF2-40B4-BE49-F238E27FC236}">
                <a16:creationId xmlns:a16="http://schemas.microsoft.com/office/drawing/2014/main" id="{1C73CB7B-DC0D-497D-B984-A7C520405665}"/>
              </a:ext>
            </a:extLst>
          </p:cNvPr>
          <p:cNvSpPr/>
          <p:nvPr/>
        </p:nvSpPr>
        <p:spPr>
          <a:xfrm>
            <a:off x="609600" y="2800350"/>
            <a:ext cx="7924800" cy="688650"/>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The Bible says God does not take back his </a:t>
            </a:r>
            <a:r>
              <a:rPr lang="en-US" b="1" spc="-50" dirty="0">
                <a:solidFill>
                  <a:srgbClr val="FFC000"/>
                </a:solidFill>
              </a:rPr>
              <a:t>calling</a:t>
            </a:r>
            <a:r>
              <a:rPr lang="en-US" b="1" spc="-50" dirty="0">
                <a:solidFill>
                  <a:srgbClr val="FFFF00"/>
                </a:solidFill>
              </a:rPr>
              <a:t>.</a:t>
            </a:r>
            <a:endParaRPr lang="en-US" b="1" spc="-50" dirty="0">
              <a:solidFill>
                <a:srgbClr val="FFC000"/>
              </a:solidFill>
            </a:endParaRP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Romans 11:29 – </a:t>
            </a:r>
            <a:r>
              <a:rPr lang="en-US" spc="-50" dirty="0">
                <a:solidFill>
                  <a:schemeClr val="bg1"/>
                </a:solidFill>
              </a:rPr>
              <a:t>“For the gifts and the </a:t>
            </a:r>
            <a:r>
              <a:rPr lang="en-US" spc="-50" dirty="0">
                <a:solidFill>
                  <a:srgbClr val="FFC000"/>
                </a:solidFill>
              </a:rPr>
              <a:t>calling of God </a:t>
            </a:r>
            <a:r>
              <a:rPr lang="en-US" spc="-50" dirty="0">
                <a:solidFill>
                  <a:schemeClr val="bg1"/>
                </a:solidFill>
              </a:rPr>
              <a:t>are </a:t>
            </a:r>
            <a:r>
              <a:rPr lang="en-US" spc="-50" dirty="0">
                <a:solidFill>
                  <a:srgbClr val="FFC000"/>
                </a:solidFill>
              </a:rPr>
              <a:t>irrevocable</a:t>
            </a:r>
            <a:r>
              <a:rPr lang="en-US" spc="-50" dirty="0">
                <a:solidFill>
                  <a:schemeClr val="bg1"/>
                </a:solidFill>
              </a:rPr>
              <a:t>.”</a:t>
            </a:r>
          </a:p>
        </p:txBody>
      </p:sp>
      <p:sp>
        <p:nvSpPr>
          <p:cNvPr id="8" name="Rectangle 7">
            <a:extLst>
              <a:ext uri="{FF2B5EF4-FFF2-40B4-BE49-F238E27FC236}">
                <a16:creationId xmlns:a16="http://schemas.microsoft.com/office/drawing/2014/main" id="{DAC9DD8B-9A5E-4423-A975-99A62B902769}"/>
              </a:ext>
            </a:extLst>
          </p:cNvPr>
          <p:cNvSpPr/>
          <p:nvPr/>
        </p:nvSpPr>
        <p:spPr>
          <a:xfrm>
            <a:off x="609600" y="3679428"/>
            <a:ext cx="7924800" cy="906658"/>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He says God does not fail to keep his </a:t>
            </a:r>
            <a:r>
              <a:rPr lang="en-US" b="1" spc="-50" dirty="0">
                <a:solidFill>
                  <a:srgbClr val="FFC000"/>
                </a:solidFill>
              </a:rPr>
              <a:t>promises</a:t>
            </a:r>
            <a:r>
              <a:rPr lang="en-US" b="1" spc="-50" dirty="0">
                <a:solidFill>
                  <a:srgbClr val="FFFF00"/>
                </a:solidFill>
              </a:rPr>
              <a:t>.</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Romans 11:1 – </a:t>
            </a:r>
            <a:r>
              <a:rPr lang="en-US" spc="-50" dirty="0">
                <a:solidFill>
                  <a:schemeClr val="bg1"/>
                </a:solidFill>
              </a:rPr>
              <a:t>“I say then, has </a:t>
            </a:r>
            <a:r>
              <a:rPr lang="en-US" spc="-50" dirty="0">
                <a:solidFill>
                  <a:srgbClr val="FFC000"/>
                </a:solidFill>
              </a:rPr>
              <a:t>God cast away His people</a:t>
            </a:r>
            <a:r>
              <a:rPr lang="en-US" spc="-50" dirty="0">
                <a:solidFill>
                  <a:schemeClr val="bg1"/>
                </a:solidFill>
              </a:rPr>
              <a:t>? </a:t>
            </a:r>
            <a:r>
              <a:rPr lang="en-US" spc="-50" dirty="0">
                <a:solidFill>
                  <a:srgbClr val="FFC000"/>
                </a:solidFill>
              </a:rPr>
              <a:t>Certainly not</a:t>
            </a:r>
            <a:r>
              <a:rPr lang="en-US" spc="-50" dirty="0">
                <a:solidFill>
                  <a:schemeClr val="bg1"/>
                </a:solidFill>
              </a:rPr>
              <a:t>! For I also am an Israelite, of the seed of Abraham, of the tribe of Benjamin.”</a:t>
            </a:r>
          </a:p>
        </p:txBody>
      </p:sp>
    </p:spTree>
    <p:extLst>
      <p:ext uri="{BB962C8B-B14F-4D97-AF65-F5344CB8AC3E}">
        <p14:creationId xmlns:p14="http://schemas.microsoft.com/office/powerpoint/2010/main" val="2343957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48006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Biblical Support</a:t>
            </a:r>
          </a:p>
        </p:txBody>
      </p:sp>
      <p:sp>
        <p:nvSpPr>
          <p:cNvPr id="10" name="Rectangle 9">
            <a:extLst>
              <a:ext uri="{FF2B5EF4-FFF2-40B4-BE49-F238E27FC236}">
                <a16:creationId xmlns:a16="http://schemas.microsoft.com/office/drawing/2014/main" id="{A5DCC7DB-038C-419C-AA92-9EDA1DC1FDC1}"/>
              </a:ext>
            </a:extLst>
          </p:cNvPr>
          <p:cNvSpPr/>
          <p:nvPr/>
        </p:nvSpPr>
        <p:spPr>
          <a:xfrm>
            <a:off x="533400" y="683551"/>
            <a:ext cx="7924800" cy="1342675"/>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The Bible says God’s </a:t>
            </a:r>
            <a:r>
              <a:rPr lang="en-US" b="1" spc="-50" dirty="0">
                <a:solidFill>
                  <a:srgbClr val="FFC000"/>
                </a:solidFill>
              </a:rPr>
              <a:t>predestined</a:t>
            </a:r>
            <a:r>
              <a:rPr lang="en-US" b="1" spc="-50" dirty="0">
                <a:solidFill>
                  <a:srgbClr val="FFFF00"/>
                </a:solidFill>
              </a:rPr>
              <a:t> make it to the end.</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Romans 8:29, 30 – </a:t>
            </a:r>
            <a:r>
              <a:rPr lang="en-US" spc="-50" dirty="0">
                <a:solidFill>
                  <a:schemeClr val="bg1"/>
                </a:solidFill>
              </a:rPr>
              <a:t>“For whom He foreknew, He also </a:t>
            </a:r>
            <a:r>
              <a:rPr lang="en-US" spc="-50" dirty="0">
                <a:solidFill>
                  <a:srgbClr val="FFC000"/>
                </a:solidFill>
              </a:rPr>
              <a:t>predestined</a:t>
            </a:r>
            <a:r>
              <a:rPr lang="en-US" spc="-50" dirty="0">
                <a:solidFill>
                  <a:schemeClr val="bg1"/>
                </a:solidFill>
              </a:rPr>
              <a:t> to be conformed to the image of His Son, that He might be the firstborn among many brethren. Moreover whom He predestined, these He also </a:t>
            </a:r>
            <a:r>
              <a:rPr lang="en-US" spc="-50" dirty="0">
                <a:solidFill>
                  <a:srgbClr val="FFC000"/>
                </a:solidFill>
              </a:rPr>
              <a:t>called</a:t>
            </a:r>
            <a:r>
              <a:rPr lang="en-US" spc="-50" dirty="0">
                <a:solidFill>
                  <a:schemeClr val="bg1"/>
                </a:solidFill>
              </a:rPr>
              <a:t>; whom He called, these He also </a:t>
            </a:r>
            <a:r>
              <a:rPr lang="en-US" spc="-50" dirty="0">
                <a:solidFill>
                  <a:srgbClr val="FFC000"/>
                </a:solidFill>
              </a:rPr>
              <a:t>justified</a:t>
            </a:r>
            <a:r>
              <a:rPr lang="en-US" spc="-50" dirty="0">
                <a:solidFill>
                  <a:schemeClr val="bg1"/>
                </a:solidFill>
              </a:rPr>
              <a:t>; and whom He justified, these He also </a:t>
            </a:r>
            <a:r>
              <a:rPr lang="en-US" spc="-50" dirty="0">
                <a:solidFill>
                  <a:srgbClr val="FFC000"/>
                </a:solidFill>
              </a:rPr>
              <a:t>glorified</a:t>
            </a:r>
            <a:r>
              <a:rPr lang="en-US" spc="-50" dirty="0">
                <a:solidFill>
                  <a:schemeClr val="bg1"/>
                </a:solidFill>
              </a:rPr>
              <a:t>.”</a:t>
            </a:r>
          </a:p>
        </p:txBody>
      </p:sp>
      <p:sp>
        <p:nvSpPr>
          <p:cNvPr id="2" name="TextBox 1">
            <a:extLst>
              <a:ext uri="{FF2B5EF4-FFF2-40B4-BE49-F238E27FC236}">
                <a16:creationId xmlns:a16="http://schemas.microsoft.com/office/drawing/2014/main" id="{71344E91-18EB-44D8-A576-E8D29C70BB80}"/>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The Bible says God’s will and purpose are unchangeable</a:t>
            </a:r>
          </a:p>
        </p:txBody>
      </p:sp>
      <p:sp>
        <p:nvSpPr>
          <p:cNvPr id="6" name="Rectangle 5">
            <a:extLst>
              <a:ext uri="{FF2B5EF4-FFF2-40B4-BE49-F238E27FC236}">
                <a16:creationId xmlns:a16="http://schemas.microsoft.com/office/drawing/2014/main" id="{1C73CB7B-DC0D-497D-B984-A7C520405665}"/>
              </a:ext>
            </a:extLst>
          </p:cNvPr>
          <p:cNvSpPr/>
          <p:nvPr/>
        </p:nvSpPr>
        <p:spPr>
          <a:xfrm>
            <a:off x="533400" y="2108322"/>
            <a:ext cx="7924800" cy="1496564"/>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The Bible says God </a:t>
            </a:r>
            <a:r>
              <a:rPr lang="en-US" b="1" spc="-50" dirty="0">
                <a:solidFill>
                  <a:srgbClr val="FFC000"/>
                </a:solidFill>
              </a:rPr>
              <a:t>finishes</a:t>
            </a:r>
            <a:r>
              <a:rPr lang="en-US" b="1" spc="-50" dirty="0">
                <a:solidFill>
                  <a:srgbClr val="FFFF00"/>
                </a:solidFill>
              </a:rPr>
              <a:t> what he starts.</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Psalm 138:8 – </a:t>
            </a:r>
            <a:r>
              <a:rPr lang="en-US" spc="-50" dirty="0">
                <a:solidFill>
                  <a:schemeClr val="bg1"/>
                </a:solidFill>
              </a:rPr>
              <a:t>“The LORD </a:t>
            </a:r>
            <a:r>
              <a:rPr lang="en-US" spc="-50" dirty="0">
                <a:solidFill>
                  <a:srgbClr val="FFC000"/>
                </a:solidFill>
              </a:rPr>
              <a:t>will fulfill his purpose for me</a:t>
            </a:r>
            <a:r>
              <a:rPr lang="en-US" spc="-50" dirty="0">
                <a:solidFill>
                  <a:schemeClr val="bg1"/>
                </a:solidFill>
              </a:rPr>
              <a:t>; your steadfast love, O LORD, endures forever. Do not forsake the work of your hands.”</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 </a:t>
            </a:r>
            <a:r>
              <a:rPr lang="en-US" spc="-50" dirty="0">
                <a:solidFill>
                  <a:schemeClr val="tx2">
                    <a:lumMod val="40000"/>
                    <a:lumOff val="60000"/>
                  </a:schemeClr>
                </a:solidFill>
              </a:rPr>
              <a:t>Philippians 1:6 – </a:t>
            </a:r>
            <a:r>
              <a:rPr lang="en-US" spc="-50" dirty="0">
                <a:solidFill>
                  <a:schemeClr val="bg1"/>
                </a:solidFill>
              </a:rPr>
              <a:t>“And I am sure of this, that </a:t>
            </a:r>
            <a:r>
              <a:rPr lang="en-US" spc="-50" dirty="0">
                <a:solidFill>
                  <a:srgbClr val="FFC000"/>
                </a:solidFill>
              </a:rPr>
              <a:t>he who began </a:t>
            </a:r>
            <a:r>
              <a:rPr lang="en-US" spc="-50" dirty="0">
                <a:solidFill>
                  <a:schemeClr val="bg1"/>
                </a:solidFill>
              </a:rPr>
              <a:t>a good work in you </a:t>
            </a:r>
            <a:r>
              <a:rPr lang="en-US" spc="-50" dirty="0">
                <a:solidFill>
                  <a:srgbClr val="FFC000"/>
                </a:solidFill>
              </a:rPr>
              <a:t>will bring it to completion </a:t>
            </a:r>
            <a:r>
              <a:rPr lang="en-US" spc="-50" dirty="0">
                <a:solidFill>
                  <a:schemeClr val="bg1"/>
                </a:solidFill>
              </a:rPr>
              <a:t>at the day of Jesus Christ.”</a:t>
            </a:r>
          </a:p>
        </p:txBody>
      </p:sp>
      <p:sp>
        <p:nvSpPr>
          <p:cNvPr id="8" name="Rectangle 7">
            <a:extLst>
              <a:ext uri="{FF2B5EF4-FFF2-40B4-BE49-F238E27FC236}">
                <a16:creationId xmlns:a16="http://schemas.microsoft.com/office/drawing/2014/main" id="{DAC9DD8B-9A5E-4423-A975-99A62B902769}"/>
              </a:ext>
            </a:extLst>
          </p:cNvPr>
          <p:cNvSpPr/>
          <p:nvPr/>
        </p:nvSpPr>
        <p:spPr>
          <a:xfrm>
            <a:off x="533400" y="3686982"/>
            <a:ext cx="7924800" cy="1278555"/>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The Bible says God’s </a:t>
            </a:r>
            <a:r>
              <a:rPr lang="en-US" b="1" spc="-50" dirty="0">
                <a:solidFill>
                  <a:srgbClr val="FFC000"/>
                </a:solidFill>
              </a:rPr>
              <a:t>decisions</a:t>
            </a:r>
            <a:r>
              <a:rPr lang="en-US" b="1" spc="-50" dirty="0">
                <a:solidFill>
                  <a:srgbClr val="FFFF00"/>
                </a:solidFill>
              </a:rPr>
              <a:t> do not change.</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Hebrews 6:17 – “Thus God, determining to show more abundantly to the heirs of promise the </a:t>
            </a:r>
            <a:r>
              <a:rPr lang="en-US" spc="-50" dirty="0">
                <a:solidFill>
                  <a:srgbClr val="FFC000"/>
                </a:solidFill>
              </a:rPr>
              <a:t>immutability of His counsel </a:t>
            </a:r>
            <a:r>
              <a:rPr lang="en-US" spc="-50" dirty="0">
                <a:solidFill>
                  <a:srgbClr val="FFFF00"/>
                </a:solidFill>
              </a:rPr>
              <a:t>              </a:t>
            </a:r>
            <a:r>
              <a:rPr lang="en-US" spc="-50" dirty="0">
                <a:solidFill>
                  <a:schemeClr val="bg1"/>
                </a:solidFill>
              </a:rPr>
              <a:t>, confirmed it by an oath…”</a:t>
            </a:r>
          </a:p>
          <a:p>
            <a:pPr marL="915988" lvl="2">
              <a:lnSpc>
                <a:spcPts val="1700"/>
              </a:lnSpc>
              <a:spcBef>
                <a:spcPts val="600"/>
              </a:spcBef>
              <a:spcAft>
                <a:spcPts val="600"/>
              </a:spcAft>
              <a:buClr>
                <a:schemeClr val="bg1"/>
              </a:buClr>
            </a:pPr>
            <a:r>
              <a:rPr lang="en-US" spc="-50" dirty="0">
                <a:solidFill>
                  <a:schemeClr val="bg1"/>
                </a:solidFill>
              </a:rPr>
              <a:t>              = that which one decides, resolution, decision, plan, purpose, intention</a:t>
            </a:r>
          </a:p>
        </p:txBody>
      </p:sp>
      <p:sp>
        <p:nvSpPr>
          <p:cNvPr id="3" name="TextBox 2">
            <a:extLst>
              <a:ext uri="{FF2B5EF4-FFF2-40B4-BE49-F238E27FC236}">
                <a16:creationId xmlns:a16="http://schemas.microsoft.com/office/drawing/2014/main" id="{5CA23F4F-3E9B-49EB-AE70-E974492F73C5}"/>
              </a:ext>
            </a:extLst>
          </p:cNvPr>
          <p:cNvSpPr txBox="1"/>
          <p:nvPr/>
        </p:nvSpPr>
        <p:spPr>
          <a:xfrm>
            <a:off x="4438851" y="4321743"/>
            <a:ext cx="585537" cy="192506"/>
          </a:xfrm>
          <a:prstGeom prst="rect">
            <a:avLst/>
          </a:prstGeom>
          <a:solidFill>
            <a:srgbClr val="FFFF00">
              <a:alpha val="80000"/>
            </a:srgbClr>
          </a:solidFill>
        </p:spPr>
        <p:txBody>
          <a:bodyPr wrap="square" lIns="45720" rIns="45720" rtlCol="0" anchor="ctr" anchorCtr="0">
            <a:noAutofit/>
          </a:bodyPr>
          <a:lstStyle/>
          <a:p>
            <a:pPr algn="ctr"/>
            <a:r>
              <a:rPr lang="el-GR" sz="1600" spc="-50" dirty="0"/>
              <a:t>βουλή</a:t>
            </a:r>
            <a:endParaRPr lang="en-US" dirty="0"/>
          </a:p>
        </p:txBody>
      </p:sp>
      <p:sp>
        <p:nvSpPr>
          <p:cNvPr id="9" name="TextBox 8">
            <a:extLst>
              <a:ext uri="{FF2B5EF4-FFF2-40B4-BE49-F238E27FC236}">
                <a16:creationId xmlns:a16="http://schemas.microsoft.com/office/drawing/2014/main" id="{F5B2E529-BB83-4B78-8A0A-F25F6DAE5AFE}"/>
              </a:ext>
            </a:extLst>
          </p:cNvPr>
          <p:cNvSpPr txBox="1"/>
          <p:nvPr/>
        </p:nvSpPr>
        <p:spPr>
          <a:xfrm>
            <a:off x="1506353" y="4673065"/>
            <a:ext cx="601579" cy="197317"/>
          </a:xfrm>
          <a:prstGeom prst="rect">
            <a:avLst/>
          </a:prstGeom>
          <a:solidFill>
            <a:srgbClr val="FFFF00">
              <a:alpha val="80000"/>
            </a:srgbClr>
          </a:solidFill>
        </p:spPr>
        <p:txBody>
          <a:bodyPr wrap="square" lIns="45720" rIns="45720" rtlCol="0" anchor="ctr" anchorCtr="0">
            <a:noAutofit/>
          </a:bodyPr>
          <a:lstStyle/>
          <a:p>
            <a:pPr algn="ctr"/>
            <a:r>
              <a:rPr lang="el-GR" sz="1600" spc="-50" dirty="0"/>
              <a:t>βουλή</a:t>
            </a:r>
            <a:endParaRPr lang="en-US" dirty="0"/>
          </a:p>
        </p:txBody>
      </p:sp>
    </p:spTree>
    <p:extLst>
      <p:ext uri="{BB962C8B-B14F-4D97-AF65-F5344CB8AC3E}">
        <p14:creationId xmlns:p14="http://schemas.microsoft.com/office/powerpoint/2010/main" val="3269986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2514600" y="874588"/>
            <a:ext cx="4800600" cy="3482172"/>
          </a:xfrm>
          <a:prstGeom prst="rect">
            <a:avLst/>
          </a:prstGeom>
        </p:spPr>
        <p:txBody>
          <a:bodyPr wrap="square">
            <a:spAutoFit/>
          </a:bodyPr>
          <a:lstStyle/>
          <a:p>
            <a:pPr marL="457200" indent="-457200">
              <a:lnSpc>
                <a:spcPts val="2400"/>
              </a:lnSpc>
              <a:spcBef>
                <a:spcPts val="600"/>
              </a:spcBef>
              <a:spcAft>
                <a:spcPts val="600"/>
              </a:spcAft>
              <a:buAutoNum type="arabicPeriod"/>
            </a:pPr>
            <a:r>
              <a:rPr lang="en-US" sz="2400" spc="-50" dirty="0">
                <a:solidFill>
                  <a:schemeClr val="bg1"/>
                </a:solidFill>
              </a:rPr>
              <a:t>Defining immutability</a:t>
            </a:r>
          </a:p>
          <a:p>
            <a:pPr marL="457200" indent="-457200">
              <a:lnSpc>
                <a:spcPts val="2400"/>
              </a:lnSpc>
              <a:spcBef>
                <a:spcPts val="600"/>
              </a:spcBef>
              <a:spcAft>
                <a:spcPts val="600"/>
              </a:spcAft>
              <a:buAutoNum type="arabicPeriod"/>
            </a:pPr>
            <a:r>
              <a:rPr lang="en-US" sz="2400" spc="-50" dirty="0">
                <a:solidFill>
                  <a:schemeClr val="bg1"/>
                </a:solidFill>
              </a:rPr>
              <a:t>Objections from open theism</a:t>
            </a:r>
          </a:p>
          <a:p>
            <a:pPr marL="457200" indent="-457200">
              <a:lnSpc>
                <a:spcPts val="2400"/>
              </a:lnSpc>
              <a:spcBef>
                <a:spcPts val="600"/>
              </a:spcBef>
              <a:spcAft>
                <a:spcPts val="600"/>
              </a:spcAft>
              <a:buAutoNum type="arabicPeriod"/>
            </a:pPr>
            <a:r>
              <a:rPr lang="en-US" sz="2400" spc="-50" dirty="0">
                <a:solidFill>
                  <a:schemeClr val="bg1"/>
                </a:solidFill>
              </a:rPr>
              <a:t>Biblical support</a:t>
            </a:r>
          </a:p>
          <a:p>
            <a:pPr marL="457200" indent="-457200">
              <a:lnSpc>
                <a:spcPts val="2400"/>
              </a:lnSpc>
              <a:spcBef>
                <a:spcPts val="600"/>
              </a:spcBef>
              <a:spcAft>
                <a:spcPts val="600"/>
              </a:spcAft>
              <a:buAutoNum type="arabicPeriod"/>
            </a:pPr>
            <a:r>
              <a:rPr lang="en-US" sz="2400" b="1" spc="-50" dirty="0">
                <a:solidFill>
                  <a:srgbClr val="FFC000"/>
                </a:solidFill>
              </a:rPr>
              <a:t>Philosophical support</a:t>
            </a:r>
          </a:p>
          <a:p>
            <a:pPr marL="457200" indent="-457200">
              <a:lnSpc>
                <a:spcPts val="2400"/>
              </a:lnSpc>
              <a:spcBef>
                <a:spcPts val="600"/>
              </a:spcBef>
              <a:spcAft>
                <a:spcPts val="600"/>
              </a:spcAft>
              <a:buAutoNum type="arabicPeriod"/>
            </a:pPr>
            <a:r>
              <a:rPr lang="en-US" sz="2400" spc="-50" dirty="0">
                <a:solidFill>
                  <a:schemeClr val="bg1"/>
                </a:solidFill>
              </a:rPr>
              <a:t>Historical support</a:t>
            </a:r>
          </a:p>
          <a:p>
            <a:pPr marL="457200" indent="-457200">
              <a:lnSpc>
                <a:spcPts val="2400"/>
              </a:lnSpc>
              <a:spcBef>
                <a:spcPts val="600"/>
              </a:spcBef>
              <a:spcAft>
                <a:spcPts val="600"/>
              </a:spcAft>
              <a:buAutoNum type="arabicPeriod"/>
            </a:pPr>
            <a:r>
              <a:rPr lang="en-US" sz="2400" spc="-50" dirty="0">
                <a:solidFill>
                  <a:schemeClr val="bg1"/>
                </a:solidFill>
              </a:rPr>
              <a:t>Answering open theism’s arguments</a:t>
            </a:r>
          </a:p>
          <a:p>
            <a:pPr marL="457200" indent="-457200">
              <a:lnSpc>
                <a:spcPts val="2400"/>
              </a:lnSpc>
              <a:spcBef>
                <a:spcPts val="600"/>
              </a:spcBef>
              <a:spcAft>
                <a:spcPts val="600"/>
              </a:spcAft>
              <a:buAutoNum type="arabicPeriod"/>
            </a:pPr>
            <a:r>
              <a:rPr lang="en-US" sz="2400" spc="-50" dirty="0">
                <a:solidFill>
                  <a:schemeClr val="bg1"/>
                </a:solidFill>
              </a:rPr>
              <a:t>Practical take-aways</a:t>
            </a:r>
          </a:p>
        </p:txBody>
      </p:sp>
    </p:spTree>
    <p:extLst>
      <p:ext uri="{BB962C8B-B14F-4D97-AF65-F5344CB8AC3E}">
        <p14:creationId xmlns:p14="http://schemas.microsoft.com/office/powerpoint/2010/main" val="4115126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Philosophical Support</a:t>
            </a:r>
            <a:endParaRPr lang="en-US" sz="2400" b="1" dirty="0">
              <a:solidFill>
                <a:srgbClr val="FF0000"/>
              </a:solidFill>
            </a:endParaRPr>
          </a:p>
        </p:txBody>
      </p:sp>
      <p:grpSp>
        <p:nvGrpSpPr>
          <p:cNvPr id="2" name="Group 1">
            <a:extLst>
              <a:ext uri="{FF2B5EF4-FFF2-40B4-BE49-F238E27FC236}">
                <a16:creationId xmlns:a16="http://schemas.microsoft.com/office/drawing/2014/main" id="{6D07212E-2730-4EC5-A204-86595A649E4D}"/>
              </a:ext>
            </a:extLst>
          </p:cNvPr>
          <p:cNvGrpSpPr/>
          <p:nvPr/>
        </p:nvGrpSpPr>
        <p:grpSpPr>
          <a:xfrm>
            <a:off x="381000" y="2641553"/>
            <a:ext cx="7924800" cy="2368597"/>
            <a:chOff x="685800" y="1231451"/>
            <a:chExt cx="7924800" cy="2368597"/>
          </a:xfrm>
        </p:grpSpPr>
        <p:sp>
          <p:nvSpPr>
            <p:cNvPr id="10" name="Rectangle 9">
              <a:extLst>
                <a:ext uri="{FF2B5EF4-FFF2-40B4-BE49-F238E27FC236}">
                  <a16:creationId xmlns:a16="http://schemas.microsoft.com/office/drawing/2014/main" id="{A5DCC7DB-038C-419C-AA92-9EDA1DC1FDC1}"/>
                </a:ext>
              </a:extLst>
            </p:cNvPr>
            <p:cNvSpPr/>
            <p:nvPr/>
          </p:nvSpPr>
          <p:spPr>
            <a:xfrm>
              <a:off x="685800" y="1231451"/>
              <a:ext cx="7924800" cy="2368597"/>
            </a:xfrm>
            <a:prstGeom prst="rect">
              <a:avLst/>
            </a:prstGeom>
            <a:solidFill>
              <a:schemeClr val="tx1">
                <a:alpha val="43000"/>
              </a:schemeClr>
            </a:solidFill>
          </p:spPr>
          <p:txBody>
            <a:bodyPr wrap="square">
              <a:spAutoFit/>
            </a:bodyPr>
            <a:lstStyle/>
            <a:p>
              <a:pPr>
                <a:lnSpc>
                  <a:spcPts val="1700"/>
                </a:lnSpc>
              </a:pPr>
              <a:r>
                <a:rPr lang="en-US" b="1" spc="-50" dirty="0">
                  <a:solidFill>
                    <a:srgbClr val="FFFF00"/>
                  </a:solidFill>
                </a:rPr>
                <a:t>The Bible says God’s name is pure existence.</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Exodus 3:14 – </a:t>
              </a:r>
              <a:r>
                <a:rPr lang="en-US" spc="-50" dirty="0">
                  <a:solidFill>
                    <a:schemeClr val="bg1"/>
                  </a:solidFill>
                </a:rPr>
                <a:t>“And God said to Moses, </a:t>
              </a:r>
              <a:br>
                <a:rPr lang="en-US" spc="-50" dirty="0">
                  <a:solidFill>
                    <a:schemeClr val="bg1"/>
                  </a:solidFill>
                </a:rPr>
              </a:br>
              <a:r>
                <a:rPr lang="en-US" spc="-50" dirty="0">
                  <a:solidFill>
                    <a:schemeClr val="bg1"/>
                  </a:solidFill>
                </a:rPr>
                <a:t>‘</a:t>
              </a:r>
              <a:r>
                <a:rPr lang="en-US" spc="-50" dirty="0">
                  <a:solidFill>
                    <a:srgbClr val="FFC000"/>
                  </a:solidFill>
                </a:rPr>
                <a:t>I AM WHO I AM</a:t>
              </a:r>
              <a:r>
                <a:rPr lang="en-US" spc="-50" dirty="0">
                  <a:solidFill>
                    <a:schemeClr val="bg1"/>
                  </a:solidFill>
                </a:rPr>
                <a:t>.’ And He said, ‘Thus you </a:t>
              </a:r>
              <a:br>
                <a:rPr lang="en-US" spc="-50" dirty="0">
                  <a:solidFill>
                    <a:schemeClr val="bg1"/>
                  </a:solidFill>
                </a:rPr>
              </a:br>
              <a:r>
                <a:rPr lang="en-US" spc="-50" dirty="0">
                  <a:solidFill>
                    <a:schemeClr val="bg1"/>
                  </a:solidFill>
                </a:rPr>
                <a:t>shall say to the children of Israel, “I AM </a:t>
              </a:r>
              <a:br>
                <a:rPr lang="en-US" spc="-50" dirty="0">
                  <a:solidFill>
                    <a:schemeClr val="bg1"/>
                  </a:solidFill>
                </a:rPr>
              </a:br>
              <a:r>
                <a:rPr lang="en-US" spc="-50" dirty="0">
                  <a:solidFill>
                    <a:schemeClr val="bg1"/>
                  </a:solidFill>
                </a:rPr>
                <a:t>has sent me to you.”’”</a:t>
              </a:r>
            </a:p>
            <a:p>
              <a:pPr marL="1588">
                <a:lnSpc>
                  <a:spcPts val="1700"/>
                </a:lnSpc>
                <a:spcBef>
                  <a:spcPts val="600"/>
                </a:spcBef>
                <a:spcAft>
                  <a:spcPts val="600"/>
                </a:spcAft>
                <a:buClr>
                  <a:schemeClr val="bg1"/>
                </a:buClr>
              </a:pPr>
              <a:r>
                <a:rPr lang="en-US" sz="2400" spc="-50" dirty="0">
                  <a:solidFill>
                    <a:srgbClr val="FFFF00"/>
                  </a:solidFill>
                  <a:latin typeface="Times New Roman" panose="02020603050405020304" pitchFamily="18" charset="0"/>
                  <a:cs typeface="Times New Roman" panose="02020603050405020304" pitchFamily="18" charset="0"/>
                </a:rPr>
                <a:t>	        </a:t>
              </a:r>
              <a:r>
                <a:rPr lang="en-US" spc="-50" dirty="0">
                  <a:solidFill>
                    <a:schemeClr val="bg1"/>
                  </a:solidFill>
                </a:rPr>
                <a:t>= verb for “to be”</a:t>
              </a:r>
            </a:p>
            <a:p>
              <a:pPr marL="744538" lvl="1" indent="-285750">
                <a:lnSpc>
                  <a:spcPts val="1700"/>
                </a:lnSpc>
                <a:buClr>
                  <a:schemeClr val="bg1"/>
                </a:buClr>
                <a:buFont typeface="Arial" panose="020B0604020202020204" pitchFamily="34" charset="0"/>
                <a:buChar char="•"/>
              </a:pPr>
              <a:r>
                <a:rPr lang="en-US" spc="-50" dirty="0">
                  <a:solidFill>
                    <a:schemeClr val="bg1"/>
                  </a:solidFill>
                </a:rPr>
                <a:t>God revealed this name (</a:t>
              </a:r>
              <a:r>
                <a:rPr lang="en-US" spc="-50" dirty="0">
                  <a:solidFill>
                    <a:srgbClr val="FFC000"/>
                  </a:solidFill>
                </a:rPr>
                <a:t>description</a:t>
              </a:r>
              <a:r>
                <a:rPr lang="en-US" spc="-50" dirty="0">
                  <a:solidFill>
                    <a:schemeClr val="bg1"/>
                  </a:solidFill>
                </a:rPr>
                <a:t>) to Moses.</a:t>
              </a:r>
            </a:p>
            <a:p>
              <a:pPr marL="744538" lvl="1" indent="-285750">
                <a:lnSpc>
                  <a:spcPts val="1700"/>
                </a:lnSpc>
                <a:buClr>
                  <a:schemeClr val="bg1"/>
                </a:buClr>
                <a:buFont typeface="Arial" panose="020B0604020202020204" pitchFamily="34" charset="0"/>
                <a:buChar char="•"/>
              </a:pPr>
              <a:r>
                <a:rPr lang="en-US" spc="-50" dirty="0">
                  <a:solidFill>
                    <a:schemeClr val="bg1"/>
                  </a:solidFill>
                </a:rPr>
                <a:t>This is a metaphysical statement. God, in his </a:t>
              </a:r>
              <a:r>
                <a:rPr lang="en-US" spc="-50" dirty="0">
                  <a:solidFill>
                    <a:srgbClr val="FFC000"/>
                  </a:solidFill>
                </a:rPr>
                <a:t>essence</a:t>
              </a:r>
              <a:r>
                <a:rPr lang="en-US" spc="-50" dirty="0">
                  <a:solidFill>
                    <a:schemeClr val="bg1"/>
                  </a:solidFill>
                </a:rPr>
                <a:t>, is </a:t>
              </a:r>
              <a:r>
                <a:rPr lang="en-US" spc="-50" dirty="0">
                  <a:solidFill>
                    <a:srgbClr val="FFC000"/>
                  </a:solidFill>
                </a:rPr>
                <a:t>existence</a:t>
              </a:r>
              <a:r>
                <a:rPr lang="en-US" spc="-50" dirty="0">
                  <a:solidFill>
                    <a:schemeClr val="bg1"/>
                  </a:solidFill>
                </a:rPr>
                <a:t> itself.</a:t>
              </a:r>
            </a:p>
            <a:p>
              <a:pPr marL="744538" lvl="1" indent="-285750">
                <a:lnSpc>
                  <a:spcPts val="1700"/>
                </a:lnSpc>
                <a:buClr>
                  <a:schemeClr val="bg1"/>
                </a:buClr>
                <a:buFont typeface="Arial" panose="020B0604020202020204" pitchFamily="34" charset="0"/>
                <a:buChar char="•"/>
              </a:pPr>
              <a:r>
                <a:rPr lang="en-US" spc="-50" dirty="0">
                  <a:solidFill>
                    <a:schemeClr val="bg1"/>
                  </a:solidFill>
                </a:rPr>
                <a:t>God’s </a:t>
              </a:r>
              <a:r>
                <a:rPr lang="en-US" spc="-50" dirty="0">
                  <a:solidFill>
                    <a:srgbClr val="FFC000"/>
                  </a:solidFill>
                </a:rPr>
                <a:t>pure, exhaustive existence </a:t>
              </a:r>
              <a:r>
                <a:rPr lang="en-US" spc="-50" dirty="0">
                  <a:solidFill>
                    <a:schemeClr val="bg1"/>
                  </a:solidFill>
                </a:rPr>
                <a:t>gives existence to all other things.</a:t>
              </a:r>
            </a:p>
          </p:txBody>
        </p:sp>
        <p:sp>
          <p:nvSpPr>
            <p:cNvPr id="5" name="TextBox 4">
              <a:extLst>
                <a:ext uri="{FF2B5EF4-FFF2-40B4-BE49-F238E27FC236}">
                  <a16:creationId xmlns:a16="http://schemas.microsoft.com/office/drawing/2014/main" id="{42E16884-55D4-4E0F-B381-F47AA20883FC}"/>
                </a:ext>
              </a:extLst>
            </p:cNvPr>
            <p:cNvSpPr txBox="1"/>
            <p:nvPr/>
          </p:nvSpPr>
          <p:spPr>
            <a:xfrm>
              <a:off x="1712495" y="2526850"/>
              <a:ext cx="467627" cy="303999"/>
            </a:xfrm>
            <a:prstGeom prst="rect">
              <a:avLst/>
            </a:prstGeom>
            <a:solidFill>
              <a:srgbClr val="FFFF00">
                <a:alpha val="80000"/>
              </a:srgbClr>
            </a:solidFill>
          </p:spPr>
          <p:txBody>
            <a:bodyPr wrap="square" lIns="45720" tIns="0" rIns="45720" bIns="91440" rtlCol="0" anchor="ctr" anchorCtr="0">
              <a:noAutofit/>
            </a:bodyPr>
            <a:lstStyle/>
            <a:p>
              <a:pPr algn="ctr"/>
              <a:r>
                <a:rPr lang="he-IL" sz="2400" spc="-50" dirty="0">
                  <a:latin typeface="Times New Roman" panose="02020603050405020304" pitchFamily="18" charset="0"/>
                  <a:cs typeface="Times New Roman" panose="02020603050405020304" pitchFamily="18" charset="0"/>
                </a:rPr>
                <a:t>הָיָה</a:t>
              </a:r>
              <a:endParaRPr lang="en-US" sz="2400" dirty="0"/>
            </a:p>
          </p:txBody>
        </p:sp>
        <p:sp>
          <p:nvSpPr>
            <p:cNvPr id="6" name="TextBox 5">
              <a:extLst>
                <a:ext uri="{FF2B5EF4-FFF2-40B4-BE49-F238E27FC236}">
                  <a16:creationId xmlns:a16="http://schemas.microsoft.com/office/drawing/2014/main" id="{AD1E166F-C4F9-49D0-A625-F7DDEBB354E2}"/>
                </a:ext>
              </a:extLst>
            </p:cNvPr>
            <p:cNvSpPr txBox="1"/>
            <p:nvPr/>
          </p:nvSpPr>
          <p:spPr>
            <a:xfrm>
              <a:off x="4478955" y="1985394"/>
              <a:ext cx="574308" cy="253503"/>
            </a:xfrm>
            <a:prstGeom prst="rect">
              <a:avLst/>
            </a:prstGeom>
            <a:solidFill>
              <a:srgbClr val="FFFF00">
                <a:alpha val="80000"/>
              </a:srgbClr>
            </a:solidFill>
          </p:spPr>
          <p:txBody>
            <a:bodyPr wrap="square" lIns="45720" tIns="0" rIns="45720" bIns="91440" rtlCol="0" anchor="ctr" anchorCtr="0">
              <a:noAutofit/>
            </a:bodyPr>
            <a:lstStyle/>
            <a:p>
              <a:pPr algn="ctr"/>
              <a:r>
                <a:rPr lang="he-IL" sz="2200" spc="-50" dirty="0">
                  <a:latin typeface="Times New Roman" panose="02020603050405020304" pitchFamily="18" charset="0"/>
                  <a:cs typeface="Times New Roman" panose="02020603050405020304" pitchFamily="18" charset="0"/>
                </a:rPr>
                <a:t>אֶֽהְיֶ֖ה</a:t>
              </a:r>
              <a:endParaRPr lang="en-US" sz="2200" dirty="0"/>
            </a:p>
          </p:txBody>
        </p:sp>
      </p:grpSp>
      <p:sp>
        <p:nvSpPr>
          <p:cNvPr id="9" name="Rectangle 8">
            <a:extLst>
              <a:ext uri="{FF2B5EF4-FFF2-40B4-BE49-F238E27FC236}">
                <a16:creationId xmlns:a16="http://schemas.microsoft.com/office/drawing/2014/main" id="{30B706FC-85DF-438E-A838-09DFC1D58DAB}"/>
              </a:ext>
            </a:extLst>
          </p:cNvPr>
          <p:cNvSpPr/>
          <p:nvPr/>
        </p:nvSpPr>
        <p:spPr>
          <a:xfrm>
            <a:off x="381000" y="717602"/>
            <a:ext cx="7924800" cy="1701748"/>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God cannot change because </a:t>
            </a:r>
            <a:r>
              <a:rPr lang="en-US" b="1" spc="-50" dirty="0">
                <a:solidFill>
                  <a:srgbClr val="FFC000"/>
                </a:solidFill>
              </a:rPr>
              <a:t>he </a:t>
            </a:r>
            <a:r>
              <a:rPr lang="en-US" b="1" u="sng" spc="-50" dirty="0">
                <a:solidFill>
                  <a:srgbClr val="FFC000"/>
                </a:solidFill>
              </a:rPr>
              <a:t>is</a:t>
            </a:r>
            <a:r>
              <a:rPr lang="en-US" b="1" spc="-50" dirty="0">
                <a:solidFill>
                  <a:srgbClr val="FFC000"/>
                </a:solidFill>
              </a:rPr>
              <a:t> existence </a:t>
            </a:r>
            <a:r>
              <a:rPr lang="en-US" b="1" spc="-50" dirty="0">
                <a:solidFill>
                  <a:srgbClr val="FFFF00"/>
                </a:solidFill>
              </a:rPr>
              <a:t>with no non-existence.</a:t>
            </a:r>
          </a:p>
          <a:p>
            <a:pPr marL="287338" indent="-285750">
              <a:lnSpc>
                <a:spcPts val="1700"/>
              </a:lnSpc>
              <a:buClr>
                <a:schemeClr val="bg1"/>
              </a:buClr>
              <a:buFont typeface="Arial" panose="020B0604020202020204" pitchFamily="34" charset="0"/>
              <a:buChar char="•"/>
            </a:pPr>
            <a:r>
              <a:rPr lang="en-US" spc="-50" dirty="0">
                <a:solidFill>
                  <a:srgbClr val="FFC000"/>
                </a:solidFill>
              </a:rPr>
              <a:t>Pure Actuality </a:t>
            </a:r>
            <a:r>
              <a:rPr lang="en-US" spc="-50" dirty="0">
                <a:solidFill>
                  <a:schemeClr val="bg1"/>
                </a:solidFill>
              </a:rPr>
              <a:t>is something that has </a:t>
            </a:r>
            <a:r>
              <a:rPr lang="en-US" spc="-50" dirty="0">
                <a:solidFill>
                  <a:srgbClr val="FFC000"/>
                </a:solidFill>
              </a:rPr>
              <a:t>no potential </a:t>
            </a:r>
            <a:r>
              <a:rPr lang="en-US" spc="-50" dirty="0">
                <a:solidFill>
                  <a:schemeClr val="bg1"/>
                </a:solidFill>
              </a:rPr>
              <a:t>to not exist.</a:t>
            </a:r>
          </a:p>
          <a:p>
            <a:pPr marL="287338" indent="-285750">
              <a:lnSpc>
                <a:spcPts val="1700"/>
              </a:lnSpc>
              <a:buClr>
                <a:schemeClr val="bg1"/>
              </a:buClr>
              <a:buFont typeface="Arial" panose="020B0604020202020204" pitchFamily="34" charset="0"/>
              <a:buChar char="•"/>
            </a:pPr>
            <a:r>
              <a:rPr lang="en-US" spc="-50" dirty="0">
                <a:solidFill>
                  <a:schemeClr val="bg1"/>
                </a:solidFill>
              </a:rPr>
              <a:t>God is a being of pure existence.</a:t>
            </a:r>
          </a:p>
          <a:p>
            <a:pPr marL="287338" indent="-285750">
              <a:lnSpc>
                <a:spcPts val="1700"/>
              </a:lnSpc>
              <a:buClr>
                <a:schemeClr val="bg1"/>
              </a:buClr>
              <a:buFont typeface="Arial" panose="020B0604020202020204" pitchFamily="34" charset="0"/>
              <a:buChar char="•"/>
            </a:pPr>
            <a:r>
              <a:rPr lang="en-US" spc="-50" dirty="0">
                <a:solidFill>
                  <a:schemeClr val="bg1"/>
                </a:solidFill>
              </a:rPr>
              <a:t>There can be </a:t>
            </a:r>
            <a:r>
              <a:rPr lang="en-US" spc="-50" dirty="0">
                <a:solidFill>
                  <a:srgbClr val="FFC000"/>
                </a:solidFill>
              </a:rPr>
              <a:t>no potential </a:t>
            </a:r>
            <a:r>
              <a:rPr lang="en-US" spc="-50" dirty="0">
                <a:solidFill>
                  <a:schemeClr val="bg1"/>
                </a:solidFill>
              </a:rPr>
              <a:t>to bring himself into or out of existence.</a:t>
            </a:r>
          </a:p>
          <a:p>
            <a:pPr marL="287338" indent="-285750">
              <a:lnSpc>
                <a:spcPts val="1700"/>
              </a:lnSpc>
              <a:buClr>
                <a:schemeClr val="bg1"/>
              </a:buClr>
              <a:buFont typeface="Arial" panose="020B0604020202020204" pitchFamily="34" charset="0"/>
              <a:buChar char="•"/>
            </a:pPr>
            <a:r>
              <a:rPr lang="en-US" spc="-50" dirty="0">
                <a:solidFill>
                  <a:schemeClr val="bg1"/>
                </a:solidFill>
              </a:rPr>
              <a:t>Even if there were ‘parts’ to God (which there are not!)</a:t>
            </a:r>
            <a:br>
              <a:rPr lang="en-US" spc="-50" dirty="0">
                <a:solidFill>
                  <a:schemeClr val="bg1"/>
                </a:solidFill>
              </a:rPr>
            </a:br>
            <a:r>
              <a:rPr lang="en-US" spc="-50" dirty="0">
                <a:solidFill>
                  <a:schemeClr val="bg1"/>
                </a:solidFill>
              </a:rPr>
              <a:t>     these ‘parts’ </a:t>
            </a:r>
            <a:r>
              <a:rPr lang="en-US" spc="-50" dirty="0">
                <a:solidFill>
                  <a:srgbClr val="FFC000"/>
                </a:solidFill>
              </a:rPr>
              <a:t>could not go in and out of existence</a:t>
            </a:r>
            <a:r>
              <a:rPr lang="en-US" spc="-50" dirty="0">
                <a:solidFill>
                  <a:schemeClr val="bg1"/>
                </a:solidFill>
              </a:rPr>
              <a:t>.</a:t>
            </a:r>
          </a:p>
          <a:p>
            <a:pPr marL="287338" indent="-285750">
              <a:lnSpc>
                <a:spcPts val="1700"/>
              </a:lnSpc>
              <a:buClr>
                <a:schemeClr val="bg1"/>
              </a:buClr>
              <a:buFont typeface="Arial" panose="020B0604020202020204" pitchFamily="34" charset="0"/>
              <a:buChar char="•"/>
            </a:pPr>
            <a:r>
              <a:rPr lang="en-US" spc="-50" dirty="0">
                <a:solidFill>
                  <a:schemeClr val="bg1"/>
                </a:solidFill>
              </a:rPr>
              <a:t>Therefore, God (who is Pure Actuality) cannot change.</a:t>
            </a:r>
          </a:p>
        </p:txBody>
      </p:sp>
      <p:pic>
        <p:nvPicPr>
          <p:cNvPr id="3" name="Picture 2">
            <a:extLst>
              <a:ext uri="{FF2B5EF4-FFF2-40B4-BE49-F238E27FC236}">
                <a16:creationId xmlns:a16="http://schemas.microsoft.com/office/drawing/2014/main" id="{8B0B8BDD-644A-459B-B3D3-B3BAA3E45FA2}"/>
              </a:ext>
            </a:extLst>
          </p:cNvPr>
          <p:cNvPicPr>
            <a:picLocks noChangeAspect="1"/>
          </p:cNvPicPr>
          <p:nvPr/>
        </p:nvPicPr>
        <p:blipFill rotWithShape="1">
          <a:blip r:embed="rId3"/>
          <a:srcRect l="12661" t="1" r="14622" b="-881"/>
          <a:stretch/>
        </p:blipFill>
        <p:spPr>
          <a:xfrm>
            <a:off x="5715000" y="1872262"/>
            <a:ext cx="3246923" cy="2528288"/>
          </a:xfrm>
          <a:prstGeom prst="rect">
            <a:avLst/>
          </a:prstGeom>
        </p:spPr>
      </p:pic>
      <p:sp>
        <p:nvSpPr>
          <p:cNvPr id="11" name="TextBox 10">
            <a:extLst>
              <a:ext uri="{FF2B5EF4-FFF2-40B4-BE49-F238E27FC236}">
                <a16:creationId xmlns:a16="http://schemas.microsoft.com/office/drawing/2014/main" id="{A2E12B37-DDCD-4470-B5EB-9BAD929E41CF}"/>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From existence</a:t>
            </a:r>
          </a:p>
        </p:txBody>
      </p:sp>
    </p:spTree>
    <p:extLst>
      <p:ext uri="{BB962C8B-B14F-4D97-AF65-F5344CB8AC3E}">
        <p14:creationId xmlns:p14="http://schemas.microsoft.com/office/powerpoint/2010/main" val="2462813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Philosophical Support</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1447800" y="1123950"/>
            <a:ext cx="6019800" cy="3330399"/>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God cannot change because </a:t>
            </a:r>
            <a:r>
              <a:rPr lang="en-US" b="1" spc="-50" dirty="0">
                <a:solidFill>
                  <a:srgbClr val="FFC000"/>
                </a:solidFill>
              </a:rPr>
              <a:t>he’s a necessary being</a:t>
            </a:r>
            <a:r>
              <a:rPr lang="en-US" b="1" spc="-50" dirty="0">
                <a:solidFill>
                  <a:srgbClr val="FFFF00"/>
                </a:solidFill>
              </a:rPr>
              <a:t>.</a:t>
            </a:r>
            <a:endParaRPr lang="en-US" spc="-50" dirty="0">
              <a:solidFill>
                <a:srgbClr val="FFFF00"/>
              </a:solidFill>
            </a:endParaRP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There must be some first </a:t>
            </a:r>
            <a:r>
              <a:rPr lang="en-US" spc="-50" dirty="0">
                <a:solidFill>
                  <a:srgbClr val="FFC000"/>
                </a:solidFill>
              </a:rPr>
              <a:t>necessary thing </a:t>
            </a:r>
            <a:r>
              <a:rPr lang="en-US" spc="-50" dirty="0">
                <a:solidFill>
                  <a:schemeClr val="bg1"/>
                </a:solidFill>
              </a:rPr>
              <a:t>that exists in order to </a:t>
            </a:r>
            <a:r>
              <a:rPr lang="en-US" spc="-50" dirty="0">
                <a:solidFill>
                  <a:srgbClr val="FFC000"/>
                </a:solidFill>
              </a:rPr>
              <a:t>give existence </a:t>
            </a:r>
            <a:r>
              <a:rPr lang="en-US" spc="-50" dirty="0">
                <a:solidFill>
                  <a:schemeClr val="bg1"/>
                </a:solidFill>
              </a:rPr>
              <a:t>to everything else. A being whose </a:t>
            </a:r>
            <a:r>
              <a:rPr lang="en-US" spc="-50" dirty="0">
                <a:solidFill>
                  <a:srgbClr val="FFC000"/>
                </a:solidFill>
              </a:rPr>
              <a:t>essence is their existence</a:t>
            </a:r>
            <a:r>
              <a:rPr lang="en-US" spc="-50" dirty="0">
                <a:solidFill>
                  <a:schemeClr val="bg1"/>
                </a:solidFill>
              </a:rPr>
              <a:t> is a necessary being (it is in his essence to exist and cannot not exist).</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God is this first necessary being who </a:t>
            </a:r>
            <a:r>
              <a:rPr lang="en-US" spc="-50" dirty="0">
                <a:solidFill>
                  <a:srgbClr val="FFC000"/>
                </a:solidFill>
              </a:rPr>
              <a:t>supplies being </a:t>
            </a:r>
            <a:r>
              <a:rPr lang="en-US" spc="-50" dirty="0">
                <a:solidFill>
                  <a:schemeClr val="bg1"/>
                </a:solidFill>
              </a:rPr>
              <a:t>to everything else.</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There is </a:t>
            </a:r>
            <a:r>
              <a:rPr lang="en-US" spc="-50" dirty="0">
                <a:solidFill>
                  <a:srgbClr val="FFC000"/>
                </a:solidFill>
              </a:rPr>
              <a:t>no other ‘part’ of God </a:t>
            </a:r>
            <a:r>
              <a:rPr lang="en-US" spc="-50" dirty="0">
                <a:solidFill>
                  <a:schemeClr val="bg1"/>
                </a:solidFill>
              </a:rPr>
              <a:t>that can become part of his necessary being.</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Even if God has accidents (things predicated to his nature that are not essential to it), he must be necessary in his ‘basic’ being. And his ‘basic’ being could not change</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From necessary being</a:t>
            </a:r>
          </a:p>
        </p:txBody>
      </p:sp>
    </p:spTree>
    <p:extLst>
      <p:ext uri="{BB962C8B-B14F-4D97-AF65-F5344CB8AC3E}">
        <p14:creationId xmlns:p14="http://schemas.microsoft.com/office/powerpoint/2010/main" val="3467163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Philosophical Support</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685800" y="1481579"/>
            <a:ext cx="7924800" cy="2458365"/>
          </a:xfrm>
          <a:prstGeom prst="rect">
            <a:avLst/>
          </a:prstGeom>
          <a:solidFill>
            <a:schemeClr val="tx1">
              <a:alpha val="43000"/>
            </a:schemeClr>
          </a:solidFill>
        </p:spPr>
        <p:txBody>
          <a:bodyPr wrap="square">
            <a:spAutoFit/>
          </a:bodyPr>
          <a:lstStyle/>
          <a:p>
            <a:pPr>
              <a:lnSpc>
                <a:spcPts val="1700"/>
              </a:lnSpc>
              <a:spcBef>
                <a:spcPts val="400"/>
              </a:spcBef>
              <a:spcAft>
                <a:spcPts val="400"/>
              </a:spcAft>
              <a:buClr>
                <a:schemeClr val="bg1"/>
              </a:buClr>
            </a:pPr>
            <a:r>
              <a:rPr lang="en-US" b="1" spc="-50" dirty="0">
                <a:solidFill>
                  <a:srgbClr val="FFFF00"/>
                </a:solidFill>
              </a:rPr>
              <a:t>God cannot change because there is </a:t>
            </a:r>
            <a:r>
              <a:rPr lang="en-US" b="1" spc="-50" dirty="0">
                <a:solidFill>
                  <a:srgbClr val="FFC000"/>
                </a:solidFill>
              </a:rPr>
              <a:t>no other first agent</a:t>
            </a:r>
            <a:r>
              <a:rPr lang="en-US" b="1" spc="-50" dirty="0">
                <a:solidFill>
                  <a:srgbClr val="FFFF00"/>
                </a:solidFill>
              </a:rPr>
              <a:t>.</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bg1"/>
                </a:solidFill>
              </a:rPr>
              <a:t>If God had potential to change…</a:t>
            </a:r>
          </a:p>
          <a:p>
            <a:pPr marL="458788" lvl="1">
              <a:lnSpc>
                <a:spcPts val="1700"/>
              </a:lnSpc>
              <a:spcBef>
                <a:spcPts val="400"/>
              </a:spcBef>
              <a:spcAft>
                <a:spcPts val="400"/>
              </a:spcAft>
              <a:buClr>
                <a:schemeClr val="bg1"/>
              </a:buClr>
            </a:pPr>
            <a:r>
              <a:rPr lang="en-US" spc="-50" dirty="0">
                <a:solidFill>
                  <a:schemeClr val="bg1"/>
                </a:solidFill>
              </a:rPr>
              <a:t>…and he did change…</a:t>
            </a:r>
          </a:p>
          <a:p>
            <a:pPr marL="915988" lvl="2">
              <a:lnSpc>
                <a:spcPts val="1700"/>
              </a:lnSpc>
              <a:spcBef>
                <a:spcPts val="400"/>
              </a:spcBef>
              <a:spcAft>
                <a:spcPts val="400"/>
              </a:spcAft>
              <a:buClr>
                <a:schemeClr val="bg1"/>
              </a:buClr>
            </a:pPr>
            <a:r>
              <a:rPr lang="en-US" spc="-50" dirty="0">
                <a:solidFill>
                  <a:schemeClr val="bg1"/>
                </a:solidFill>
              </a:rPr>
              <a:t>…then there </a:t>
            </a:r>
            <a:r>
              <a:rPr lang="en-US" spc="-50" dirty="0">
                <a:solidFill>
                  <a:srgbClr val="FFC000"/>
                </a:solidFill>
              </a:rPr>
              <a:t>must be some other thing </a:t>
            </a:r>
            <a:r>
              <a:rPr lang="en-US" spc="-50" dirty="0">
                <a:solidFill>
                  <a:schemeClr val="bg1"/>
                </a:solidFill>
              </a:rPr>
              <a:t>that brought about the change.</a:t>
            </a:r>
          </a:p>
          <a:p>
            <a:pPr marL="1201738" lvl="2" indent="-285750">
              <a:lnSpc>
                <a:spcPts val="1700"/>
              </a:lnSpc>
              <a:spcBef>
                <a:spcPts val="400"/>
              </a:spcBef>
              <a:spcAft>
                <a:spcPts val="400"/>
              </a:spcAft>
              <a:buClr>
                <a:schemeClr val="bg1"/>
              </a:buClr>
              <a:buFont typeface="Arial" panose="020B0604020202020204" pitchFamily="34" charset="0"/>
              <a:buChar char="•"/>
            </a:pPr>
            <a:endParaRPr lang="en-US" spc="-50" dirty="0">
              <a:solidFill>
                <a:schemeClr val="bg1"/>
              </a:solidFill>
            </a:endParaRPr>
          </a:p>
          <a:p>
            <a:pPr marL="287338" indent="-285750">
              <a:lnSpc>
                <a:spcPts val="1700"/>
              </a:lnSpc>
              <a:spcBef>
                <a:spcPts val="400"/>
              </a:spcBef>
              <a:spcAft>
                <a:spcPts val="400"/>
              </a:spcAft>
              <a:buClr>
                <a:schemeClr val="bg1"/>
              </a:buClr>
              <a:buFont typeface="Arial" panose="020B0604020202020204" pitchFamily="34" charset="0"/>
              <a:buChar char="•"/>
            </a:pPr>
            <a:r>
              <a:rPr lang="fi-FI" spc="-50" dirty="0">
                <a:solidFill>
                  <a:schemeClr val="bg1"/>
                </a:solidFill>
              </a:rPr>
              <a:t>In the words of Novatian (c. 200 - c. 258), i</a:t>
            </a:r>
            <a:r>
              <a:rPr lang="en-US" spc="-70" dirty="0">
                <a:solidFill>
                  <a:schemeClr val="bg1"/>
                </a:solidFill>
              </a:rPr>
              <a:t>f God were to change…</a:t>
            </a:r>
          </a:p>
          <a:p>
            <a:pPr marL="684213" lvl="1">
              <a:lnSpc>
                <a:spcPts val="1700"/>
              </a:lnSpc>
              <a:spcBef>
                <a:spcPts val="400"/>
              </a:spcBef>
              <a:spcAft>
                <a:spcPts val="400"/>
              </a:spcAft>
              <a:buClr>
                <a:schemeClr val="bg1"/>
              </a:buClr>
            </a:pPr>
            <a:r>
              <a:rPr lang="en-US" spc="-70" dirty="0">
                <a:solidFill>
                  <a:schemeClr val="bg1"/>
                </a:solidFill>
              </a:rPr>
              <a:t>"He [would] </a:t>
            </a:r>
            <a:r>
              <a:rPr lang="en-US" spc="-70" dirty="0">
                <a:solidFill>
                  <a:srgbClr val="FFC000"/>
                </a:solidFill>
              </a:rPr>
              <a:t>cease to be God</a:t>
            </a:r>
            <a:r>
              <a:rPr lang="en-US" spc="-70" dirty="0">
                <a:solidFill>
                  <a:schemeClr val="bg1"/>
                </a:solidFill>
              </a:rPr>
              <a:t>, being </a:t>
            </a:r>
            <a:r>
              <a:rPr lang="en-US" spc="-70" dirty="0">
                <a:solidFill>
                  <a:srgbClr val="FF6600"/>
                </a:solidFill>
              </a:rPr>
              <a:t>reduced into the power of another</a:t>
            </a:r>
            <a:r>
              <a:rPr lang="en-US" spc="-70" dirty="0">
                <a:solidFill>
                  <a:schemeClr val="bg1"/>
                </a:solidFill>
              </a:rPr>
              <a:t>, in whose greatness He, being smaller, shall have been included” (</a:t>
            </a:r>
            <a:r>
              <a:rPr lang="fi-FI" i="1" spc="-50" dirty="0">
                <a:solidFill>
                  <a:schemeClr val="bg1"/>
                </a:solidFill>
              </a:rPr>
              <a:t>Concerning The Trinity</a:t>
            </a:r>
            <a:r>
              <a:rPr lang="fi-FI" spc="-50" dirty="0">
                <a:solidFill>
                  <a:schemeClr val="bg1"/>
                </a:solidFill>
              </a:rPr>
              <a:t>, 4)</a:t>
            </a:r>
            <a:endParaRPr lang="en-US" spc="-50" dirty="0">
              <a:solidFill>
                <a:schemeClr val="bg1"/>
              </a:solidFill>
            </a:endParaRP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From causation</a:t>
            </a:r>
          </a:p>
        </p:txBody>
      </p:sp>
    </p:spTree>
    <p:extLst>
      <p:ext uri="{BB962C8B-B14F-4D97-AF65-F5344CB8AC3E}">
        <p14:creationId xmlns:p14="http://schemas.microsoft.com/office/powerpoint/2010/main" val="2560429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Philosophical Support</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533400" y="952418"/>
            <a:ext cx="7924800" cy="1714572"/>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God cannot change because </a:t>
            </a:r>
            <a:r>
              <a:rPr lang="en-US" b="1" spc="-50" dirty="0">
                <a:solidFill>
                  <a:srgbClr val="FFC000"/>
                </a:solidFill>
              </a:rPr>
              <a:t>he</a:t>
            </a:r>
            <a:r>
              <a:rPr lang="en-US" b="1" spc="-50" dirty="0">
                <a:solidFill>
                  <a:srgbClr val="FFFF00"/>
                </a:solidFill>
              </a:rPr>
              <a:t> </a:t>
            </a:r>
            <a:r>
              <a:rPr lang="en-US" b="1" spc="-50" dirty="0">
                <a:solidFill>
                  <a:srgbClr val="FFC000"/>
                </a:solidFill>
              </a:rPr>
              <a:t>does not have parts</a:t>
            </a:r>
            <a:r>
              <a:rPr lang="en-US" b="1" spc="-50" dirty="0">
                <a:solidFill>
                  <a:srgbClr val="FFFF00"/>
                </a:solidFill>
              </a:rPr>
              <a:t>.</a:t>
            </a:r>
          </a:p>
          <a:p>
            <a:pPr marL="287338" indent="-285750">
              <a:lnSpc>
                <a:spcPts val="1700"/>
              </a:lnSpc>
              <a:spcAft>
                <a:spcPts val="600"/>
              </a:spcAft>
              <a:buClr>
                <a:schemeClr val="bg1"/>
              </a:buClr>
              <a:buFont typeface="Arial" panose="020B0604020202020204" pitchFamily="34" charset="0"/>
              <a:buChar char="•"/>
            </a:pPr>
            <a:r>
              <a:rPr lang="en-US" spc="-50" dirty="0">
                <a:solidFill>
                  <a:schemeClr val="bg1"/>
                </a:solidFill>
              </a:rPr>
              <a:t>God is not composed of parts. </a:t>
            </a:r>
          </a:p>
          <a:p>
            <a:pPr marL="744538" lvl="1" indent="-285750">
              <a:lnSpc>
                <a:spcPts val="1700"/>
              </a:lnSpc>
              <a:spcAft>
                <a:spcPts val="600"/>
              </a:spcAft>
              <a:buClr>
                <a:schemeClr val="bg1"/>
              </a:buClr>
              <a:buFont typeface="Arial" panose="020B0604020202020204" pitchFamily="34" charset="0"/>
              <a:buChar char="•"/>
            </a:pPr>
            <a:r>
              <a:rPr lang="en-US" spc="-50" dirty="0">
                <a:solidFill>
                  <a:schemeClr val="tx2">
                    <a:lumMod val="40000"/>
                    <a:lumOff val="60000"/>
                  </a:schemeClr>
                </a:solidFill>
              </a:rPr>
              <a:t>John 4:24 </a:t>
            </a:r>
            <a:r>
              <a:rPr lang="en-US" spc="-50" dirty="0">
                <a:solidFill>
                  <a:schemeClr val="bg1"/>
                </a:solidFill>
              </a:rPr>
              <a:t>– “God is Spirit </a:t>
            </a:r>
            <a:r>
              <a:rPr lang="en-US" spc="-50" dirty="0">
                <a:solidFill>
                  <a:srgbClr val="FFC000"/>
                </a:solidFill>
              </a:rPr>
              <a:t>[non-matter]</a:t>
            </a:r>
            <a:r>
              <a:rPr lang="en-US" spc="-50" dirty="0">
                <a:solidFill>
                  <a:schemeClr val="bg1"/>
                </a:solidFill>
              </a:rPr>
              <a:t>,</a:t>
            </a:r>
            <a:r>
              <a:rPr lang="en-US" spc="-50" dirty="0">
                <a:solidFill>
                  <a:srgbClr val="FFC000"/>
                </a:solidFill>
              </a:rPr>
              <a:t> </a:t>
            </a:r>
            <a:r>
              <a:rPr lang="en-US" spc="-50" dirty="0">
                <a:solidFill>
                  <a:schemeClr val="bg1"/>
                </a:solidFill>
              </a:rPr>
              <a:t>and those who worship Him must worship in spirit and truth.”</a:t>
            </a:r>
          </a:p>
          <a:p>
            <a:pPr marL="287338" indent="-285750">
              <a:lnSpc>
                <a:spcPts val="1700"/>
              </a:lnSpc>
              <a:spcAft>
                <a:spcPts val="600"/>
              </a:spcAft>
              <a:buClr>
                <a:schemeClr val="bg1"/>
              </a:buClr>
              <a:buFont typeface="Arial" panose="020B0604020202020204" pitchFamily="34" charset="0"/>
              <a:buChar char="•"/>
            </a:pPr>
            <a:r>
              <a:rPr lang="en-US" spc="-50" dirty="0">
                <a:solidFill>
                  <a:schemeClr val="bg1"/>
                </a:solidFill>
              </a:rPr>
              <a:t>Therefore there is nothing in him that can differ.</a:t>
            </a:r>
          </a:p>
          <a:p>
            <a:pPr marL="287338" indent="-285750">
              <a:lnSpc>
                <a:spcPts val="1700"/>
              </a:lnSpc>
              <a:spcAft>
                <a:spcPts val="600"/>
              </a:spcAft>
              <a:buClr>
                <a:schemeClr val="bg1"/>
              </a:buClr>
              <a:buFont typeface="Arial" panose="020B0604020202020204" pitchFamily="34" charset="0"/>
              <a:buChar char="•"/>
            </a:pPr>
            <a:r>
              <a:rPr lang="en-US" spc="-50" dirty="0">
                <a:solidFill>
                  <a:schemeClr val="bg1"/>
                </a:solidFill>
              </a:rPr>
              <a:t>There are </a:t>
            </a:r>
            <a:r>
              <a:rPr lang="en-US" spc="-50" dirty="0">
                <a:solidFill>
                  <a:srgbClr val="FFC000"/>
                </a:solidFill>
              </a:rPr>
              <a:t>no parts to arrange </a:t>
            </a:r>
            <a:r>
              <a:rPr lang="en-US" spc="-50" dirty="0">
                <a:solidFill>
                  <a:schemeClr val="bg1"/>
                </a:solidFill>
              </a:rPr>
              <a:t>in different order.</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From simplicity</a:t>
            </a:r>
          </a:p>
        </p:txBody>
      </p:sp>
      <p:sp>
        <p:nvSpPr>
          <p:cNvPr id="8" name="Rectangle 7">
            <a:extLst>
              <a:ext uri="{FF2B5EF4-FFF2-40B4-BE49-F238E27FC236}">
                <a16:creationId xmlns:a16="http://schemas.microsoft.com/office/drawing/2014/main" id="{42003D87-C1EC-473E-8B8D-41EA9B28F667}"/>
              </a:ext>
            </a:extLst>
          </p:cNvPr>
          <p:cNvSpPr/>
          <p:nvPr/>
        </p:nvSpPr>
        <p:spPr>
          <a:xfrm>
            <a:off x="533400" y="2980931"/>
            <a:ext cx="7924800" cy="1419619"/>
          </a:xfrm>
          <a:prstGeom prst="rect">
            <a:avLst/>
          </a:prstGeom>
          <a:solidFill>
            <a:schemeClr val="tx1">
              <a:alpha val="43000"/>
            </a:schemeClr>
          </a:solidFill>
        </p:spPr>
        <p:txBody>
          <a:bodyPr wrap="square">
            <a:spAutoFit/>
          </a:bodyPr>
          <a:lstStyle/>
          <a:p>
            <a:pPr>
              <a:lnSpc>
                <a:spcPts val="1700"/>
              </a:lnSpc>
            </a:pPr>
            <a:r>
              <a:rPr lang="en-US" b="1" spc="-50" dirty="0">
                <a:solidFill>
                  <a:srgbClr val="FFFF00"/>
                </a:solidFill>
              </a:rPr>
              <a:t>The Bible says </a:t>
            </a:r>
            <a:r>
              <a:rPr lang="en-US" b="1" spc="-50" dirty="0">
                <a:solidFill>
                  <a:srgbClr val="FFC000"/>
                </a:solidFill>
              </a:rPr>
              <a:t>God is ‘one’ </a:t>
            </a:r>
            <a:r>
              <a:rPr lang="en-US" b="1" spc="-50" dirty="0">
                <a:solidFill>
                  <a:srgbClr val="FFFF00"/>
                </a:solidFill>
              </a:rPr>
              <a:t>in his essence.</a:t>
            </a:r>
            <a:endParaRPr lang="en-US" spc="-50" dirty="0">
              <a:solidFill>
                <a:schemeClr val="bg1"/>
              </a:solidFill>
            </a:endParaRP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Deuteronomy 6:4 – </a:t>
            </a:r>
            <a:r>
              <a:rPr lang="en-US" spc="-50" dirty="0">
                <a:solidFill>
                  <a:schemeClr val="bg1"/>
                </a:solidFill>
              </a:rPr>
              <a:t>“Hear, O Israel: The LORD our God, the LORD is </a:t>
            </a:r>
            <a:r>
              <a:rPr lang="en-US" spc="-50" dirty="0">
                <a:solidFill>
                  <a:srgbClr val="FFC000"/>
                </a:solidFill>
              </a:rPr>
              <a:t>one</a:t>
            </a:r>
            <a:r>
              <a:rPr lang="en-US" spc="-50" dirty="0">
                <a:solidFill>
                  <a:schemeClr val="bg1"/>
                </a:solidFill>
              </a:rPr>
              <a:t>!”</a:t>
            </a:r>
          </a:p>
          <a:p>
            <a:pPr marL="915988" lvl="2">
              <a:lnSpc>
                <a:spcPts val="1700"/>
              </a:lnSpc>
              <a:spcBef>
                <a:spcPts val="600"/>
              </a:spcBef>
              <a:spcAft>
                <a:spcPts val="600"/>
              </a:spcAft>
              <a:buClr>
                <a:schemeClr val="bg1"/>
              </a:buClr>
            </a:pPr>
            <a:r>
              <a:rPr lang="en-US" spc="-50" dirty="0">
                <a:solidFill>
                  <a:schemeClr val="bg1"/>
                </a:solidFill>
              </a:rPr>
              <a:t>Like Exodus 3:14, this is a metaphysical statement. There is not only one God, but </a:t>
            </a:r>
            <a:r>
              <a:rPr lang="en-US" spc="-50" dirty="0">
                <a:solidFill>
                  <a:srgbClr val="FFC000"/>
                </a:solidFill>
              </a:rPr>
              <a:t>God, in his essence is one </a:t>
            </a:r>
            <a:r>
              <a:rPr lang="en-US" spc="-50" dirty="0">
                <a:solidFill>
                  <a:schemeClr val="bg1"/>
                </a:solidFill>
              </a:rPr>
              <a:t>(there are no parts). There is </a:t>
            </a:r>
            <a:r>
              <a:rPr lang="en-US" spc="-50" dirty="0">
                <a:solidFill>
                  <a:srgbClr val="FFC000"/>
                </a:solidFill>
              </a:rPr>
              <a:t>only one essence </a:t>
            </a:r>
            <a:r>
              <a:rPr lang="en-US" spc="-50" dirty="0">
                <a:solidFill>
                  <a:schemeClr val="bg1"/>
                </a:solidFill>
              </a:rPr>
              <a:t>and </a:t>
            </a:r>
            <a:r>
              <a:rPr lang="en-US" spc="-50" dirty="0">
                <a:solidFill>
                  <a:srgbClr val="FFC000"/>
                </a:solidFill>
              </a:rPr>
              <a:t>it is existence </a:t>
            </a:r>
            <a:r>
              <a:rPr lang="en-US" spc="-50" dirty="0">
                <a:solidFill>
                  <a:schemeClr val="bg1"/>
                </a:solidFill>
              </a:rPr>
              <a:t>itself.</a:t>
            </a:r>
          </a:p>
        </p:txBody>
      </p:sp>
    </p:spTree>
    <p:extLst>
      <p:ext uri="{BB962C8B-B14F-4D97-AF65-F5344CB8AC3E}">
        <p14:creationId xmlns:p14="http://schemas.microsoft.com/office/powerpoint/2010/main" val="2157328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Philosophical Support</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1981200" y="1560576"/>
            <a:ext cx="5181600" cy="2022348"/>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God cannot change because </a:t>
            </a:r>
            <a:r>
              <a:rPr lang="en-US" b="1" spc="-50" dirty="0">
                <a:solidFill>
                  <a:srgbClr val="FFC000"/>
                </a:solidFill>
              </a:rPr>
              <a:t>he’s perfect</a:t>
            </a:r>
            <a:r>
              <a:rPr lang="en-US" b="1" spc="-50" dirty="0">
                <a:solidFill>
                  <a:srgbClr val="FFFF00"/>
                </a:solidFill>
              </a:rPr>
              <a:t>.</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God is already perfect.</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You </a:t>
            </a:r>
            <a:r>
              <a:rPr lang="en-US" spc="-50" dirty="0">
                <a:solidFill>
                  <a:srgbClr val="FFC000"/>
                </a:solidFill>
              </a:rPr>
              <a:t>can’t add something to God </a:t>
            </a:r>
            <a:r>
              <a:rPr lang="en-US" spc="-50" dirty="0">
                <a:solidFill>
                  <a:schemeClr val="bg1"/>
                </a:solidFill>
              </a:rPr>
              <a:t>to make him </a:t>
            </a:r>
            <a:br>
              <a:rPr lang="en-US" spc="-50" dirty="0">
                <a:solidFill>
                  <a:schemeClr val="bg1"/>
                </a:solidFill>
              </a:rPr>
            </a:br>
            <a:r>
              <a:rPr lang="en-US" spc="-50" dirty="0">
                <a:solidFill>
                  <a:schemeClr val="bg1"/>
                </a:solidFill>
              </a:rPr>
              <a:t>more perfect (or take something away).</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He cannot become </a:t>
            </a:r>
            <a:r>
              <a:rPr lang="en-US" spc="-50" dirty="0">
                <a:solidFill>
                  <a:srgbClr val="FFC000"/>
                </a:solidFill>
              </a:rPr>
              <a:t>better off </a:t>
            </a:r>
            <a:r>
              <a:rPr lang="en-US" spc="-50" dirty="0">
                <a:solidFill>
                  <a:schemeClr val="bg1"/>
                </a:solidFill>
              </a:rPr>
              <a:t>than he already is.</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Therefore, he cannot change.</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From perfection</a:t>
            </a:r>
          </a:p>
        </p:txBody>
      </p:sp>
    </p:spTree>
    <p:extLst>
      <p:ext uri="{BB962C8B-B14F-4D97-AF65-F5344CB8AC3E}">
        <p14:creationId xmlns:p14="http://schemas.microsoft.com/office/powerpoint/2010/main" val="132630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Philosophical Support</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1447800" y="1342567"/>
            <a:ext cx="6019800" cy="2458365"/>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God cannot change because </a:t>
            </a:r>
            <a:r>
              <a:rPr lang="en-US" b="1" spc="-50" dirty="0">
                <a:solidFill>
                  <a:srgbClr val="FFC000"/>
                </a:solidFill>
              </a:rPr>
              <a:t>he’s infinite</a:t>
            </a:r>
            <a:r>
              <a:rPr lang="en-US" b="1" spc="-50" dirty="0">
                <a:solidFill>
                  <a:srgbClr val="FFFF00"/>
                </a:solidFill>
              </a:rPr>
              <a:t>.</a:t>
            </a:r>
            <a:endParaRPr lang="en-US" spc="-50" dirty="0">
              <a:solidFill>
                <a:srgbClr val="FFC000"/>
              </a:solidFill>
            </a:endParaRP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You can have an infinite series </a:t>
            </a:r>
            <a:r>
              <a:rPr lang="en-US" spc="-50" dirty="0">
                <a:solidFill>
                  <a:srgbClr val="FFC000"/>
                </a:solidFill>
              </a:rPr>
              <a:t>theoretically</a:t>
            </a:r>
            <a:r>
              <a:rPr lang="en-US" spc="-50" dirty="0">
                <a:solidFill>
                  <a:schemeClr val="bg1"/>
                </a:solidFill>
              </a:rPr>
              <a:t> </a:t>
            </a:r>
            <a:br>
              <a:rPr lang="en-US" spc="-50" dirty="0">
                <a:solidFill>
                  <a:schemeClr val="bg1"/>
                </a:solidFill>
              </a:rPr>
            </a:br>
            <a:r>
              <a:rPr lang="en-US" spc="-50" dirty="0">
                <a:solidFill>
                  <a:schemeClr val="bg1"/>
                </a:solidFill>
              </a:rPr>
              <a:t>   (in the mind only, i.e., mathematically). </a:t>
            </a:r>
            <a:br>
              <a:rPr lang="en-US" spc="-50" dirty="0">
                <a:solidFill>
                  <a:schemeClr val="bg1"/>
                </a:solidFill>
              </a:rPr>
            </a:br>
            <a:r>
              <a:rPr lang="en-US" spc="-50" dirty="0">
                <a:solidFill>
                  <a:schemeClr val="bg1"/>
                </a:solidFill>
              </a:rPr>
              <a:t>But you cannot have an infinite series </a:t>
            </a:r>
            <a:r>
              <a:rPr lang="en-US" spc="-50" dirty="0">
                <a:solidFill>
                  <a:srgbClr val="FFC000"/>
                </a:solidFill>
              </a:rPr>
              <a:t>in reality</a:t>
            </a:r>
            <a:r>
              <a:rPr lang="en-US" spc="-50" dirty="0">
                <a:solidFill>
                  <a:schemeClr val="bg1"/>
                </a:solidFill>
              </a:rPr>
              <a:t>.</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Why? Because regardless of how high the number, </a:t>
            </a:r>
            <a:br>
              <a:rPr lang="en-US" spc="-50" dirty="0">
                <a:solidFill>
                  <a:schemeClr val="bg1"/>
                </a:solidFill>
              </a:rPr>
            </a:br>
            <a:r>
              <a:rPr lang="en-US" spc="-50" dirty="0">
                <a:solidFill>
                  <a:schemeClr val="bg1"/>
                </a:solidFill>
              </a:rPr>
              <a:t>you would always be able to </a:t>
            </a:r>
            <a:r>
              <a:rPr lang="en-US" spc="-50" dirty="0">
                <a:solidFill>
                  <a:srgbClr val="FFC000"/>
                </a:solidFill>
              </a:rPr>
              <a:t>add one more</a:t>
            </a:r>
            <a:r>
              <a:rPr lang="en-US" spc="-50" dirty="0">
                <a:solidFill>
                  <a:schemeClr val="bg1"/>
                </a:solidFill>
              </a:rPr>
              <a:t>.</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Therefore, God cannot be both infinite and composed of parts.</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The only way for him to be infinite is to not have parts.</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From infinity</a:t>
            </a:r>
          </a:p>
        </p:txBody>
      </p:sp>
    </p:spTree>
    <p:extLst>
      <p:ext uri="{BB962C8B-B14F-4D97-AF65-F5344CB8AC3E}">
        <p14:creationId xmlns:p14="http://schemas.microsoft.com/office/powerpoint/2010/main" val="502875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2514600" y="874588"/>
            <a:ext cx="4800600" cy="3482172"/>
          </a:xfrm>
          <a:prstGeom prst="rect">
            <a:avLst/>
          </a:prstGeom>
        </p:spPr>
        <p:txBody>
          <a:bodyPr wrap="square">
            <a:spAutoFit/>
          </a:bodyPr>
          <a:lstStyle/>
          <a:p>
            <a:pPr marL="457200" indent="-457200">
              <a:lnSpc>
                <a:spcPts val="2400"/>
              </a:lnSpc>
              <a:spcBef>
                <a:spcPts val="600"/>
              </a:spcBef>
              <a:spcAft>
                <a:spcPts val="600"/>
              </a:spcAft>
              <a:buAutoNum type="arabicPeriod"/>
            </a:pPr>
            <a:r>
              <a:rPr lang="en-US" sz="2400" b="1" spc="-50" dirty="0">
                <a:solidFill>
                  <a:srgbClr val="FFC000"/>
                </a:solidFill>
              </a:rPr>
              <a:t>Defining immutability</a:t>
            </a:r>
          </a:p>
          <a:p>
            <a:pPr marL="457200" indent="-457200">
              <a:lnSpc>
                <a:spcPts val="2400"/>
              </a:lnSpc>
              <a:spcBef>
                <a:spcPts val="600"/>
              </a:spcBef>
              <a:spcAft>
                <a:spcPts val="600"/>
              </a:spcAft>
              <a:buAutoNum type="arabicPeriod"/>
            </a:pPr>
            <a:r>
              <a:rPr lang="en-US" sz="2400" spc="-50" dirty="0">
                <a:solidFill>
                  <a:schemeClr val="bg1"/>
                </a:solidFill>
              </a:rPr>
              <a:t>Objections from open theism</a:t>
            </a:r>
          </a:p>
          <a:p>
            <a:pPr marL="457200" indent="-457200">
              <a:lnSpc>
                <a:spcPts val="2400"/>
              </a:lnSpc>
              <a:spcBef>
                <a:spcPts val="600"/>
              </a:spcBef>
              <a:spcAft>
                <a:spcPts val="600"/>
              </a:spcAft>
              <a:buAutoNum type="arabicPeriod"/>
            </a:pPr>
            <a:r>
              <a:rPr lang="en-US" sz="2400" spc="-50" dirty="0">
                <a:solidFill>
                  <a:schemeClr val="bg1"/>
                </a:solidFill>
              </a:rPr>
              <a:t>Biblical support</a:t>
            </a:r>
          </a:p>
          <a:p>
            <a:pPr marL="457200" indent="-457200">
              <a:lnSpc>
                <a:spcPts val="2400"/>
              </a:lnSpc>
              <a:spcBef>
                <a:spcPts val="600"/>
              </a:spcBef>
              <a:spcAft>
                <a:spcPts val="600"/>
              </a:spcAft>
              <a:buAutoNum type="arabicPeriod"/>
            </a:pPr>
            <a:r>
              <a:rPr lang="en-US" sz="2400" spc="-50" dirty="0">
                <a:solidFill>
                  <a:schemeClr val="bg1"/>
                </a:solidFill>
              </a:rPr>
              <a:t>Philosophical support</a:t>
            </a:r>
          </a:p>
          <a:p>
            <a:pPr marL="457200" indent="-457200">
              <a:lnSpc>
                <a:spcPts val="2400"/>
              </a:lnSpc>
              <a:spcBef>
                <a:spcPts val="600"/>
              </a:spcBef>
              <a:spcAft>
                <a:spcPts val="600"/>
              </a:spcAft>
              <a:buAutoNum type="arabicPeriod"/>
            </a:pPr>
            <a:r>
              <a:rPr lang="en-US" sz="2400" spc="-50" dirty="0">
                <a:solidFill>
                  <a:schemeClr val="bg1"/>
                </a:solidFill>
              </a:rPr>
              <a:t>Historical support</a:t>
            </a:r>
          </a:p>
          <a:p>
            <a:pPr marL="457200" indent="-457200">
              <a:lnSpc>
                <a:spcPts val="2400"/>
              </a:lnSpc>
              <a:spcBef>
                <a:spcPts val="600"/>
              </a:spcBef>
              <a:spcAft>
                <a:spcPts val="600"/>
              </a:spcAft>
              <a:buAutoNum type="arabicPeriod"/>
            </a:pPr>
            <a:r>
              <a:rPr lang="en-US" sz="2400" spc="-50" dirty="0">
                <a:solidFill>
                  <a:schemeClr val="bg1"/>
                </a:solidFill>
              </a:rPr>
              <a:t>Answering open theism’s arguments</a:t>
            </a:r>
          </a:p>
          <a:p>
            <a:pPr marL="457200" indent="-457200">
              <a:lnSpc>
                <a:spcPts val="2400"/>
              </a:lnSpc>
              <a:spcBef>
                <a:spcPts val="600"/>
              </a:spcBef>
              <a:spcAft>
                <a:spcPts val="600"/>
              </a:spcAft>
              <a:buAutoNum type="arabicPeriod"/>
            </a:pPr>
            <a:r>
              <a:rPr lang="en-US" sz="2400" spc="-50" dirty="0">
                <a:solidFill>
                  <a:schemeClr val="bg1"/>
                </a:solidFill>
              </a:rPr>
              <a:t>Practical take-aways</a:t>
            </a:r>
          </a:p>
        </p:txBody>
      </p:sp>
    </p:spTree>
    <p:extLst>
      <p:ext uri="{BB962C8B-B14F-4D97-AF65-F5344CB8AC3E}">
        <p14:creationId xmlns:p14="http://schemas.microsoft.com/office/powerpoint/2010/main" val="1699678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Philosophical Support</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1447800" y="1342567"/>
            <a:ext cx="6248400" cy="2240357"/>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God cannot change because </a:t>
            </a:r>
            <a:r>
              <a:rPr lang="en-US" b="1" spc="-50" dirty="0">
                <a:solidFill>
                  <a:srgbClr val="FFC000"/>
                </a:solidFill>
              </a:rPr>
              <a:t>he’s eternal</a:t>
            </a:r>
            <a:r>
              <a:rPr lang="en-US" b="1" spc="-50" dirty="0">
                <a:solidFill>
                  <a:srgbClr val="FFFF00"/>
                </a:solidFill>
              </a:rPr>
              <a:t>.</a:t>
            </a:r>
            <a:endParaRPr lang="en-US" spc="-50" dirty="0">
              <a:solidFill>
                <a:schemeClr val="bg1"/>
              </a:solidFill>
            </a:endParaRP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rgbClr val="FFC000"/>
                </a:solidFill>
              </a:rPr>
              <a:t>Time</a:t>
            </a:r>
            <a:r>
              <a:rPr lang="en-US" spc="-50" dirty="0">
                <a:solidFill>
                  <a:schemeClr val="bg1"/>
                </a:solidFill>
              </a:rPr>
              <a:t> is the measurement of the </a:t>
            </a:r>
            <a:r>
              <a:rPr lang="en-US" spc="-50" dirty="0">
                <a:solidFill>
                  <a:srgbClr val="FFC000"/>
                </a:solidFill>
              </a:rPr>
              <a:t>movement of parts</a:t>
            </a:r>
            <a:r>
              <a:rPr lang="en-US" spc="-50" dirty="0">
                <a:solidFill>
                  <a:schemeClr val="bg1"/>
                </a:solidFill>
              </a:rPr>
              <a:t>.</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God is </a:t>
            </a:r>
            <a:r>
              <a:rPr lang="en-US" spc="-50" dirty="0">
                <a:solidFill>
                  <a:srgbClr val="FFC000"/>
                </a:solidFill>
              </a:rPr>
              <a:t>outside time </a:t>
            </a:r>
            <a:r>
              <a:rPr lang="en-US" spc="-50" dirty="0">
                <a:solidFill>
                  <a:schemeClr val="bg1"/>
                </a:solidFill>
              </a:rPr>
              <a:t>since </a:t>
            </a:r>
            <a:r>
              <a:rPr lang="en-US" spc="-50" dirty="0">
                <a:solidFill>
                  <a:srgbClr val="FFC000"/>
                </a:solidFill>
              </a:rPr>
              <a:t>time is part of creation </a:t>
            </a:r>
            <a:r>
              <a:rPr lang="en-US" spc="-50" dirty="0">
                <a:solidFill>
                  <a:schemeClr val="bg1"/>
                </a:solidFill>
              </a:rPr>
              <a:t>(Gen. 1:1; even science shows time has a beginning).</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Therefore, God does not have moving parts.</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Neither can there be any </a:t>
            </a:r>
            <a:r>
              <a:rPr lang="en-US" spc="-50" dirty="0">
                <a:solidFill>
                  <a:srgbClr val="FFC000"/>
                </a:solidFill>
              </a:rPr>
              <a:t>measure of movement in God </a:t>
            </a:r>
            <a:r>
              <a:rPr lang="en-US" spc="-50" dirty="0">
                <a:solidFill>
                  <a:schemeClr val="bg1"/>
                </a:solidFill>
              </a:rPr>
              <a:t>since he is eternal.</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From eternality</a:t>
            </a:r>
          </a:p>
        </p:txBody>
      </p:sp>
    </p:spTree>
    <p:extLst>
      <p:ext uri="{BB962C8B-B14F-4D97-AF65-F5344CB8AC3E}">
        <p14:creationId xmlns:p14="http://schemas.microsoft.com/office/powerpoint/2010/main" val="27233532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2514600" y="874588"/>
            <a:ext cx="4800600" cy="3482172"/>
          </a:xfrm>
          <a:prstGeom prst="rect">
            <a:avLst/>
          </a:prstGeom>
        </p:spPr>
        <p:txBody>
          <a:bodyPr wrap="square">
            <a:spAutoFit/>
          </a:bodyPr>
          <a:lstStyle/>
          <a:p>
            <a:pPr marL="457200" indent="-457200">
              <a:lnSpc>
                <a:spcPts val="2400"/>
              </a:lnSpc>
              <a:spcBef>
                <a:spcPts val="600"/>
              </a:spcBef>
              <a:spcAft>
                <a:spcPts val="600"/>
              </a:spcAft>
              <a:buAutoNum type="arabicPeriod"/>
            </a:pPr>
            <a:r>
              <a:rPr lang="en-US" sz="2400" spc="-50" dirty="0">
                <a:solidFill>
                  <a:schemeClr val="bg1"/>
                </a:solidFill>
              </a:rPr>
              <a:t>Defining immutability</a:t>
            </a:r>
          </a:p>
          <a:p>
            <a:pPr marL="457200" indent="-457200">
              <a:lnSpc>
                <a:spcPts val="2400"/>
              </a:lnSpc>
              <a:spcBef>
                <a:spcPts val="600"/>
              </a:spcBef>
              <a:spcAft>
                <a:spcPts val="600"/>
              </a:spcAft>
              <a:buAutoNum type="arabicPeriod"/>
            </a:pPr>
            <a:r>
              <a:rPr lang="en-US" sz="2400" spc="-50" dirty="0">
                <a:solidFill>
                  <a:schemeClr val="bg1"/>
                </a:solidFill>
              </a:rPr>
              <a:t>Objections from open theism</a:t>
            </a:r>
          </a:p>
          <a:p>
            <a:pPr marL="457200" indent="-457200">
              <a:lnSpc>
                <a:spcPts val="2400"/>
              </a:lnSpc>
              <a:spcBef>
                <a:spcPts val="600"/>
              </a:spcBef>
              <a:spcAft>
                <a:spcPts val="600"/>
              </a:spcAft>
              <a:buAutoNum type="arabicPeriod"/>
            </a:pPr>
            <a:r>
              <a:rPr lang="en-US" sz="2400" spc="-50" dirty="0">
                <a:solidFill>
                  <a:schemeClr val="bg1"/>
                </a:solidFill>
              </a:rPr>
              <a:t>Biblical support</a:t>
            </a:r>
          </a:p>
          <a:p>
            <a:pPr marL="457200" indent="-457200">
              <a:lnSpc>
                <a:spcPts val="2400"/>
              </a:lnSpc>
              <a:spcBef>
                <a:spcPts val="600"/>
              </a:spcBef>
              <a:spcAft>
                <a:spcPts val="600"/>
              </a:spcAft>
              <a:buAutoNum type="arabicPeriod"/>
            </a:pPr>
            <a:r>
              <a:rPr lang="en-US" sz="2400" spc="-50" dirty="0">
                <a:solidFill>
                  <a:schemeClr val="bg1"/>
                </a:solidFill>
              </a:rPr>
              <a:t>Philosophical support</a:t>
            </a:r>
          </a:p>
          <a:p>
            <a:pPr marL="457200" indent="-457200">
              <a:lnSpc>
                <a:spcPts val="2400"/>
              </a:lnSpc>
              <a:spcBef>
                <a:spcPts val="600"/>
              </a:spcBef>
              <a:spcAft>
                <a:spcPts val="600"/>
              </a:spcAft>
              <a:buAutoNum type="arabicPeriod"/>
            </a:pPr>
            <a:r>
              <a:rPr lang="en-US" sz="2400" b="1" spc="-50" dirty="0">
                <a:solidFill>
                  <a:srgbClr val="FFC000"/>
                </a:solidFill>
              </a:rPr>
              <a:t>Historical support</a:t>
            </a:r>
          </a:p>
          <a:p>
            <a:pPr marL="457200" indent="-457200">
              <a:lnSpc>
                <a:spcPts val="2400"/>
              </a:lnSpc>
              <a:spcBef>
                <a:spcPts val="600"/>
              </a:spcBef>
              <a:spcAft>
                <a:spcPts val="600"/>
              </a:spcAft>
              <a:buAutoNum type="arabicPeriod"/>
            </a:pPr>
            <a:r>
              <a:rPr lang="en-US" sz="2400" spc="-50" dirty="0">
                <a:solidFill>
                  <a:schemeClr val="bg1"/>
                </a:solidFill>
              </a:rPr>
              <a:t>Answering open theism’s arguments</a:t>
            </a:r>
          </a:p>
          <a:p>
            <a:pPr marL="457200" indent="-457200">
              <a:lnSpc>
                <a:spcPts val="2400"/>
              </a:lnSpc>
              <a:spcBef>
                <a:spcPts val="600"/>
              </a:spcBef>
              <a:spcAft>
                <a:spcPts val="600"/>
              </a:spcAft>
              <a:buAutoNum type="arabicPeriod"/>
            </a:pPr>
            <a:r>
              <a:rPr lang="en-US" sz="2400" spc="-50" dirty="0">
                <a:solidFill>
                  <a:schemeClr val="bg1"/>
                </a:solidFill>
              </a:rPr>
              <a:t>Practical take-aways</a:t>
            </a:r>
          </a:p>
        </p:txBody>
      </p:sp>
    </p:spTree>
    <p:extLst>
      <p:ext uri="{BB962C8B-B14F-4D97-AF65-F5344CB8AC3E}">
        <p14:creationId xmlns:p14="http://schemas.microsoft.com/office/powerpoint/2010/main" val="3459670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Historical Support</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304800" y="720308"/>
            <a:ext cx="8534400" cy="1778692"/>
          </a:xfrm>
          <a:prstGeom prst="rect">
            <a:avLst/>
          </a:prstGeom>
          <a:solidFill>
            <a:schemeClr val="tx1">
              <a:alpha val="43000"/>
            </a:schemeClr>
          </a:solidFill>
        </p:spPr>
        <p:txBody>
          <a:bodyPr wrap="square">
            <a:spAutoFit/>
          </a:bodyPr>
          <a:lstStyle/>
          <a:p>
            <a:pPr>
              <a:lnSpc>
                <a:spcPts val="1700"/>
              </a:lnSpc>
              <a:buClr>
                <a:schemeClr val="bg1"/>
              </a:buClr>
            </a:pPr>
            <a:r>
              <a:rPr lang="fi-FI" b="1" spc="-50" dirty="0">
                <a:solidFill>
                  <a:srgbClr val="FFFF00"/>
                </a:solidFill>
              </a:rPr>
              <a:t>Novatian (c. 200 - c. 258)</a:t>
            </a:r>
            <a:endParaRPr lang="en-US" b="1" spc="-50" dirty="0">
              <a:solidFill>
                <a:srgbClr val="FFFF00"/>
              </a:solidFill>
            </a:endParaRPr>
          </a:p>
          <a:p>
            <a:pPr marL="287338" indent="-285750">
              <a:lnSpc>
                <a:spcPts val="1700"/>
              </a:lnSpc>
              <a:spcAft>
                <a:spcPts val="400"/>
              </a:spcAft>
              <a:buClr>
                <a:schemeClr val="bg1"/>
              </a:buClr>
              <a:buFont typeface="Arial" panose="020B0604020202020204" pitchFamily="34" charset="0"/>
              <a:buChar char="•"/>
            </a:pPr>
            <a:r>
              <a:rPr lang="en-US" spc="-70" dirty="0">
                <a:solidFill>
                  <a:schemeClr val="bg1"/>
                </a:solidFill>
              </a:rPr>
              <a:t>“there is </a:t>
            </a:r>
            <a:r>
              <a:rPr lang="en-US" spc="-70" dirty="0">
                <a:solidFill>
                  <a:srgbClr val="FFC000"/>
                </a:solidFill>
              </a:rPr>
              <a:t>never in Him </a:t>
            </a:r>
            <a:r>
              <a:rPr lang="en-US" spc="-70" dirty="0">
                <a:solidFill>
                  <a:schemeClr val="bg1"/>
                </a:solidFill>
              </a:rPr>
              <a:t>any accession or </a:t>
            </a:r>
            <a:r>
              <a:rPr lang="en-US" spc="-70" dirty="0">
                <a:solidFill>
                  <a:srgbClr val="FFC000"/>
                </a:solidFill>
              </a:rPr>
              <a:t>increase of any part or </a:t>
            </a:r>
            <a:r>
              <a:rPr lang="en-US" spc="-70" dirty="0" err="1">
                <a:solidFill>
                  <a:srgbClr val="FFC000"/>
                </a:solidFill>
              </a:rPr>
              <a:t>honour</a:t>
            </a:r>
            <a:r>
              <a:rPr lang="en-US" spc="-70" dirty="0">
                <a:solidFill>
                  <a:schemeClr val="bg1"/>
                </a:solidFill>
              </a:rPr>
              <a:t>, lest anything should appear to have ever been </a:t>
            </a:r>
            <a:r>
              <a:rPr lang="en-US" spc="-70" dirty="0">
                <a:solidFill>
                  <a:srgbClr val="FFC000"/>
                </a:solidFill>
              </a:rPr>
              <a:t>wanting to His perfection</a:t>
            </a:r>
            <a:r>
              <a:rPr lang="en-US" spc="-70" dirty="0">
                <a:solidFill>
                  <a:schemeClr val="bg1"/>
                </a:solidFill>
              </a:rPr>
              <a:t>” (</a:t>
            </a:r>
            <a:r>
              <a:rPr lang="en-US" i="1" spc="-70" dirty="0">
                <a:solidFill>
                  <a:schemeClr val="bg1"/>
                </a:solidFill>
              </a:rPr>
              <a:t>Concerning</a:t>
            </a:r>
            <a:r>
              <a:rPr lang="en-US" spc="-70" dirty="0">
                <a:solidFill>
                  <a:schemeClr val="bg1"/>
                </a:solidFill>
              </a:rPr>
              <a:t> </a:t>
            </a:r>
            <a:r>
              <a:rPr lang="en-US" i="1" spc="-70" dirty="0">
                <a:solidFill>
                  <a:schemeClr val="bg1"/>
                </a:solidFill>
              </a:rPr>
              <a:t>The Trinity</a:t>
            </a:r>
            <a:r>
              <a:rPr lang="en-US" spc="-70" dirty="0">
                <a:solidFill>
                  <a:schemeClr val="bg1"/>
                </a:solidFill>
              </a:rPr>
              <a:t>, 4)</a:t>
            </a:r>
          </a:p>
          <a:p>
            <a:pPr marL="287338" indent="-285750">
              <a:lnSpc>
                <a:spcPts val="1700"/>
              </a:lnSpc>
              <a:spcAft>
                <a:spcPts val="400"/>
              </a:spcAft>
              <a:buClr>
                <a:schemeClr val="bg1"/>
              </a:buClr>
              <a:buFont typeface="Arial" panose="020B0604020202020204" pitchFamily="34" charset="0"/>
              <a:buChar char="•"/>
            </a:pPr>
            <a:r>
              <a:rPr lang="en-US" spc="-70" dirty="0">
                <a:solidFill>
                  <a:schemeClr val="bg1"/>
                </a:solidFill>
              </a:rPr>
              <a:t>“whatever it be in Him which constitutes Divinity, must </a:t>
            </a:r>
            <a:r>
              <a:rPr lang="en-US" spc="-70" dirty="0">
                <a:solidFill>
                  <a:srgbClr val="FFC000"/>
                </a:solidFill>
              </a:rPr>
              <a:t>necessarily exist </a:t>
            </a:r>
            <a:r>
              <a:rPr lang="en-US" spc="-70" dirty="0">
                <a:solidFill>
                  <a:schemeClr val="bg1"/>
                </a:solidFill>
              </a:rPr>
              <a:t>always” (ibid.)</a:t>
            </a:r>
          </a:p>
          <a:p>
            <a:pPr marL="287338" indent="-285750">
              <a:lnSpc>
                <a:spcPts val="1700"/>
              </a:lnSpc>
              <a:spcAft>
                <a:spcPts val="400"/>
              </a:spcAft>
              <a:buClr>
                <a:schemeClr val="bg1"/>
              </a:buClr>
              <a:buFont typeface="Arial" panose="020B0604020202020204" pitchFamily="34" charset="0"/>
              <a:buChar char="•"/>
            </a:pPr>
            <a:r>
              <a:rPr lang="en-US" spc="-90" dirty="0">
                <a:solidFill>
                  <a:schemeClr val="bg1"/>
                </a:solidFill>
              </a:rPr>
              <a:t>God is “both immortal and </a:t>
            </a:r>
            <a:r>
              <a:rPr lang="en-US" spc="-90" dirty="0">
                <a:solidFill>
                  <a:srgbClr val="FFC000"/>
                </a:solidFill>
              </a:rPr>
              <a:t>incorruptible</a:t>
            </a:r>
            <a:r>
              <a:rPr lang="en-US" spc="-90" dirty="0">
                <a:solidFill>
                  <a:schemeClr val="bg1"/>
                </a:solidFill>
              </a:rPr>
              <a:t>, neither conscious of </a:t>
            </a:r>
            <a:r>
              <a:rPr lang="en-US" spc="-90" dirty="0">
                <a:solidFill>
                  <a:srgbClr val="FFC000"/>
                </a:solidFill>
              </a:rPr>
              <a:t>any kind of loss </a:t>
            </a:r>
            <a:r>
              <a:rPr lang="en-US" spc="-90" dirty="0">
                <a:solidFill>
                  <a:schemeClr val="bg1"/>
                </a:solidFill>
              </a:rPr>
              <a:t>nor ending.” (ibid.)</a:t>
            </a:r>
          </a:p>
          <a:p>
            <a:pPr marL="287338" indent="-285750">
              <a:lnSpc>
                <a:spcPts val="1700"/>
              </a:lnSpc>
              <a:spcAft>
                <a:spcPts val="400"/>
              </a:spcAft>
              <a:buClr>
                <a:schemeClr val="bg1"/>
              </a:buClr>
              <a:buFont typeface="Arial" panose="020B0604020202020204" pitchFamily="34" charset="0"/>
              <a:buChar char="•"/>
            </a:pPr>
            <a:r>
              <a:rPr lang="en-US" spc="-70" dirty="0">
                <a:solidFill>
                  <a:schemeClr val="bg1"/>
                </a:solidFill>
              </a:rPr>
              <a:t>“If God were to change "He [would] </a:t>
            </a:r>
            <a:r>
              <a:rPr lang="en-US" spc="-70" dirty="0">
                <a:solidFill>
                  <a:srgbClr val="FFC000"/>
                </a:solidFill>
              </a:rPr>
              <a:t>cease to be God</a:t>
            </a:r>
            <a:r>
              <a:rPr lang="en-US" spc="-70" dirty="0">
                <a:solidFill>
                  <a:schemeClr val="bg1"/>
                </a:solidFill>
              </a:rPr>
              <a:t>, being </a:t>
            </a:r>
            <a:r>
              <a:rPr lang="en-US" spc="-70" dirty="0">
                <a:solidFill>
                  <a:srgbClr val="FF6600"/>
                </a:solidFill>
              </a:rPr>
              <a:t>reduced into the power of another</a:t>
            </a:r>
            <a:r>
              <a:rPr lang="en-US" spc="-70" dirty="0">
                <a:solidFill>
                  <a:schemeClr val="bg1"/>
                </a:solidFill>
              </a:rPr>
              <a:t>, in whose greatness He, being smaller, shall have been included” (ibid.)</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From early church fathers</a:t>
            </a:r>
          </a:p>
        </p:txBody>
      </p:sp>
      <p:sp>
        <p:nvSpPr>
          <p:cNvPr id="8" name="Rectangle 7">
            <a:extLst>
              <a:ext uri="{FF2B5EF4-FFF2-40B4-BE49-F238E27FC236}">
                <a16:creationId xmlns:a16="http://schemas.microsoft.com/office/drawing/2014/main" id="{42003D87-C1EC-473E-8B8D-41EA9B28F667}"/>
              </a:ext>
            </a:extLst>
          </p:cNvPr>
          <p:cNvSpPr/>
          <p:nvPr/>
        </p:nvSpPr>
        <p:spPr>
          <a:xfrm>
            <a:off x="304800" y="2581114"/>
            <a:ext cx="8534400" cy="752770"/>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Aristides (2</a:t>
            </a:r>
            <a:r>
              <a:rPr lang="en-US" b="1" spc="-50" baseline="30000" dirty="0">
                <a:solidFill>
                  <a:srgbClr val="FFFF00"/>
                </a:solidFill>
              </a:rPr>
              <a:t>nd</a:t>
            </a:r>
            <a:r>
              <a:rPr lang="en-US" b="1" spc="-50" dirty="0">
                <a:solidFill>
                  <a:srgbClr val="FFFF00"/>
                </a:solidFill>
              </a:rPr>
              <a:t> century)</a:t>
            </a:r>
          </a:p>
          <a:p>
            <a:pPr marL="287338" indent="-285750">
              <a:lnSpc>
                <a:spcPts val="1700"/>
              </a:lnSpc>
              <a:buClr>
                <a:schemeClr val="bg1"/>
              </a:buClr>
              <a:buFont typeface="Arial" panose="020B0604020202020204" pitchFamily="34" charset="0"/>
              <a:buChar char="•"/>
            </a:pPr>
            <a:r>
              <a:rPr lang="en-US" spc="-70" dirty="0">
                <a:solidFill>
                  <a:schemeClr val="bg1"/>
                </a:solidFill>
              </a:rPr>
              <a:t>False gods are “not gods, but a created thing, liable to </a:t>
            </a:r>
            <a:r>
              <a:rPr lang="en-US" spc="-70" dirty="0">
                <a:solidFill>
                  <a:srgbClr val="FFC000"/>
                </a:solidFill>
              </a:rPr>
              <a:t>ruin</a:t>
            </a:r>
            <a:r>
              <a:rPr lang="en-US" spc="-70" dirty="0">
                <a:solidFill>
                  <a:schemeClr val="bg1"/>
                </a:solidFill>
              </a:rPr>
              <a:t> and </a:t>
            </a:r>
            <a:r>
              <a:rPr lang="en-US" spc="-70" dirty="0">
                <a:solidFill>
                  <a:srgbClr val="FFC000"/>
                </a:solidFill>
              </a:rPr>
              <a:t>change</a:t>
            </a:r>
            <a:r>
              <a:rPr lang="en-US" spc="-70" dirty="0">
                <a:solidFill>
                  <a:schemeClr val="bg1"/>
                </a:solidFill>
              </a:rPr>
              <a:t>, which is of the same nature as man; whereas </a:t>
            </a:r>
            <a:r>
              <a:rPr lang="en-US" spc="-70" dirty="0">
                <a:solidFill>
                  <a:srgbClr val="FFC000"/>
                </a:solidFill>
              </a:rPr>
              <a:t>God is imperishable </a:t>
            </a:r>
            <a:r>
              <a:rPr lang="en-US" spc="-70" dirty="0">
                <a:solidFill>
                  <a:schemeClr val="bg1"/>
                </a:solidFill>
              </a:rPr>
              <a:t>and </a:t>
            </a:r>
            <a:r>
              <a:rPr lang="en-US" spc="-70" dirty="0">
                <a:solidFill>
                  <a:srgbClr val="FFC000"/>
                </a:solidFill>
              </a:rPr>
              <a:t>unvarying</a:t>
            </a:r>
            <a:r>
              <a:rPr lang="en-US" spc="-70" dirty="0">
                <a:solidFill>
                  <a:schemeClr val="bg1"/>
                </a:solidFill>
              </a:rPr>
              <a:t>” (</a:t>
            </a:r>
            <a:r>
              <a:rPr lang="en-US" i="1" spc="-70" dirty="0">
                <a:solidFill>
                  <a:schemeClr val="bg1"/>
                </a:solidFill>
              </a:rPr>
              <a:t>Apology of Aristides</a:t>
            </a:r>
            <a:r>
              <a:rPr lang="en-US" spc="-70" dirty="0">
                <a:solidFill>
                  <a:schemeClr val="bg1"/>
                </a:solidFill>
              </a:rPr>
              <a:t>, 110, 4)</a:t>
            </a:r>
          </a:p>
        </p:txBody>
      </p:sp>
      <p:sp>
        <p:nvSpPr>
          <p:cNvPr id="9" name="Rectangle 8">
            <a:extLst>
              <a:ext uri="{FF2B5EF4-FFF2-40B4-BE49-F238E27FC236}">
                <a16:creationId xmlns:a16="http://schemas.microsoft.com/office/drawing/2014/main" id="{7BE3A4A7-B6F9-499B-BEF9-85CEF8716B42}"/>
              </a:ext>
            </a:extLst>
          </p:cNvPr>
          <p:cNvSpPr/>
          <p:nvPr/>
        </p:nvSpPr>
        <p:spPr>
          <a:xfrm>
            <a:off x="304800" y="3409950"/>
            <a:ext cx="8534400" cy="611706"/>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err="1">
                <a:solidFill>
                  <a:srgbClr val="FFFF00"/>
                </a:solidFill>
              </a:rPr>
              <a:t>Melito</a:t>
            </a:r>
            <a:r>
              <a:rPr lang="en-US" b="1" spc="-50" dirty="0">
                <a:solidFill>
                  <a:srgbClr val="FFFF00"/>
                </a:solidFill>
              </a:rPr>
              <a:t> of Sardis (2</a:t>
            </a:r>
            <a:r>
              <a:rPr lang="en-US" b="1" spc="-50" baseline="30000" dirty="0">
                <a:solidFill>
                  <a:srgbClr val="FFFF00"/>
                </a:solidFill>
              </a:rPr>
              <a:t>nd</a:t>
            </a:r>
            <a:r>
              <a:rPr lang="en-US" b="1" spc="-50" dirty="0">
                <a:solidFill>
                  <a:srgbClr val="FFFF00"/>
                </a:solidFill>
              </a:rPr>
              <a:t> century)</a:t>
            </a:r>
          </a:p>
          <a:p>
            <a:pPr marL="287338" indent="-285750">
              <a:lnSpc>
                <a:spcPts val="1700"/>
              </a:lnSpc>
              <a:spcBef>
                <a:spcPts val="600"/>
              </a:spcBef>
              <a:spcAft>
                <a:spcPts val="600"/>
              </a:spcAft>
              <a:buClr>
                <a:schemeClr val="bg1"/>
              </a:buClr>
              <a:buFont typeface="Arial" panose="020B0604020202020204" pitchFamily="34" charset="0"/>
              <a:buChar char="•"/>
            </a:pPr>
            <a:r>
              <a:rPr lang="en-US" spc="-70" dirty="0">
                <a:solidFill>
                  <a:schemeClr val="bg1"/>
                </a:solidFill>
              </a:rPr>
              <a:t>“</a:t>
            </a:r>
            <a:r>
              <a:rPr lang="en-US" spc="-70" dirty="0">
                <a:solidFill>
                  <a:srgbClr val="FFC000"/>
                </a:solidFill>
              </a:rPr>
              <a:t>He </a:t>
            </a:r>
            <a:r>
              <a:rPr lang="en-US" spc="-70" dirty="0" err="1">
                <a:solidFill>
                  <a:srgbClr val="FFC000"/>
                </a:solidFill>
              </a:rPr>
              <a:t>changeth</a:t>
            </a:r>
            <a:r>
              <a:rPr lang="en-US" spc="-70" dirty="0">
                <a:solidFill>
                  <a:srgbClr val="FFC000"/>
                </a:solidFill>
              </a:rPr>
              <a:t> not</a:t>
            </a:r>
            <a:r>
              <a:rPr lang="en-US" spc="-70" dirty="0">
                <a:solidFill>
                  <a:schemeClr val="bg1"/>
                </a:solidFill>
              </a:rPr>
              <a:t>, while everything else changes” (</a:t>
            </a:r>
            <a:r>
              <a:rPr lang="en-US" i="1" spc="-70" dirty="0">
                <a:solidFill>
                  <a:schemeClr val="bg1"/>
                </a:solidFill>
              </a:rPr>
              <a:t>Philosopher, Remains</a:t>
            </a:r>
            <a:r>
              <a:rPr lang="en-US" spc="-70" dirty="0">
                <a:solidFill>
                  <a:schemeClr val="bg1"/>
                </a:solidFill>
              </a:rPr>
              <a:t>, 1)</a:t>
            </a:r>
          </a:p>
        </p:txBody>
      </p:sp>
      <p:sp>
        <p:nvSpPr>
          <p:cNvPr id="10" name="Rectangle 9">
            <a:extLst>
              <a:ext uri="{FF2B5EF4-FFF2-40B4-BE49-F238E27FC236}">
                <a16:creationId xmlns:a16="http://schemas.microsoft.com/office/drawing/2014/main" id="{5EBD61BB-B271-4F88-9133-8D1560315A5E}"/>
              </a:ext>
            </a:extLst>
          </p:cNvPr>
          <p:cNvSpPr/>
          <p:nvPr/>
        </p:nvSpPr>
        <p:spPr>
          <a:xfrm>
            <a:off x="304800" y="4095750"/>
            <a:ext cx="8534400" cy="970779"/>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Alexander, Bishop of Alexandria (d. 328)</a:t>
            </a:r>
          </a:p>
          <a:p>
            <a:pPr marL="287338" indent="-285750">
              <a:lnSpc>
                <a:spcPts val="1700"/>
              </a:lnSpc>
              <a:buClr>
                <a:schemeClr val="bg1"/>
              </a:buClr>
              <a:buFont typeface="Arial" panose="020B0604020202020204" pitchFamily="34" charset="0"/>
              <a:buChar char="•"/>
            </a:pPr>
            <a:r>
              <a:rPr lang="en-US" spc="-70" dirty="0">
                <a:solidFill>
                  <a:schemeClr val="bg1"/>
                </a:solidFill>
              </a:rPr>
              <a:t>God "is </a:t>
            </a:r>
            <a:r>
              <a:rPr lang="en-US" spc="-70" dirty="0">
                <a:solidFill>
                  <a:srgbClr val="FFC000"/>
                </a:solidFill>
              </a:rPr>
              <a:t>unchangeable</a:t>
            </a:r>
            <a:r>
              <a:rPr lang="en-US" spc="-70" dirty="0">
                <a:solidFill>
                  <a:schemeClr val="bg1"/>
                </a:solidFill>
              </a:rPr>
              <a:t> and </a:t>
            </a:r>
            <a:r>
              <a:rPr lang="en-US" spc="-70" dirty="0">
                <a:solidFill>
                  <a:srgbClr val="FFC000"/>
                </a:solidFill>
              </a:rPr>
              <a:t>immutable</a:t>
            </a:r>
            <a:r>
              <a:rPr lang="en-US" spc="-70" dirty="0">
                <a:solidFill>
                  <a:schemeClr val="bg1"/>
                </a:solidFill>
              </a:rPr>
              <a:t>, who is always the same, and admits of </a:t>
            </a:r>
            <a:r>
              <a:rPr lang="en-US" spc="-70" dirty="0">
                <a:solidFill>
                  <a:srgbClr val="FFC000"/>
                </a:solidFill>
              </a:rPr>
              <a:t>no increase </a:t>
            </a:r>
            <a:r>
              <a:rPr lang="en-US" spc="-70" dirty="0">
                <a:solidFill>
                  <a:schemeClr val="bg1"/>
                </a:solidFill>
              </a:rPr>
              <a:t>or </a:t>
            </a:r>
            <a:r>
              <a:rPr lang="en-US" spc="-70" dirty="0">
                <a:solidFill>
                  <a:srgbClr val="FFC000"/>
                </a:solidFill>
              </a:rPr>
              <a:t>diminution</a:t>
            </a:r>
            <a:r>
              <a:rPr lang="en-US" spc="-70" dirty="0">
                <a:solidFill>
                  <a:schemeClr val="bg1"/>
                </a:solidFill>
              </a:rPr>
              <a:t>” (</a:t>
            </a:r>
            <a:r>
              <a:rPr lang="en-US" i="1" spc="-70" dirty="0">
                <a:solidFill>
                  <a:schemeClr val="bg1"/>
                </a:solidFill>
              </a:rPr>
              <a:t>Epistles on the Arian Heresy</a:t>
            </a:r>
            <a:r>
              <a:rPr lang="en-US" spc="-70" dirty="0">
                <a:solidFill>
                  <a:schemeClr val="bg1"/>
                </a:solidFill>
              </a:rPr>
              <a:t>, 1.12)</a:t>
            </a:r>
          </a:p>
          <a:p>
            <a:pPr marL="287338" indent="-285750">
              <a:lnSpc>
                <a:spcPts val="1700"/>
              </a:lnSpc>
              <a:buClr>
                <a:schemeClr val="bg1"/>
              </a:buClr>
              <a:buFont typeface="Arial" panose="020B0604020202020204" pitchFamily="34" charset="0"/>
              <a:buChar char="•"/>
            </a:pPr>
            <a:r>
              <a:rPr lang="en-US" spc="-70" dirty="0">
                <a:solidFill>
                  <a:schemeClr val="bg1"/>
                </a:solidFill>
              </a:rPr>
              <a:t>The Son is "is equally with the Father </a:t>
            </a:r>
            <a:r>
              <a:rPr lang="en-US" spc="-70" dirty="0">
                <a:solidFill>
                  <a:srgbClr val="FFC000"/>
                </a:solidFill>
              </a:rPr>
              <a:t>unchangeable and immutable</a:t>
            </a:r>
            <a:r>
              <a:rPr lang="en-US" spc="-70" dirty="0">
                <a:solidFill>
                  <a:schemeClr val="bg1"/>
                </a:solidFill>
              </a:rPr>
              <a:t>” (ibid.)</a:t>
            </a:r>
          </a:p>
        </p:txBody>
      </p:sp>
    </p:spTree>
    <p:extLst>
      <p:ext uri="{BB962C8B-B14F-4D97-AF65-F5344CB8AC3E}">
        <p14:creationId xmlns:p14="http://schemas.microsoft.com/office/powerpoint/2010/main" val="250883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Historical Support</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304800" y="971550"/>
            <a:ext cx="8534400" cy="1240083"/>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Augustine (354-430)</a:t>
            </a:r>
          </a:p>
          <a:p>
            <a:pPr marL="287338" indent="-285750">
              <a:lnSpc>
                <a:spcPts val="1700"/>
              </a:lnSpc>
              <a:spcAft>
                <a:spcPts val="400"/>
              </a:spcAft>
              <a:buClr>
                <a:schemeClr val="bg1"/>
              </a:buClr>
              <a:buFont typeface="Arial" panose="020B0604020202020204" pitchFamily="34" charset="0"/>
              <a:buChar char="•"/>
            </a:pPr>
            <a:r>
              <a:rPr lang="en-US" spc="-70" dirty="0">
                <a:solidFill>
                  <a:schemeClr val="bg1"/>
                </a:solidFill>
              </a:rPr>
              <a:t>“There is a Good which alone is </a:t>
            </a:r>
            <a:r>
              <a:rPr lang="en-US" spc="-70" dirty="0">
                <a:solidFill>
                  <a:srgbClr val="FFC000"/>
                </a:solidFill>
              </a:rPr>
              <a:t>simple</a:t>
            </a:r>
            <a:r>
              <a:rPr lang="en-US" spc="-70" dirty="0">
                <a:solidFill>
                  <a:schemeClr val="bg1"/>
                </a:solidFill>
              </a:rPr>
              <a:t> and, therefore, which alone is </a:t>
            </a:r>
            <a:r>
              <a:rPr lang="en-US" spc="-70" dirty="0">
                <a:solidFill>
                  <a:srgbClr val="FFC000"/>
                </a:solidFill>
              </a:rPr>
              <a:t>unchangeable</a:t>
            </a:r>
            <a:r>
              <a:rPr lang="en-US" spc="-70" dirty="0">
                <a:solidFill>
                  <a:schemeClr val="bg1"/>
                </a:solidFill>
              </a:rPr>
              <a:t>—and this is God” (</a:t>
            </a:r>
            <a:r>
              <a:rPr lang="en-US" i="1" spc="-70" dirty="0">
                <a:solidFill>
                  <a:schemeClr val="bg1"/>
                </a:solidFill>
              </a:rPr>
              <a:t>On The Trinity</a:t>
            </a:r>
            <a:r>
              <a:rPr lang="en-US" spc="-70" dirty="0">
                <a:solidFill>
                  <a:schemeClr val="bg1"/>
                </a:solidFill>
              </a:rPr>
              <a:t>, 5.2)</a:t>
            </a:r>
          </a:p>
          <a:p>
            <a:pPr marL="287338" indent="-285750">
              <a:lnSpc>
                <a:spcPts val="1700"/>
              </a:lnSpc>
              <a:spcAft>
                <a:spcPts val="400"/>
              </a:spcAft>
              <a:buClr>
                <a:schemeClr val="bg1"/>
              </a:buClr>
              <a:buFont typeface="Arial" panose="020B0604020202020204" pitchFamily="34" charset="0"/>
              <a:buChar char="•"/>
            </a:pPr>
            <a:r>
              <a:rPr lang="en-US" spc="-70" dirty="0">
                <a:solidFill>
                  <a:schemeClr val="bg1"/>
                </a:solidFill>
              </a:rPr>
              <a:t>“no created nature can be immutable. Every such nature is made, indeed, by God, the supreme and </a:t>
            </a:r>
            <a:r>
              <a:rPr lang="en-US" spc="-70" dirty="0">
                <a:solidFill>
                  <a:srgbClr val="FFC000"/>
                </a:solidFill>
              </a:rPr>
              <a:t>immutable Good </a:t>
            </a:r>
            <a:r>
              <a:rPr lang="en-US" spc="-70" dirty="0">
                <a:solidFill>
                  <a:schemeClr val="bg1"/>
                </a:solidFill>
              </a:rPr>
              <a:t>who made all things” (</a:t>
            </a:r>
            <a:r>
              <a:rPr lang="en-US" i="1" spc="-70" dirty="0">
                <a:solidFill>
                  <a:schemeClr val="bg1"/>
                </a:solidFill>
              </a:rPr>
              <a:t>City of God</a:t>
            </a:r>
            <a:r>
              <a:rPr lang="en-US" spc="-70" dirty="0">
                <a:solidFill>
                  <a:schemeClr val="bg1"/>
                </a:solidFill>
              </a:rPr>
              <a:t>, 22.1)</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From medieval fathers</a:t>
            </a:r>
          </a:p>
        </p:txBody>
      </p:sp>
      <p:sp>
        <p:nvSpPr>
          <p:cNvPr id="8" name="Rectangle 7">
            <a:extLst>
              <a:ext uri="{FF2B5EF4-FFF2-40B4-BE49-F238E27FC236}">
                <a16:creationId xmlns:a16="http://schemas.microsoft.com/office/drawing/2014/main" id="{42003D87-C1EC-473E-8B8D-41EA9B28F667}"/>
              </a:ext>
            </a:extLst>
          </p:cNvPr>
          <p:cNvSpPr/>
          <p:nvPr/>
        </p:nvSpPr>
        <p:spPr>
          <a:xfrm>
            <a:off x="304800" y="2343150"/>
            <a:ext cx="8534400" cy="752770"/>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Anselm (1033-1109)</a:t>
            </a:r>
          </a:p>
          <a:p>
            <a:pPr marL="285750" indent="-285750">
              <a:lnSpc>
                <a:spcPts val="1700"/>
              </a:lnSpc>
              <a:buClr>
                <a:schemeClr val="bg1"/>
              </a:buClr>
              <a:buFont typeface="Arial" panose="020B0604020202020204" pitchFamily="34" charset="0"/>
              <a:buChar char="•"/>
            </a:pPr>
            <a:r>
              <a:rPr lang="en-US" spc="-70" dirty="0">
                <a:solidFill>
                  <a:schemeClr val="bg1"/>
                </a:solidFill>
              </a:rPr>
              <a:t>"the supreme Nature is </a:t>
            </a:r>
            <a:r>
              <a:rPr lang="en-US" spc="-70" dirty="0">
                <a:solidFill>
                  <a:srgbClr val="FFC000"/>
                </a:solidFill>
              </a:rPr>
              <a:t>in no wise composite</a:t>
            </a:r>
            <a:r>
              <a:rPr lang="en-US" spc="-70" dirty="0">
                <a:solidFill>
                  <a:schemeClr val="bg1"/>
                </a:solidFill>
              </a:rPr>
              <a:t>, but is supremely simple, </a:t>
            </a:r>
            <a:r>
              <a:rPr lang="en-US" spc="-70" dirty="0">
                <a:solidFill>
                  <a:srgbClr val="FFC000"/>
                </a:solidFill>
              </a:rPr>
              <a:t>supremely immutable</a:t>
            </a:r>
            <a:r>
              <a:rPr lang="en-US" spc="-70" dirty="0">
                <a:solidFill>
                  <a:schemeClr val="bg1"/>
                </a:solidFill>
              </a:rPr>
              <a:t>” (</a:t>
            </a:r>
            <a:r>
              <a:rPr lang="en-US" i="1" spc="-70" dirty="0">
                <a:solidFill>
                  <a:schemeClr val="bg1"/>
                </a:solidFill>
              </a:rPr>
              <a:t>St. Anselm: Basic Writings</a:t>
            </a:r>
            <a:r>
              <a:rPr lang="en-US" spc="-70" dirty="0">
                <a:solidFill>
                  <a:schemeClr val="bg1"/>
                </a:solidFill>
              </a:rPr>
              <a:t>, 77)</a:t>
            </a:r>
          </a:p>
        </p:txBody>
      </p:sp>
      <p:sp>
        <p:nvSpPr>
          <p:cNvPr id="9" name="Rectangle 8">
            <a:extLst>
              <a:ext uri="{FF2B5EF4-FFF2-40B4-BE49-F238E27FC236}">
                <a16:creationId xmlns:a16="http://schemas.microsoft.com/office/drawing/2014/main" id="{7BE3A4A7-B6F9-499B-BEF9-85CEF8716B42}"/>
              </a:ext>
            </a:extLst>
          </p:cNvPr>
          <p:cNvSpPr/>
          <p:nvPr/>
        </p:nvSpPr>
        <p:spPr>
          <a:xfrm>
            <a:off x="304800" y="3194628"/>
            <a:ext cx="8534400" cy="1573508"/>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Thomas Aquinas (1225-1274)</a:t>
            </a:r>
          </a:p>
          <a:p>
            <a:pPr marL="287338" indent="-285750">
              <a:lnSpc>
                <a:spcPts val="1700"/>
              </a:lnSpc>
              <a:spcBef>
                <a:spcPts val="600"/>
              </a:spcBef>
              <a:spcAft>
                <a:spcPts val="600"/>
              </a:spcAft>
              <a:buClr>
                <a:schemeClr val="bg1"/>
              </a:buClr>
              <a:buFont typeface="Arial" panose="020B0604020202020204" pitchFamily="34" charset="0"/>
              <a:buChar char="•"/>
            </a:pPr>
            <a:r>
              <a:rPr lang="en-US" spc="-70" dirty="0">
                <a:solidFill>
                  <a:schemeClr val="bg1"/>
                </a:solidFill>
              </a:rPr>
              <a:t>“God, is a </a:t>
            </a:r>
            <a:r>
              <a:rPr lang="en-US" spc="-70" dirty="0">
                <a:solidFill>
                  <a:srgbClr val="FFC000"/>
                </a:solidFill>
              </a:rPr>
              <a:t>mover altogether unmoved</a:t>
            </a:r>
            <a:r>
              <a:rPr lang="en-US" spc="-70" dirty="0">
                <a:solidFill>
                  <a:schemeClr val="bg1"/>
                </a:solidFill>
              </a:rPr>
              <a:t>” (</a:t>
            </a:r>
            <a:r>
              <a:rPr lang="en-US" i="1" spc="-70" dirty="0">
                <a:solidFill>
                  <a:schemeClr val="bg1"/>
                </a:solidFill>
              </a:rPr>
              <a:t>Summa Contra Gentiles</a:t>
            </a:r>
            <a:r>
              <a:rPr lang="en-US" spc="-70" dirty="0">
                <a:solidFill>
                  <a:schemeClr val="bg1"/>
                </a:solidFill>
              </a:rPr>
              <a:t>, 1.44)</a:t>
            </a:r>
          </a:p>
          <a:p>
            <a:pPr marL="287338" indent="-285750">
              <a:lnSpc>
                <a:spcPts val="1700"/>
              </a:lnSpc>
              <a:spcBef>
                <a:spcPts val="600"/>
              </a:spcBef>
              <a:spcAft>
                <a:spcPts val="600"/>
              </a:spcAft>
              <a:buClr>
                <a:schemeClr val="bg1"/>
              </a:buClr>
              <a:buFont typeface="Arial" panose="020B0604020202020204" pitchFamily="34" charset="0"/>
              <a:buChar char="•"/>
            </a:pPr>
            <a:r>
              <a:rPr lang="en-US" spc="-70" dirty="0">
                <a:solidFill>
                  <a:schemeClr val="bg1"/>
                </a:solidFill>
              </a:rPr>
              <a:t>“there is an </a:t>
            </a:r>
            <a:r>
              <a:rPr lang="en-US" spc="-70" dirty="0">
                <a:solidFill>
                  <a:srgbClr val="FFC000"/>
                </a:solidFill>
              </a:rPr>
              <a:t>immovable first mover </a:t>
            </a:r>
            <a:r>
              <a:rPr lang="en-US" spc="-70" dirty="0">
                <a:solidFill>
                  <a:schemeClr val="bg1"/>
                </a:solidFill>
              </a:rPr>
              <a:t>which is God. Now He moves [others] as a mover </a:t>
            </a:r>
            <a:r>
              <a:rPr lang="en-US" spc="-70" dirty="0">
                <a:solidFill>
                  <a:srgbClr val="FFC000"/>
                </a:solidFill>
              </a:rPr>
              <a:t>absolutely immovable</a:t>
            </a:r>
            <a:r>
              <a:rPr lang="en-US" spc="-70" dirty="0">
                <a:solidFill>
                  <a:schemeClr val="bg1"/>
                </a:solidFill>
              </a:rPr>
              <a:t>” (ibid., 1.37)</a:t>
            </a:r>
          </a:p>
          <a:p>
            <a:pPr marL="287338" indent="-285750">
              <a:lnSpc>
                <a:spcPts val="1700"/>
              </a:lnSpc>
              <a:spcBef>
                <a:spcPts val="600"/>
              </a:spcBef>
              <a:spcAft>
                <a:spcPts val="600"/>
              </a:spcAft>
              <a:buClr>
                <a:schemeClr val="bg1"/>
              </a:buClr>
              <a:buFont typeface="Arial" panose="020B0604020202020204" pitchFamily="34" charset="0"/>
              <a:buChar char="•"/>
            </a:pPr>
            <a:r>
              <a:rPr lang="en-US" spc="-70" dirty="0">
                <a:solidFill>
                  <a:schemeClr val="bg1"/>
                </a:solidFill>
              </a:rPr>
              <a:t>“it is impossible for God to be in any way changeable” (</a:t>
            </a:r>
            <a:r>
              <a:rPr lang="en-US" i="1" spc="-70" dirty="0">
                <a:solidFill>
                  <a:schemeClr val="bg1"/>
                </a:solidFill>
              </a:rPr>
              <a:t>Summa Theologica</a:t>
            </a:r>
            <a:r>
              <a:rPr lang="en-US" spc="-70" dirty="0">
                <a:solidFill>
                  <a:schemeClr val="bg1"/>
                </a:solidFill>
              </a:rPr>
              <a:t>, 1.q9.a1)</a:t>
            </a:r>
          </a:p>
        </p:txBody>
      </p:sp>
    </p:spTree>
    <p:extLst>
      <p:ext uri="{BB962C8B-B14F-4D97-AF65-F5344CB8AC3E}">
        <p14:creationId xmlns:p14="http://schemas.microsoft.com/office/powerpoint/2010/main" val="71976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Historical Support</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304800" y="693069"/>
            <a:ext cx="8534400" cy="752770"/>
          </a:xfrm>
          <a:prstGeom prst="rect">
            <a:avLst/>
          </a:prstGeom>
          <a:solidFill>
            <a:schemeClr val="tx1">
              <a:alpha val="43000"/>
            </a:schemeClr>
          </a:solidFill>
        </p:spPr>
        <p:txBody>
          <a:bodyPr wrap="square">
            <a:spAutoFit/>
          </a:bodyPr>
          <a:lstStyle/>
          <a:p>
            <a:pPr>
              <a:lnSpc>
                <a:spcPts val="1700"/>
              </a:lnSpc>
              <a:buClr>
                <a:schemeClr val="bg1"/>
              </a:buClr>
            </a:pPr>
            <a:r>
              <a:rPr lang="fi-FI" b="1" spc="-50" dirty="0">
                <a:solidFill>
                  <a:srgbClr val="FFFF00"/>
                </a:solidFill>
              </a:rPr>
              <a:t>Martin Luther (1483-1546)</a:t>
            </a:r>
            <a:endParaRPr lang="en-US" b="1" spc="-50" dirty="0">
              <a:solidFill>
                <a:srgbClr val="FFFF00"/>
              </a:solidFill>
            </a:endParaRPr>
          </a:p>
          <a:p>
            <a:pPr marL="287338" indent="-285750">
              <a:lnSpc>
                <a:spcPts val="1700"/>
              </a:lnSpc>
              <a:spcAft>
                <a:spcPts val="400"/>
              </a:spcAft>
              <a:buClr>
                <a:schemeClr val="bg1"/>
              </a:buClr>
              <a:buFont typeface="Arial" panose="020B0604020202020204" pitchFamily="34" charset="0"/>
              <a:buChar char="•"/>
            </a:pPr>
            <a:r>
              <a:rPr lang="en-US" spc="-70" dirty="0">
                <a:solidFill>
                  <a:schemeClr val="bg1"/>
                </a:solidFill>
              </a:rPr>
              <a:t>“God is not magnified by us so far as His nature is concerned—He is </a:t>
            </a:r>
            <a:r>
              <a:rPr lang="en-US" spc="-70" dirty="0">
                <a:solidFill>
                  <a:srgbClr val="FFC000"/>
                </a:solidFill>
              </a:rPr>
              <a:t>unchangeable</a:t>
            </a:r>
            <a:r>
              <a:rPr lang="en-US" spc="-70" dirty="0">
                <a:solidFill>
                  <a:schemeClr val="bg1"/>
                </a:solidFill>
              </a:rPr>
              <a:t>” (</a:t>
            </a:r>
            <a:r>
              <a:rPr lang="en-US" i="1" spc="-70" dirty="0">
                <a:solidFill>
                  <a:schemeClr val="bg1"/>
                </a:solidFill>
              </a:rPr>
              <a:t>Works of Luther</a:t>
            </a:r>
            <a:r>
              <a:rPr lang="en-US" spc="-70" dirty="0">
                <a:solidFill>
                  <a:schemeClr val="bg1"/>
                </a:solidFill>
              </a:rPr>
              <a:t>, 86, 3.117)</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From reformers and beyond</a:t>
            </a:r>
          </a:p>
        </p:txBody>
      </p:sp>
      <p:sp>
        <p:nvSpPr>
          <p:cNvPr id="8" name="Rectangle 7">
            <a:extLst>
              <a:ext uri="{FF2B5EF4-FFF2-40B4-BE49-F238E27FC236}">
                <a16:creationId xmlns:a16="http://schemas.microsoft.com/office/drawing/2014/main" id="{42003D87-C1EC-473E-8B8D-41EA9B28F667}"/>
              </a:ext>
            </a:extLst>
          </p:cNvPr>
          <p:cNvSpPr/>
          <p:nvPr/>
        </p:nvSpPr>
        <p:spPr>
          <a:xfrm>
            <a:off x="312549" y="2343150"/>
            <a:ext cx="8534400" cy="752770"/>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Jacob Arminius (1560-1609)</a:t>
            </a:r>
          </a:p>
          <a:p>
            <a:pPr marL="287338" indent="-285750">
              <a:lnSpc>
                <a:spcPts val="1700"/>
              </a:lnSpc>
              <a:buClr>
                <a:schemeClr val="bg1"/>
              </a:buClr>
              <a:buFont typeface="Arial" panose="020B0604020202020204" pitchFamily="34" charset="0"/>
              <a:buChar char="•"/>
            </a:pPr>
            <a:r>
              <a:rPr lang="en-US" spc="-70" dirty="0">
                <a:solidFill>
                  <a:schemeClr val="bg1"/>
                </a:solidFill>
              </a:rPr>
              <a:t>“</a:t>
            </a:r>
            <a:r>
              <a:rPr lang="en-US" spc="-70" dirty="0">
                <a:solidFill>
                  <a:srgbClr val="FFC000"/>
                </a:solidFill>
              </a:rPr>
              <a:t>Immutability</a:t>
            </a:r>
            <a:r>
              <a:rPr lang="en-US" spc="-70" dirty="0">
                <a:solidFill>
                  <a:schemeClr val="bg1"/>
                </a:solidFill>
              </a:rPr>
              <a:t> is a pre-eminent mode of the Essence of God, by which it is </a:t>
            </a:r>
            <a:r>
              <a:rPr lang="en-US" spc="-70" dirty="0">
                <a:solidFill>
                  <a:srgbClr val="FFC000"/>
                </a:solidFill>
              </a:rPr>
              <a:t>void of all change</a:t>
            </a:r>
            <a:r>
              <a:rPr lang="en-US" spc="-70" dirty="0">
                <a:solidFill>
                  <a:schemeClr val="bg1"/>
                </a:solidFill>
              </a:rPr>
              <a:t>” (</a:t>
            </a:r>
            <a:r>
              <a:rPr lang="en-US" i="1" spc="-70" dirty="0">
                <a:solidFill>
                  <a:schemeClr val="bg1"/>
                </a:solidFill>
              </a:rPr>
              <a:t>The Writings of Jacob Arminius</a:t>
            </a:r>
            <a:r>
              <a:rPr lang="en-US" spc="-70" dirty="0">
                <a:solidFill>
                  <a:schemeClr val="bg1"/>
                </a:solidFill>
              </a:rPr>
              <a:t>, I, 440-41)</a:t>
            </a:r>
          </a:p>
        </p:txBody>
      </p:sp>
      <p:sp>
        <p:nvSpPr>
          <p:cNvPr id="9" name="Rectangle 8">
            <a:extLst>
              <a:ext uri="{FF2B5EF4-FFF2-40B4-BE49-F238E27FC236}">
                <a16:creationId xmlns:a16="http://schemas.microsoft.com/office/drawing/2014/main" id="{7BE3A4A7-B6F9-499B-BEF9-85CEF8716B42}"/>
              </a:ext>
            </a:extLst>
          </p:cNvPr>
          <p:cNvSpPr/>
          <p:nvPr/>
        </p:nvSpPr>
        <p:spPr>
          <a:xfrm>
            <a:off x="312549" y="3181350"/>
            <a:ext cx="8534400" cy="1265731"/>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Jonathan Edwards (1703-1758)</a:t>
            </a:r>
          </a:p>
          <a:p>
            <a:pPr marL="287338" indent="-285750">
              <a:lnSpc>
                <a:spcPts val="1700"/>
              </a:lnSpc>
              <a:spcBef>
                <a:spcPts val="600"/>
              </a:spcBef>
              <a:spcAft>
                <a:spcPts val="600"/>
              </a:spcAft>
              <a:buClr>
                <a:schemeClr val="bg1"/>
              </a:buClr>
              <a:buFont typeface="Arial" panose="020B0604020202020204" pitchFamily="34" charset="0"/>
              <a:buChar char="•"/>
            </a:pPr>
            <a:r>
              <a:rPr lang="en-US" spc="-70" dirty="0">
                <a:solidFill>
                  <a:schemeClr val="bg1"/>
                </a:solidFill>
              </a:rPr>
              <a:t>It is futile to think that "God is liable to be continually </a:t>
            </a:r>
            <a:r>
              <a:rPr lang="en-US" spc="-70" dirty="0">
                <a:solidFill>
                  <a:srgbClr val="FFC000"/>
                </a:solidFill>
              </a:rPr>
              <a:t>repenting</a:t>
            </a:r>
            <a:r>
              <a:rPr lang="en-US" spc="-70" dirty="0">
                <a:solidFill>
                  <a:schemeClr val="bg1"/>
                </a:solidFill>
              </a:rPr>
              <a:t> [of] what he has done… constantly </a:t>
            </a:r>
            <a:r>
              <a:rPr lang="en-US" spc="-70" dirty="0">
                <a:solidFill>
                  <a:srgbClr val="FFC000"/>
                </a:solidFill>
              </a:rPr>
              <a:t>changing his mind </a:t>
            </a:r>
            <a:r>
              <a:rPr lang="en-US" spc="-70" dirty="0">
                <a:solidFill>
                  <a:schemeClr val="bg1"/>
                </a:solidFill>
              </a:rPr>
              <a:t>and intentions as to his future conduct; </a:t>
            </a:r>
            <a:r>
              <a:rPr lang="en-US" spc="-70" dirty="0">
                <a:solidFill>
                  <a:srgbClr val="FFC000"/>
                </a:solidFill>
              </a:rPr>
              <a:t>altering</a:t>
            </a:r>
            <a:r>
              <a:rPr lang="en-US" spc="-70" dirty="0">
                <a:solidFill>
                  <a:schemeClr val="bg1"/>
                </a:solidFill>
              </a:rPr>
              <a:t> his measures, relinquishing his old designs, and forming </a:t>
            </a:r>
            <a:r>
              <a:rPr lang="en-US" spc="-70" dirty="0">
                <a:solidFill>
                  <a:srgbClr val="FFC000"/>
                </a:solidFill>
              </a:rPr>
              <a:t>new schemes </a:t>
            </a:r>
            <a:r>
              <a:rPr lang="en-US" spc="-70" dirty="0">
                <a:solidFill>
                  <a:schemeClr val="bg1"/>
                </a:solidFill>
              </a:rPr>
              <a:t>and </a:t>
            </a:r>
            <a:r>
              <a:rPr lang="en-US" spc="-70" dirty="0">
                <a:solidFill>
                  <a:srgbClr val="FFC000"/>
                </a:solidFill>
              </a:rPr>
              <a:t>projections</a:t>
            </a:r>
            <a:r>
              <a:rPr lang="en-US" spc="-70" dirty="0">
                <a:solidFill>
                  <a:schemeClr val="bg1"/>
                </a:solidFill>
              </a:rPr>
              <a:t>.” (</a:t>
            </a:r>
            <a:r>
              <a:rPr lang="en-US" i="1" spc="-70" dirty="0">
                <a:solidFill>
                  <a:schemeClr val="bg1"/>
                </a:solidFill>
              </a:rPr>
              <a:t>Freedom of the Will</a:t>
            </a:r>
            <a:r>
              <a:rPr lang="en-US" spc="-70" dirty="0">
                <a:solidFill>
                  <a:schemeClr val="bg1"/>
                </a:solidFill>
              </a:rPr>
              <a:t>, 2:11; 4111)</a:t>
            </a:r>
          </a:p>
        </p:txBody>
      </p:sp>
      <p:sp>
        <p:nvSpPr>
          <p:cNvPr id="10" name="Rectangle 9">
            <a:extLst>
              <a:ext uri="{FF2B5EF4-FFF2-40B4-BE49-F238E27FC236}">
                <a16:creationId xmlns:a16="http://schemas.microsoft.com/office/drawing/2014/main" id="{5EBD61BB-B271-4F88-9133-8D1560315A5E}"/>
              </a:ext>
            </a:extLst>
          </p:cNvPr>
          <p:cNvSpPr/>
          <p:nvPr/>
        </p:nvSpPr>
        <p:spPr>
          <a:xfrm>
            <a:off x="308674" y="4528341"/>
            <a:ext cx="8534400" cy="534762"/>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John Wesley (1703-1791)</a:t>
            </a:r>
          </a:p>
          <a:p>
            <a:pPr marL="287338" indent="-285750">
              <a:lnSpc>
                <a:spcPts val="1700"/>
              </a:lnSpc>
              <a:buClr>
                <a:schemeClr val="bg1"/>
              </a:buClr>
              <a:buFont typeface="Arial" panose="020B0604020202020204" pitchFamily="34" charset="0"/>
              <a:buChar char="•"/>
            </a:pPr>
            <a:r>
              <a:rPr lang="en-US" spc="-70" dirty="0">
                <a:solidFill>
                  <a:schemeClr val="bg1"/>
                </a:solidFill>
              </a:rPr>
              <a:t>"the great decree of God, eternal, </a:t>
            </a:r>
            <a:r>
              <a:rPr lang="en-US" spc="-70" dirty="0">
                <a:solidFill>
                  <a:srgbClr val="FFC000"/>
                </a:solidFill>
              </a:rPr>
              <a:t>unchangeable</a:t>
            </a:r>
            <a:r>
              <a:rPr lang="en-US" spc="-70" dirty="0">
                <a:solidFill>
                  <a:schemeClr val="bg1"/>
                </a:solidFill>
              </a:rPr>
              <a:t>” (</a:t>
            </a:r>
            <a:r>
              <a:rPr lang="en-US" i="1" spc="-70" dirty="0">
                <a:solidFill>
                  <a:schemeClr val="bg1"/>
                </a:solidFill>
              </a:rPr>
              <a:t>Complete Works</a:t>
            </a:r>
            <a:r>
              <a:rPr lang="en-US" spc="-70" dirty="0">
                <a:solidFill>
                  <a:schemeClr val="bg1"/>
                </a:solidFill>
              </a:rPr>
              <a:t>, 336)</a:t>
            </a:r>
          </a:p>
        </p:txBody>
      </p:sp>
      <p:sp>
        <p:nvSpPr>
          <p:cNvPr id="12" name="Rectangle 11">
            <a:extLst>
              <a:ext uri="{FF2B5EF4-FFF2-40B4-BE49-F238E27FC236}">
                <a16:creationId xmlns:a16="http://schemas.microsoft.com/office/drawing/2014/main" id="{1F810C29-8810-4ABD-821A-9E6FB48281AA}"/>
              </a:ext>
            </a:extLst>
          </p:cNvPr>
          <p:cNvSpPr/>
          <p:nvPr/>
        </p:nvSpPr>
        <p:spPr>
          <a:xfrm>
            <a:off x="312549" y="1514180"/>
            <a:ext cx="8534400" cy="752770"/>
          </a:xfrm>
          <a:prstGeom prst="rect">
            <a:avLst/>
          </a:prstGeom>
          <a:solidFill>
            <a:schemeClr val="tx1">
              <a:alpha val="43000"/>
            </a:schemeClr>
          </a:solidFill>
        </p:spPr>
        <p:txBody>
          <a:bodyPr wrap="square">
            <a:spAutoFit/>
          </a:bodyPr>
          <a:lstStyle/>
          <a:p>
            <a:pPr>
              <a:lnSpc>
                <a:spcPts val="1700"/>
              </a:lnSpc>
              <a:buClr>
                <a:schemeClr val="bg1"/>
              </a:buClr>
            </a:pPr>
            <a:r>
              <a:rPr lang="fi-FI" b="1" spc="-50" dirty="0">
                <a:solidFill>
                  <a:srgbClr val="FFFF00"/>
                </a:solidFill>
              </a:rPr>
              <a:t>John Calvin (1509-1564)</a:t>
            </a:r>
            <a:endParaRPr lang="en-US" b="1" spc="-50" dirty="0">
              <a:solidFill>
                <a:srgbClr val="FFFF00"/>
              </a:solidFill>
            </a:endParaRPr>
          </a:p>
          <a:p>
            <a:pPr marL="287338" indent="-285750">
              <a:lnSpc>
                <a:spcPts val="1700"/>
              </a:lnSpc>
              <a:spcAft>
                <a:spcPts val="400"/>
              </a:spcAft>
              <a:buClr>
                <a:schemeClr val="bg1"/>
              </a:buClr>
              <a:buFont typeface="Arial" panose="020B0604020202020204" pitchFamily="34" charset="0"/>
              <a:buChar char="•"/>
            </a:pPr>
            <a:r>
              <a:rPr lang="en-US" spc="-70" dirty="0">
                <a:solidFill>
                  <a:schemeClr val="bg1"/>
                </a:solidFill>
              </a:rPr>
              <a:t>“</a:t>
            </a:r>
            <a:r>
              <a:rPr lang="en-US" spc="-70" dirty="0">
                <a:solidFill>
                  <a:srgbClr val="FFC000"/>
                </a:solidFill>
              </a:rPr>
              <a:t>Unchangeable</a:t>
            </a:r>
            <a:r>
              <a:rPr lang="en-US" spc="-70" dirty="0">
                <a:solidFill>
                  <a:schemeClr val="bg1"/>
                </a:solidFill>
              </a:rPr>
              <a:t>, the Word abides everlastingly one and the same with God, and is God himself.” (</a:t>
            </a:r>
            <a:r>
              <a:rPr lang="en-US" i="1" spc="-70" dirty="0">
                <a:solidFill>
                  <a:schemeClr val="bg1"/>
                </a:solidFill>
              </a:rPr>
              <a:t>Institutes of the Christian Religion</a:t>
            </a:r>
            <a:r>
              <a:rPr lang="en-US" spc="-70" dirty="0">
                <a:solidFill>
                  <a:schemeClr val="bg1"/>
                </a:solidFill>
              </a:rPr>
              <a:t>, 1.13.7)</a:t>
            </a:r>
          </a:p>
        </p:txBody>
      </p:sp>
    </p:spTree>
    <p:extLst>
      <p:ext uri="{BB962C8B-B14F-4D97-AF65-F5344CB8AC3E}">
        <p14:creationId xmlns:p14="http://schemas.microsoft.com/office/powerpoint/2010/main" val="360474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2514600" y="874588"/>
            <a:ext cx="4800600" cy="3482172"/>
          </a:xfrm>
          <a:prstGeom prst="rect">
            <a:avLst/>
          </a:prstGeom>
        </p:spPr>
        <p:txBody>
          <a:bodyPr wrap="square">
            <a:spAutoFit/>
          </a:bodyPr>
          <a:lstStyle/>
          <a:p>
            <a:pPr marL="457200" indent="-457200">
              <a:lnSpc>
                <a:spcPts val="2400"/>
              </a:lnSpc>
              <a:spcBef>
                <a:spcPts val="600"/>
              </a:spcBef>
              <a:spcAft>
                <a:spcPts val="600"/>
              </a:spcAft>
              <a:buAutoNum type="arabicPeriod"/>
            </a:pPr>
            <a:r>
              <a:rPr lang="en-US" sz="2400" spc="-50" dirty="0">
                <a:solidFill>
                  <a:schemeClr val="bg1"/>
                </a:solidFill>
              </a:rPr>
              <a:t>Defining immutability</a:t>
            </a:r>
          </a:p>
          <a:p>
            <a:pPr marL="457200" indent="-457200">
              <a:lnSpc>
                <a:spcPts val="2400"/>
              </a:lnSpc>
              <a:spcBef>
                <a:spcPts val="600"/>
              </a:spcBef>
              <a:spcAft>
                <a:spcPts val="600"/>
              </a:spcAft>
              <a:buAutoNum type="arabicPeriod"/>
            </a:pPr>
            <a:r>
              <a:rPr lang="en-US" sz="2400" spc="-50" dirty="0">
                <a:solidFill>
                  <a:schemeClr val="bg1"/>
                </a:solidFill>
              </a:rPr>
              <a:t>Objections from open theism</a:t>
            </a:r>
          </a:p>
          <a:p>
            <a:pPr marL="457200" indent="-457200">
              <a:lnSpc>
                <a:spcPts val="2400"/>
              </a:lnSpc>
              <a:spcBef>
                <a:spcPts val="600"/>
              </a:spcBef>
              <a:spcAft>
                <a:spcPts val="600"/>
              </a:spcAft>
              <a:buAutoNum type="arabicPeriod"/>
            </a:pPr>
            <a:r>
              <a:rPr lang="en-US" sz="2400" spc="-50" dirty="0">
                <a:solidFill>
                  <a:schemeClr val="bg1"/>
                </a:solidFill>
              </a:rPr>
              <a:t>Biblical support</a:t>
            </a:r>
          </a:p>
          <a:p>
            <a:pPr marL="457200" indent="-457200">
              <a:lnSpc>
                <a:spcPts val="2400"/>
              </a:lnSpc>
              <a:spcBef>
                <a:spcPts val="600"/>
              </a:spcBef>
              <a:spcAft>
                <a:spcPts val="600"/>
              </a:spcAft>
              <a:buAutoNum type="arabicPeriod"/>
            </a:pPr>
            <a:r>
              <a:rPr lang="en-US" sz="2400" spc="-50" dirty="0">
                <a:solidFill>
                  <a:schemeClr val="bg1"/>
                </a:solidFill>
              </a:rPr>
              <a:t>Philosophical support</a:t>
            </a:r>
          </a:p>
          <a:p>
            <a:pPr marL="457200" indent="-457200">
              <a:lnSpc>
                <a:spcPts val="2400"/>
              </a:lnSpc>
              <a:spcBef>
                <a:spcPts val="600"/>
              </a:spcBef>
              <a:spcAft>
                <a:spcPts val="600"/>
              </a:spcAft>
              <a:buAutoNum type="arabicPeriod"/>
            </a:pPr>
            <a:r>
              <a:rPr lang="en-US" sz="2400" spc="-50" dirty="0">
                <a:solidFill>
                  <a:schemeClr val="bg1"/>
                </a:solidFill>
              </a:rPr>
              <a:t>Historical support</a:t>
            </a:r>
          </a:p>
          <a:p>
            <a:pPr marL="457200" indent="-457200">
              <a:lnSpc>
                <a:spcPts val="2400"/>
              </a:lnSpc>
              <a:spcBef>
                <a:spcPts val="600"/>
              </a:spcBef>
              <a:spcAft>
                <a:spcPts val="600"/>
              </a:spcAft>
              <a:buAutoNum type="arabicPeriod"/>
            </a:pPr>
            <a:r>
              <a:rPr lang="en-US" sz="2400" b="1" spc="-50" dirty="0">
                <a:solidFill>
                  <a:srgbClr val="FFC000"/>
                </a:solidFill>
              </a:rPr>
              <a:t>Answering open theism’s arguments</a:t>
            </a:r>
          </a:p>
          <a:p>
            <a:pPr marL="457200" indent="-457200">
              <a:lnSpc>
                <a:spcPts val="2400"/>
              </a:lnSpc>
              <a:spcBef>
                <a:spcPts val="600"/>
              </a:spcBef>
              <a:spcAft>
                <a:spcPts val="600"/>
              </a:spcAft>
              <a:buAutoNum type="arabicPeriod"/>
            </a:pPr>
            <a:r>
              <a:rPr lang="en-US" sz="2400" spc="-50" dirty="0">
                <a:solidFill>
                  <a:schemeClr val="bg1"/>
                </a:solidFill>
              </a:rPr>
              <a:t>Practical take-aways</a:t>
            </a:r>
          </a:p>
        </p:txBody>
      </p:sp>
    </p:spTree>
    <p:extLst>
      <p:ext uri="{BB962C8B-B14F-4D97-AF65-F5344CB8AC3E}">
        <p14:creationId xmlns:p14="http://schemas.microsoft.com/office/powerpoint/2010/main" val="23344206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Open Theism Arguments</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211130" y="819150"/>
            <a:ext cx="8721740" cy="4099840"/>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The Bible says </a:t>
            </a:r>
            <a:r>
              <a:rPr lang="en-US" b="1" spc="-50" dirty="0">
                <a:solidFill>
                  <a:srgbClr val="FFC000"/>
                </a:solidFill>
              </a:rPr>
              <a:t>God repented</a:t>
            </a:r>
            <a:r>
              <a:rPr lang="en-US" b="1" spc="-50" dirty="0">
                <a:solidFill>
                  <a:srgbClr val="FFFF00"/>
                </a:solidFill>
              </a:rPr>
              <a:t>…</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tx2">
                    <a:lumMod val="40000"/>
                    <a:lumOff val="60000"/>
                  </a:schemeClr>
                </a:solidFill>
              </a:rPr>
              <a:t>Genesis 6:6-7 – </a:t>
            </a:r>
            <a:r>
              <a:rPr lang="en-US" spc="-50" dirty="0">
                <a:solidFill>
                  <a:schemeClr val="bg1"/>
                </a:solidFill>
              </a:rPr>
              <a:t>“And </a:t>
            </a:r>
            <a:r>
              <a:rPr lang="en-US" spc="-50" dirty="0">
                <a:solidFill>
                  <a:srgbClr val="FFC000"/>
                </a:solidFill>
              </a:rPr>
              <a:t>the LORD regretted </a:t>
            </a:r>
            <a:r>
              <a:rPr lang="en-US" spc="-50" dirty="0">
                <a:solidFill>
                  <a:srgbClr val="FFFF00"/>
                </a:solidFill>
              </a:rPr>
              <a:t>[repented, KJV] </a:t>
            </a:r>
            <a:r>
              <a:rPr lang="en-US" spc="-50" dirty="0">
                <a:solidFill>
                  <a:schemeClr val="bg1"/>
                </a:solidFill>
              </a:rPr>
              <a:t>that he had made man on the earth, and it </a:t>
            </a:r>
            <a:r>
              <a:rPr lang="en-US" spc="-50" dirty="0">
                <a:solidFill>
                  <a:srgbClr val="FFC000"/>
                </a:solidFill>
              </a:rPr>
              <a:t>grieved</a:t>
            </a:r>
            <a:r>
              <a:rPr lang="en-US" spc="-50" dirty="0">
                <a:solidFill>
                  <a:schemeClr val="bg1"/>
                </a:solidFill>
              </a:rPr>
              <a:t> him to his heart. So the LORD said, “I will blot out man whom I have created from the face of the land, man and animals and creeping things and birds of the heavens, for </a:t>
            </a:r>
            <a:r>
              <a:rPr lang="en-US" spc="-50" dirty="0">
                <a:solidFill>
                  <a:srgbClr val="FFC000"/>
                </a:solidFill>
              </a:rPr>
              <a:t>I am sorry </a:t>
            </a:r>
            <a:r>
              <a:rPr lang="en-US" spc="-50" dirty="0">
                <a:solidFill>
                  <a:schemeClr val="bg1"/>
                </a:solidFill>
              </a:rPr>
              <a:t>that I have made them.”</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tx2">
                    <a:lumMod val="40000"/>
                    <a:lumOff val="60000"/>
                  </a:schemeClr>
                </a:solidFill>
              </a:rPr>
              <a:t>1 Samuel 15:11 – </a:t>
            </a:r>
            <a:r>
              <a:rPr lang="en-US" spc="-50" dirty="0">
                <a:solidFill>
                  <a:schemeClr val="bg1"/>
                </a:solidFill>
              </a:rPr>
              <a:t>“</a:t>
            </a:r>
            <a:r>
              <a:rPr lang="en-US" spc="-50" dirty="0">
                <a:solidFill>
                  <a:srgbClr val="FFC000"/>
                </a:solidFill>
              </a:rPr>
              <a:t>I regret </a:t>
            </a:r>
            <a:r>
              <a:rPr lang="en-US" spc="-50" dirty="0">
                <a:solidFill>
                  <a:srgbClr val="FFFF00"/>
                </a:solidFill>
              </a:rPr>
              <a:t>[repent, KJV] </a:t>
            </a:r>
            <a:r>
              <a:rPr lang="en-US" spc="-50" dirty="0">
                <a:solidFill>
                  <a:schemeClr val="bg1"/>
                </a:solidFill>
              </a:rPr>
              <a:t>that I have made Saul king, for he has turned back from following me and has not performed my commandments.” </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tx2">
                    <a:lumMod val="40000"/>
                    <a:lumOff val="60000"/>
                  </a:schemeClr>
                </a:solidFill>
              </a:rPr>
              <a:t>Jeremiah 18:10 – </a:t>
            </a:r>
            <a:r>
              <a:rPr lang="en-US" spc="-50" dirty="0">
                <a:solidFill>
                  <a:schemeClr val="bg1"/>
                </a:solidFill>
              </a:rPr>
              <a:t>“and if it does evil in my sight, not listening to my voice, then </a:t>
            </a:r>
            <a:r>
              <a:rPr lang="en-US" spc="-50" dirty="0">
                <a:solidFill>
                  <a:srgbClr val="FFC000"/>
                </a:solidFill>
              </a:rPr>
              <a:t>I will relent </a:t>
            </a:r>
            <a:r>
              <a:rPr lang="en-US" spc="-50" dirty="0">
                <a:solidFill>
                  <a:srgbClr val="FFFF00"/>
                </a:solidFill>
              </a:rPr>
              <a:t>[repent, KJV] </a:t>
            </a:r>
            <a:r>
              <a:rPr lang="en-US" spc="-50" dirty="0">
                <a:solidFill>
                  <a:schemeClr val="bg1"/>
                </a:solidFill>
              </a:rPr>
              <a:t>of the good that I had intended to do to it.”</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tx2">
                    <a:lumMod val="40000"/>
                    <a:lumOff val="60000"/>
                  </a:schemeClr>
                </a:solidFill>
              </a:rPr>
              <a:t>Jonah 3:9-10 – </a:t>
            </a:r>
            <a:r>
              <a:rPr lang="en-US" spc="-50" dirty="0">
                <a:solidFill>
                  <a:schemeClr val="bg1"/>
                </a:solidFill>
              </a:rPr>
              <a:t>“Who knows? God may </a:t>
            </a:r>
            <a:r>
              <a:rPr lang="en-US" spc="-50" dirty="0">
                <a:solidFill>
                  <a:srgbClr val="FFC000"/>
                </a:solidFill>
              </a:rPr>
              <a:t>turn and relent </a:t>
            </a:r>
            <a:r>
              <a:rPr lang="en-US" spc="-50" dirty="0">
                <a:solidFill>
                  <a:schemeClr val="bg1"/>
                </a:solidFill>
              </a:rPr>
              <a:t>and turn from his fierce anger, so that we may not perish.” When God saw what they did, how they turned from their evil way, God relented </a:t>
            </a:r>
            <a:r>
              <a:rPr lang="en-US" spc="-50" dirty="0">
                <a:solidFill>
                  <a:srgbClr val="FFFF00"/>
                </a:solidFill>
              </a:rPr>
              <a:t>[repented, KJV] </a:t>
            </a:r>
            <a:r>
              <a:rPr lang="en-US" spc="-50" dirty="0">
                <a:solidFill>
                  <a:schemeClr val="bg1"/>
                </a:solidFill>
              </a:rPr>
              <a:t>of the disaster that he had said he would do to them, and he did not do it.”</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tx2">
                    <a:lumMod val="40000"/>
                    <a:lumOff val="60000"/>
                  </a:schemeClr>
                </a:solidFill>
              </a:rPr>
              <a:t>Amos 7:3 – </a:t>
            </a:r>
            <a:r>
              <a:rPr lang="en-US" spc="-50" dirty="0">
                <a:solidFill>
                  <a:schemeClr val="bg1"/>
                </a:solidFill>
              </a:rPr>
              <a:t>“The LORD </a:t>
            </a:r>
            <a:r>
              <a:rPr lang="en-US" spc="-50" dirty="0">
                <a:solidFill>
                  <a:srgbClr val="FFC000"/>
                </a:solidFill>
              </a:rPr>
              <a:t>relented</a:t>
            </a:r>
            <a:r>
              <a:rPr lang="en-US" spc="-50" dirty="0">
                <a:solidFill>
                  <a:schemeClr val="bg1"/>
                </a:solidFill>
              </a:rPr>
              <a:t> </a:t>
            </a:r>
            <a:r>
              <a:rPr lang="en-US" spc="-50" dirty="0">
                <a:solidFill>
                  <a:srgbClr val="FFFF00"/>
                </a:solidFill>
              </a:rPr>
              <a:t>[repented, KJV] </a:t>
            </a:r>
            <a:r>
              <a:rPr lang="en-US" spc="-50" dirty="0">
                <a:solidFill>
                  <a:schemeClr val="bg1"/>
                </a:solidFill>
              </a:rPr>
              <a:t>concerning this: “It shall not be,” said the LORD.”</a:t>
            </a:r>
          </a:p>
          <a:p>
            <a:pPr marL="1588">
              <a:lnSpc>
                <a:spcPts val="1700"/>
              </a:lnSpc>
              <a:buClr>
                <a:schemeClr val="bg1"/>
              </a:buClr>
            </a:pPr>
            <a:r>
              <a:rPr lang="en-US" b="1" spc="-50" dirty="0">
                <a:solidFill>
                  <a:srgbClr val="FFFF00"/>
                </a:solidFill>
              </a:rPr>
              <a:t>…repentance involves a </a:t>
            </a:r>
            <a:r>
              <a:rPr lang="en-US" b="1" spc="-50" dirty="0">
                <a:solidFill>
                  <a:srgbClr val="FFC000"/>
                </a:solidFill>
              </a:rPr>
              <a:t>change of mind</a:t>
            </a:r>
            <a:r>
              <a:rPr lang="en-US" b="1" spc="-50" dirty="0">
                <a:solidFill>
                  <a:srgbClr val="FFFF00"/>
                </a:solidFill>
              </a:rPr>
              <a:t>. Therefore, God changed.</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Argument #1 – The Bible says God repents, learns, etc.</a:t>
            </a:r>
          </a:p>
        </p:txBody>
      </p:sp>
      <p:sp>
        <p:nvSpPr>
          <p:cNvPr id="10" name="Rectangle 9">
            <a:extLst>
              <a:ext uri="{FF2B5EF4-FFF2-40B4-BE49-F238E27FC236}">
                <a16:creationId xmlns:a16="http://schemas.microsoft.com/office/drawing/2014/main" id="{6F6ABC58-F79E-468E-86F3-D596A8D60CA1}"/>
              </a:ext>
            </a:extLst>
          </p:cNvPr>
          <p:cNvSpPr/>
          <p:nvPr/>
        </p:nvSpPr>
        <p:spPr>
          <a:xfrm>
            <a:off x="7152130" y="133350"/>
            <a:ext cx="1780739" cy="523220"/>
          </a:xfrm>
          <a:prstGeom prst="rect">
            <a:avLst/>
          </a:prstGeom>
          <a:solidFill>
            <a:srgbClr val="FF0000">
              <a:alpha val="74000"/>
            </a:srgbClr>
          </a:solidFill>
        </p:spPr>
        <p:txBody>
          <a:bodyPr wrap="square">
            <a:spAutoFit/>
          </a:bodyPr>
          <a:lstStyle/>
          <a:p>
            <a:pPr algn="ctr"/>
            <a:r>
              <a:rPr lang="en-US" sz="2800" b="1" spc="-50" dirty="0">
                <a:solidFill>
                  <a:srgbClr val="FFBEAF"/>
                </a:solidFill>
              </a:rPr>
              <a:t>Problem</a:t>
            </a:r>
            <a:endParaRPr lang="en-US" sz="2800" dirty="0">
              <a:solidFill>
                <a:srgbClr val="FFBEAF"/>
              </a:solidFill>
            </a:endParaRPr>
          </a:p>
        </p:txBody>
      </p:sp>
    </p:spTree>
    <p:extLst>
      <p:ext uri="{BB962C8B-B14F-4D97-AF65-F5344CB8AC3E}">
        <p14:creationId xmlns:p14="http://schemas.microsoft.com/office/powerpoint/2010/main" val="429162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Open Theism Arguments</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211130" y="971550"/>
            <a:ext cx="8721740" cy="2381421"/>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Further, the Bible says </a:t>
            </a:r>
            <a:r>
              <a:rPr lang="en-US" b="1" spc="-50" dirty="0">
                <a:solidFill>
                  <a:srgbClr val="FFC000"/>
                </a:solidFill>
              </a:rPr>
              <a:t>God has passions.</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Genesis 6:6-7 – </a:t>
            </a:r>
            <a:r>
              <a:rPr lang="en-US" spc="-50" dirty="0">
                <a:solidFill>
                  <a:schemeClr val="bg1"/>
                </a:solidFill>
              </a:rPr>
              <a:t>“…it </a:t>
            </a:r>
            <a:r>
              <a:rPr lang="en-US" spc="-50" dirty="0">
                <a:solidFill>
                  <a:srgbClr val="FFC000"/>
                </a:solidFill>
              </a:rPr>
              <a:t>grieved</a:t>
            </a:r>
            <a:r>
              <a:rPr lang="en-US" spc="-50" dirty="0">
                <a:solidFill>
                  <a:schemeClr val="bg1"/>
                </a:solidFill>
              </a:rPr>
              <a:t> him to his heart… </a:t>
            </a:r>
            <a:r>
              <a:rPr lang="en-US" spc="-50" dirty="0">
                <a:solidFill>
                  <a:srgbClr val="FFC000"/>
                </a:solidFill>
              </a:rPr>
              <a:t>I am sorry </a:t>
            </a:r>
            <a:r>
              <a:rPr lang="en-US" spc="-50" dirty="0">
                <a:solidFill>
                  <a:schemeClr val="bg1"/>
                </a:solidFill>
              </a:rPr>
              <a:t>that I have made them.”</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Psalm 95:10 – </a:t>
            </a:r>
            <a:r>
              <a:rPr lang="en-US" spc="-50" dirty="0">
                <a:solidFill>
                  <a:schemeClr val="bg1"/>
                </a:solidFill>
              </a:rPr>
              <a:t>“For forty years </a:t>
            </a:r>
            <a:r>
              <a:rPr lang="en-US" spc="-50" dirty="0">
                <a:solidFill>
                  <a:srgbClr val="FFC000"/>
                </a:solidFill>
              </a:rPr>
              <a:t>I was grieved </a:t>
            </a:r>
            <a:r>
              <a:rPr lang="en-US" spc="-50" dirty="0">
                <a:solidFill>
                  <a:schemeClr val="bg1"/>
                </a:solidFill>
              </a:rPr>
              <a:t>with that generation, And said, ‘It is a people who go astray in their hearts, And they do not know My ways.’”</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Matthew 3:17 – “And suddenly a voice came from heaven, saying, ‘This is My beloved Son, in whom I am </a:t>
            </a:r>
            <a:r>
              <a:rPr lang="en-US" spc="-50" dirty="0">
                <a:solidFill>
                  <a:srgbClr val="FFC000"/>
                </a:solidFill>
              </a:rPr>
              <a:t>well pleased</a:t>
            </a:r>
            <a:r>
              <a:rPr lang="en-US" spc="-50" dirty="0">
                <a:solidFill>
                  <a:schemeClr val="bg1"/>
                </a:solidFill>
              </a:rPr>
              <a:t>.’”</a:t>
            </a:r>
          </a:p>
          <a:p>
            <a:pPr marL="1588">
              <a:lnSpc>
                <a:spcPts val="1700"/>
              </a:lnSpc>
              <a:buClr>
                <a:schemeClr val="bg1"/>
              </a:buClr>
            </a:pPr>
            <a:r>
              <a:rPr lang="en-US" b="1" spc="-50" dirty="0">
                <a:solidFill>
                  <a:srgbClr val="FFFF00"/>
                </a:solidFill>
              </a:rPr>
              <a:t>…but passions are a </a:t>
            </a:r>
            <a:r>
              <a:rPr lang="en-US" b="1" spc="-50" dirty="0">
                <a:solidFill>
                  <a:srgbClr val="FFC000"/>
                </a:solidFill>
              </a:rPr>
              <a:t>movement</a:t>
            </a:r>
            <a:r>
              <a:rPr lang="en-US" b="1" spc="-50" dirty="0">
                <a:solidFill>
                  <a:srgbClr val="FFFF00"/>
                </a:solidFill>
              </a:rPr>
              <a:t> from </a:t>
            </a:r>
            <a:r>
              <a:rPr lang="en-US" b="1" spc="-50" dirty="0">
                <a:solidFill>
                  <a:srgbClr val="FFC000"/>
                </a:solidFill>
              </a:rPr>
              <a:t>one state to another</a:t>
            </a:r>
            <a:r>
              <a:rPr lang="en-US" b="1" spc="-50" dirty="0">
                <a:solidFill>
                  <a:srgbClr val="FFFF00"/>
                </a:solidFill>
              </a:rPr>
              <a:t>. </a:t>
            </a:r>
          </a:p>
          <a:p>
            <a:pPr marL="1588">
              <a:lnSpc>
                <a:spcPts val="1700"/>
              </a:lnSpc>
              <a:buClr>
                <a:schemeClr val="bg1"/>
              </a:buClr>
            </a:pPr>
            <a:r>
              <a:rPr lang="en-US" b="1" spc="-50" dirty="0">
                <a:solidFill>
                  <a:srgbClr val="FFFF00"/>
                </a:solidFill>
              </a:rPr>
              <a:t>Therefore, God changes.</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Argument #1 – The Bible says God repents, learns, etc.</a:t>
            </a:r>
          </a:p>
        </p:txBody>
      </p:sp>
      <p:sp>
        <p:nvSpPr>
          <p:cNvPr id="6" name="Rectangle 5">
            <a:extLst>
              <a:ext uri="{FF2B5EF4-FFF2-40B4-BE49-F238E27FC236}">
                <a16:creationId xmlns:a16="http://schemas.microsoft.com/office/drawing/2014/main" id="{40636806-09E4-48B5-8E2F-DF15958A01F9}"/>
              </a:ext>
            </a:extLst>
          </p:cNvPr>
          <p:cNvSpPr/>
          <p:nvPr/>
        </p:nvSpPr>
        <p:spPr>
          <a:xfrm>
            <a:off x="7152130" y="133350"/>
            <a:ext cx="1780739" cy="523220"/>
          </a:xfrm>
          <a:prstGeom prst="rect">
            <a:avLst/>
          </a:prstGeom>
          <a:solidFill>
            <a:srgbClr val="FF0000">
              <a:alpha val="74000"/>
            </a:srgbClr>
          </a:solidFill>
        </p:spPr>
        <p:txBody>
          <a:bodyPr wrap="square">
            <a:spAutoFit/>
          </a:bodyPr>
          <a:lstStyle/>
          <a:p>
            <a:pPr algn="ctr"/>
            <a:r>
              <a:rPr lang="en-US" sz="2800" b="1" spc="-50" dirty="0">
                <a:solidFill>
                  <a:srgbClr val="FFBEAF"/>
                </a:solidFill>
              </a:rPr>
              <a:t>Problem</a:t>
            </a:r>
            <a:endParaRPr lang="en-US" sz="2800" dirty="0">
              <a:solidFill>
                <a:srgbClr val="FFBEAF"/>
              </a:solidFill>
            </a:endParaRPr>
          </a:p>
        </p:txBody>
      </p:sp>
    </p:spTree>
    <p:extLst>
      <p:ext uri="{BB962C8B-B14F-4D97-AF65-F5344CB8AC3E}">
        <p14:creationId xmlns:p14="http://schemas.microsoft.com/office/powerpoint/2010/main" val="855461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Open Theism Arguments</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211130" y="971550"/>
            <a:ext cx="8721740" cy="3356047"/>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God does have </a:t>
            </a:r>
            <a:r>
              <a:rPr lang="en-US" b="1" spc="-50" dirty="0">
                <a:solidFill>
                  <a:srgbClr val="FFC000"/>
                </a:solidFill>
              </a:rPr>
              <a:t>some emotions;</a:t>
            </a:r>
            <a:r>
              <a:rPr lang="en-US" b="1" spc="-50" dirty="0">
                <a:solidFill>
                  <a:srgbClr val="FFFF00"/>
                </a:solidFill>
              </a:rPr>
              <a:t> they just don’t change him.</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“Joy and delight are in God” (Aquinas, </a:t>
            </a:r>
            <a:r>
              <a:rPr lang="en-US" i="1" spc="-50" dirty="0">
                <a:solidFill>
                  <a:schemeClr val="bg1"/>
                </a:solidFill>
              </a:rPr>
              <a:t>Summa Contra Gentiles</a:t>
            </a:r>
            <a:r>
              <a:rPr lang="en-US" spc="-50" dirty="0">
                <a:solidFill>
                  <a:schemeClr val="bg1"/>
                </a:solidFill>
              </a:rPr>
              <a:t>, 91)</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Psalm 16:11 – </a:t>
            </a:r>
            <a:r>
              <a:rPr lang="en-US" spc="-50" dirty="0">
                <a:solidFill>
                  <a:schemeClr val="bg1"/>
                </a:solidFill>
              </a:rPr>
              <a:t>“You will show me the path of life; In Your presence is </a:t>
            </a:r>
            <a:r>
              <a:rPr lang="en-US" spc="-50" dirty="0">
                <a:solidFill>
                  <a:srgbClr val="FFC000"/>
                </a:solidFill>
              </a:rPr>
              <a:t>fullness of joy</a:t>
            </a:r>
            <a:r>
              <a:rPr lang="en-US" spc="-50" dirty="0">
                <a:solidFill>
                  <a:schemeClr val="bg1"/>
                </a:solidFill>
              </a:rPr>
              <a:t>; At Your right hand are </a:t>
            </a:r>
            <a:r>
              <a:rPr lang="en-US" spc="-50" dirty="0">
                <a:solidFill>
                  <a:srgbClr val="FFC000"/>
                </a:solidFill>
              </a:rPr>
              <a:t>pleasures</a:t>
            </a:r>
            <a:r>
              <a:rPr lang="en-US" spc="-50" dirty="0">
                <a:solidFill>
                  <a:schemeClr val="bg1"/>
                </a:solidFill>
              </a:rPr>
              <a:t> forevermore.”</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2 Samuel 22:20 – </a:t>
            </a:r>
            <a:r>
              <a:rPr lang="en-US" spc="-50" dirty="0">
                <a:solidFill>
                  <a:schemeClr val="bg1"/>
                </a:solidFill>
              </a:rPr>
              <a:t>“…He delivered me because </a:t>
            </a:r>
            <a:r>
              <a:rPr lang="en-US" spc="-50" dirty="0">
                <a:solidFill>
                  <a:srgbClr val="FFC000"/>
                </a:solidFill>
              </a:rPr>
              <a:t>He delighted </a:t>
            </a:r>
            <a:r>
              <a:rPr lang="en-US" spc="-50" dirty="0">
                <a:solidFill>
                  <a:schemeClr val="bg1"/>
                </a:solidFill>
              </a:rPr>
              <a:t>in me.”</a:t>
            </a:r>
          </a:p>
          <a:p>
            <a:pPr>
              <a:lnSpc>
                <a:spcPts val="1700"/>
              </a:lnSpc>
              <a:spcBef>
                <a:spcPts val="600"/>
              </a:spcBef>
              <a:spcAft>
                <a:spcPts val="600"/>
              </a:spcAft>
              <a:buClr>
                <a:schemeClr val="bg1"/>
              </a:buClr>
            </a:pPr>
            <a:r>
              <a:rPr lang="en-US" b="1" spc="-50" dirty="0">
                <a:solidFill>
                  <a:srgbClr val="FFFF00"/>
                </a:solidFill>
              </a:rPr>
              <a:t>God’s emotions are in him as a single </a:t>
            </a:r>
            <a:r>
              <a:rPr lang="en-US" b="1" spc="-50" dirty="0">
                <a:solidFill>
                  <a:srgbClr val="FFC000"/>
                </a:solidFill>
              </a:rPr>
              <a:t>intellectual act</a:t>
            </a:r>
            <a:r>
              <a:rPr lang="en-US" b="1" spc="-50" dirty="0">
                <a:solidFill>
                  <a:srgbClr val="FFFF00"/>
                </a:solidFill>
              </a:rPr>
              <a:t>. </a:t>
            </a:r>
          </a:p>
          <a:p>
            <a:pPr marL="285750"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Note: God has emotions, not </a:t>
            </a:r>
            <a:r>
              <a:rPr lang="en-US" i="1" spc="-50" dirty="0">
                <a:solidFill>
                  <a:schemeClr val="bg1"/>
                </a:solidFill>
              </a:rPr>
              <a:t>passions</a:t>
            </a:r>
            <a:r>
              <a:rPr lang="en-US" spc="-50" dirty="0">
                <a:solidFill>
                  <a:schemeClr val="bg1"/>
                </a:solidFill>
              </a:rPr>
              <a:t>.</a:t>
            </a:r>
          </a:p>
          <a:p>
            <a:pPr marL="285750"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God’s intellectual act of emotion is different from </a:t>
            </a:r>
            <a:r>
              <a:rPr lang="en-US" spc="-50" dirty="0">
                <a:solidFill>
                  <a:srgbClr val="FFC000"/>
                </a:solidFill>
              </a:rPr>
              <a:t>a bodily passion</a:t>
            </a:r>
            <a:r>
              <a:rPr lang="en-US" spc="-50" dirty="0">
                <a:solidFill>
                  <a:schemeClr val="bg1"/>
                </a:solidFill>
              </a:rPr>
              <a:t>. In humans, our bodies undergo a passive bodily change (our heart begins to race, etc.). </a:t>
            </a:r>
          </a:p>
          <a:p>
            <a:pPr marL="285750"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But </a:t>
            </a:r>
            <a:r>
              <a:rPr lang="en-US" spc="-50" dirty="0">
                <a:solidFill>
                  <a:srgbClr val="FFC000"/>
                </a:solidFill>
              </a:rPr>
              <a:t>God is spirit </a:t>
            </a:r>
            <a:r>
              <a:rPr lang="en-US" spc="-50" dirty="0">
                <a:solidFill>
                  <a:schemeClr val="bg1"/>
                </a:solidFill>
              </a:rPr>
              <a:t>(non-matter; Jn. 4:24) and </a:t>
            </a:r>
            <a:r>
              <a:rPr lang="en-US" spc="-50" dirty="0">
                <a:solidFill>
                  <a:srgbClr val="FFC000"/>
                </a:solidFill>
              </a:rPr>
              <a:t>does not have a body </a:t>
            </a:r>
            <a:r>
              <a:rPr lang="en-US" spc="-50" dirty="0">
                <a:solidFill>
                  <a:schemeClr val="bg1"/>
                </a:solidFill>
              </a:rPr>
              <a:t>to undergo change.</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Argument #1 – The Bible says God repents, learns, etc.</a:t>
            </a:r>
          </a:p>
        </p:txBody>
      </p:sp>
      <p:sp>
        <p:nvSpPr>
          <p:cNvPr id="2" name="Rectangle 1">
            <a:extLst>
              <a:ext uri="{FF2B5EF4-FFF2-40B4-BE49-F238E27FC236}">
                <a16:creationId xmlns:a16="http://schemas.microsoft.com/office/drawing/2014/main" id="{D7C34F40-6F8D-4929-B7FA-56C6068D00BD}"/>
              </a:ext>
            </a:extLst>
          </p:cNvPr>
          <p:cNvSpPr/>
          <p:nvPr/>
        </p:nvSpPr>
        <p:spPr>
          <a:xfrm>
            <a:off x="7152130" y="133350"/>
            <a:ext cx="1780739" cy="523220"/>
          </a:xfrm>
          <a:prstGeom prst="rect">
            <a:avLst/>
          </a:prstGeom>
          <a:solidFill>
            <a:srgbClr val="00B050">
              <a:alpha val="76000"/>
            </a:srgbClr>
          </a:solidFill>
        </p:spPr>
        <p:txBody>
          <a:bodyPr wrap="square">
            <a:spAutoFit/>
          </a:bodyPr>
          <a:lstStyle/>
          <a:p>
            <a:pPr algn="ctr"/>
            <a:r>
              <a:rPr lang="en-US" sz="2800" b="1" spc="-50" dirty="0">
                <a:solidFill>
                  <a:srgbClr val="1DFF83"/>
                </a:solidFill>
              </a:rPr>
              <a:t>Answer</a:t>
            </a:r>
            <a:endParaRPr lang="en-US" sz="2800" dirty="0">
              <a:solidFill>
                <a:srgbClr val="1DFF83"/>
              </a:solidFill>
            </a:endParaRPr>
          </a:p>
        </p:txBody>
      </p:sp>
    </p:spTree>
    <p:extLst>
      <p:ext uri="{BB962C8B-B14F-4D97-AF65-F5344CB8AC3E}">
        <p14:creationId xmlns:p14="http://schemas.microsoft.com/office/powerpoint/2010/main" val="2327924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Open Theism Arguments</a:t>
            </a:r>
            <a:endParaRPr lang="en-US" sz="2400" b="1" dirty="0">
              <a:solidFill>
                <a:srgbClr val="FF0000"/>
              </a:solidFill>
            </a:endParaRP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Argument #1 – The Bible says God repents, learns, etc.</a:t>
            </a:r>
          </a:p>
        </p:txBody>
      </p:sp>
      <p:sp>
        <p:nvSpPr>
          <p:cNvPr id="2" name="Rectangle 1">
            <a:extLst>
              <a:ext uri="{FF2B5EF4-FFF2-40B4-BE49-F238E27FC236}">
                <a16:creationId xmlns:a16="http://schemas.microsoft.com/office/drawing/2014/main" id="{D7C34F40-6F8D-4929-B7FA-56C6068D00BD}"/>
              </a:ext>
            </a:extLst>
          </p:cNvPr>
          <p:cNvSpPr/>
          <p:nvPr/>
        </p:nvSpPr>
        <p:spPr>
          <a:xfrm>
            <a:off x="7152130" y="133350"/>
            <a:ext cx="1780739" cy="523220"/>
          </a:xfrm>
          <a:prstGeom prst="rect">
            <a:avLst/>
          </a:prstGeom>
          <a:solidFill>
            <a:srgbClr val="00B050">
              <a:alpha val="76000"/>
            </a:srgbClr>
          </a:solidFill>
        </p:spPr>
        <p:txBody>
          <a:bodyPr wrap="square">
            <a:spAutoFit/>
          </a:bodyPr>
          <a:lstStyle/>
          <a:p>
            <a:pPr algn="ctr"/>
            <a:r>
              <a:rPr lang="en-US" sz="2800" b="1" spc="-50" dirty="0">
                <a:solidFill>
                  <a:srgbClr val="1DFF83"/>
                </a:solidFill>
              </a:rPr>
              <a:t>Answer</a:t>
            </a:r>
            <a:endParaRPr lang="en-US" sz="2800" dirty="0">
              <a:solidFill>
                <a:srgbClr val="1DFF83"/>
              </a:solidFill>
            </a:endParaRPr>
          </a:p>
        </p:txBody>
      </p:sp>
      <p:sp>
        <p:nvSpPr>
          <p:cNvPr id="8" name="Rectangle 7">
            <a:extLst>
              <a:ext uri="{FF2B5EF4-FFF2-40B4-BE49-F238E27FC236}">
                <a16:creationId xmlns:a16="http://schemas.microsoft.com/office/drawing/2014/main" id="{D40FEE86-F60E-4868-9B49-FF2E7C41CC03}"/>
              </a:ext>
            </a:extLst>
          </p:cNvPr>
          <p:cNvSpPr/>
          <p:nvPr/>
        </p:nvSpPr>
        <p:spPr>
          <a:xfrm>
            <a:off x="211130" y="819150"/>
            <a:ext cx="8721740" cy="611706"/>
          </a:xfrm>
          <a:prstGeom prst="rect">
            <a:avLst/>
          </a:prstGeom>
          <a:solidFill>
            <a:schemeClr val="tx1">
              <a:alpha val="43000"/>
            </a:schemeClr>
          </a:solidFill>
        </p:spPr>
        <p:txBody>
          <a:bodyPr wrap="square">
            <a:spAutoFit/>
          </a:bodyPr>
          <a:lstStyle/>
          <a:p>
            <a:pPr>
              <a:lnSpc>
                <a:spcPts val="1700"/>
              </a:lnSpc>
              <a:spcBef>
                <a:spcPts val="600"/>
              </a:spcBef>
              <a:buClr>
                <a:schemeClr val="bg1"/>
              </a:buClr>
            </a:pPr>
            <a:r>
              <a:rPr lang="en-US" b="1" spc="-50" dirty="0">
                <a:solidFill>
                  <a:srgbClr val="FFFF00"/>
                </a:solidFill>
              </a:rPr>
              <a:t>Figures of speech</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There are descriptions of God in the Bible that we are not meant to be take literally.</a:t>
            </a:r>
          </a:p>
        </p:txBody>
      </p:sp>
      <p:sp>
        <p:nvSpPr>
          <p:cNvPr id="9" name="Rectangle 8">
            <a:extLst>
              <a:ext uri="{FF2B5EF4-FFF2-40B4-BE49-F238E27FC236}">
                <a16:creationId xmlns:a16="http://schemas.microsoft.com/office/drawing/2014/main" id="{E4E91435-DA82-4B81-9C59-3461232B68CF}"/>
              </a:ext>
            </a:extLst>
          </p:cNvPr>
          <p:cNvSpPr/>
          <p:nvPr/>
        </p:nvSpPr>
        <p:spPr>
          <a:xfrm>
            <a:off x="221194" y="1571553"/>
            <a:ext cx="2667000" cy="1778692"/>
          </a:xfrm>
          <a:prstGeom prst="rect">
            <a:avLst/>
          </a:prstGeom>
          <a:solidFill>
            <a:schemeClr val="tx1">
              <a:alpha val="43000"/>
            </a:schemeClr>
          </a:solidFill>
        </p:spPr>
        <p:txBody>
          <a:bodyPr wrap="square">
            <a:spAutoFit/>
          </a:bodyPr>
          <a:lstStyle/>
          <a:p>
            <a:pPr>
              <a:lnSpc>
                <a:spcPts val="1700"/>
              </a:lnSpc>
              <a:spcBef>
                <a:spcPts val="600"/>
              </a:spcBef>
              <a:buClr>
                <a:schemeClr val="bg1"/>
              </a:buClr>
            </a:pPr>
            <a:r>
              <a:rPr lang="en-US" b="1" spc="-50" dirty="0">
                <a:solidFill>
                  <a:srgbClr val="FFFF00"/>
                </a:solidFill>
              </a:rPr>
              <a:t>Anthropo</a:t>
            </a:r>
            <a:r>
              <a:rPr lang="en-US" b="1" u="sng" spc="-50" dirty="0">
                <a:solidFill>
                  <a:schemeClr val="tx2">
                    <a:lumMod val="40000"/>
                    <a:lumOff val="60000"/>
                  </a:schemeClr>
                </a:solidFill>
              </a:rPr>
              <a:t>morphisms</a:t>
            </a:r>
          </a:p>
          <a:p>
            <a:pPr marL="287338" indent="-285750">
              <a:lnSpc>
                <a:spcPts val="1700"/>
              </a:lnSpc>
              <a:spcBef>
                <a:spcPts val="600"/>
              </a:spcBef>
              <a:buClr>
                <a:schemeClr val="bg1"/>
              </a:buClr>
              <a:buFont typeface="Arial" panose="020B0604020202020204" pitchFamily="34" charset="0"/>
              <a:buChar char="•"/>
            </a:pPr>
            <a:r>
              <a:rPr lang="en-US" spc="-50" dirty="0">
                <a:solidFill>
                  <a:schemeClr val="bg1"/>
                </a:solidFill>
              </a:rPr>
              <a:t>Attributing </a:t>
            </a:r>
            <a:r>
              <a:rPr lang="en-US" spc="-50" dirty="0">
                <a:solidFill>
                  <a:srgbClr val="FFFF00"/>
                </a:solidFill>
              </a:rPr>
              <a:t>physical body parts</a:t>
            </a:r>
            <a:r>
              <a:rPr lang="en-US" spc="-50" dirty="0">
                <a:solidFill>
                  <a:schemeClr val="bg1"/>
                </a:solidFill>
              </a:rPr>
              <a:t> to God.</a:t>
            </a:r>
          </a:p>
          <a:p>
            <a:pPr marL="287338" indent="-285750">
              <a:lnSpc>
                <a:spcPts val="1700"/>
              </a:lnSpc>
              <a:spcBef>
                <a:spcPts val="600"/>
              </a:spcBef>
              <a:buClr>
                <a:schemeClr val="bg1"/>
              </a:buClr>
              <a:buFont typeface="Arial" panose="020B0604020202020204" pitchFamily="34" charset="0"/>
              <a:buChar char="•"/>
            </a:pPr>
            <a:r>
              <a:rPr lang="en-US" spc="-50" dirty="0">
                <a:solidFill>
                  <a:schemeClr val="bg1"/>
                </a:solidFill>
              </a:rPr>
              <a:t>Like </a:t>
            </a:r>
            <a:r>
              <a:rPr lang="en-US" spc="-50" dirty="0">
                <a:solidFill>
                  <a:srgbClr val="FFC000"/>
                </a:solidFill>
              </a:rPr>
              <a:t>eyes</a:t>
            </a:r>
            <a:r>
              <a:rPr lang="en-US" spc="-50" dirty="0">
                <a:solidFill>
                  <a:schemeClr val="bg1"/>
                </a:solidFill>
              </a:rPr>
              <a:t> (Heb. 4:13), </a:t>
            </a:r>
            <a:r>
              <a:rPr lang="en-US" spc="-50" dirty="0">
                <a:solidFill>
                  <a:srgbClr val="FFC000"/>
                </a:solidFill>
              </a:rPr>
              <a:t>arms</a:t>
            </a:r>
            <a:r>
              <a:rPr lang="en-US" spc="-50" dirty="0">
                <a:solidFill>
                  <a:schemeClr val="bg1"/>
                </a:solidFill>
              </a:rPr>
              <a:t> (Num. 11:23), </a:t>
            </a:r>
            <a:r>
              <a:rPr lang="en-US" spc="-50" dirty="0">
                <a:solidFill>
                  <a:srgbClr val="FFC000"/>
                </a:solidFill>
              </a:rPr>
              <a:t>hands</a:t>
            </a:r>
            <a:r>
              <a:rPr lang="en-US" spc="-50" dirty="0">
                <a:solidFill>
                  <a:schemeClr val="bg1"/>
                </a:solidFill>
              </a:rPr>
              <a:t> (Isa. 45:12) and </a:t>
            </a:r>
            <a:r>
              <a:rPr lang="en-US" spc="-50" dirty="0">
                <a:solidFill>
                  <a:srgbClr val="FFC000"/>
                </a:solidFill>
              </a:rPr>
              <a:t>ears</a:t>
            </a:r>
            <a:r>
              <a:rPr lang="en-US" spc="-50" dirty="0">
                <a:solidFill>
                  <a:schemeClr val="bg1"/>
                </a:solidFill>
              </a:rPr>
              <a:t> (Psa. 34:15).</a:t>
            </a:r>
          </a:p>
        </p:txBody>
      </p:sp>
      <p:sp>
        <p:nvSpPr>
          <p:cNvPr id="10" name="Rectangle 9">
            <a:extLst>
              <a:ext uri="{FF2B5EF4-FFF2-40B4-BE49-F238E27FC236}">
                <a16:creationId xmlns:a16="http://schemas.microsoft.com/office/drawing/2014/main" id="{A7D3CE86-7D69-4AAA-9F01-420541D86CD6}"/>
              </a:ext>
            </a:extLst>
          </p:cNvPr>
          <p:cNvSpPr/>
          <p:nvPr/>
        </p:nvSpPr>
        <p:spPr>
          <a:xfrm>
            <a:off x="3048000" y="1581411"/>
            <a:ext cx="2971800" cy="1768833"/>
          </a:xfrm>
          <a:prstGeom prst="rect">
            <a:avLst/>
          </a:prstGeom>
          <a:solidFill>
            <a:schemeClr val="tx1">
              <a:alpha val="43000"/>
            </a:schemeClr>
          </a:solidFill>
        </p:spPr>
        <p:txBody>
          <a:bodyPr wrap="square">
            <a:noAutofit/>
          </a:bodyPr>
          <a:lstStyle/>
          <a:p>
            <a:pPr>
              <a:lnSpc>
                <a:spcPts val="1700"/>
              </a:lnSpc>
              <a:spcBef>
                <a:spcPts val="600"/>
              </a:spcBef>
              <a:buClr>
                <a:schemeClr val="bg1"/>
              </a:buClr>
            </a:pPr>
            <a:r>
              <a:rPr lang="en-US" b="1" spc="-50" dirty="0" err="1">
                <a:solidFill>
                  <a:srgbClr val="FFFF00"/>
                </a:solidFill>
              </a:rPr>
              <a:t>Anthropo</a:t>
            </a:r>
            <a:r>
              <a:rPr lang="en-US" b="1" u="sng" spc="-50" dirty="0" err="1">
                <a:solidFill>
                  <a:schemeClr val="tx2">
                    <a:lumMod val="40000"/>
                    <a:lumOff val="60000"/>
                  </a:schemeClr>
                </a:solidFill>
              </a:rPr>
              <a:t>pathisms</a:t>
            </a:r>
            <a:endParaRPr lang="en-US" b="1" u="sng" spc="-50" dirty="0">
              <a:solidFill>
                <a:schemeClr val="tx2">
                  <a:lumMod val="40000"/>
                  <a:lumOff val="60000"/>
                </a:schemeClr>
              </a:solidFill>
            </a:endParaRP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Attributing </a:t>
            </a:r>
            <a:r>
              <a:rPr lang="en-US" spc="-50" dirty="0">
                <a:solidFill>
                  <a:srgbClr val="FFFF00"/>
                </a:solidFill>
              </a:rPr>
              <a:t>changing human emptions</a:t>
            </a:r>
            <a:r>
              <a:rPr lang="en-US" spc="-50" dirty="0">
                <a:solidFill>
                  <a:schemeClr val="bg1"/>
                </a:solidFill>
              </a:rPr>
              <a:t> to God.</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Like </a:t>
            </a:r>
            <a:r>
              <a:rPr lang="en-US" spc="-50" dirty="0">
                <a:solidFill>
                  <a:srgbClr val="FFC000"/>
                </a:solidFill>
              </a:rPr>
              <a:t>getting angry</a:t>
            </a:r>
            <a:r>
              <a:rPr lang="en-US" spc="-50" dirty="0">
                <a:solidFill>
                  <a:schemeClr val="bg1"/>
                </a:solidFill>
              </a:rPr>
              <a:t> (Ex. 4:14) or </a:t>
            </a:r>
            <a:r>
              <a:rPr lang="en-US" spc="-50" dirty="0">
                <a:solidFill>
                  <a:srgbClr val="FFC000"/>
                </a:solidFill>
              </a:rPr>
              <a:t>grieving</a:t>
            </a:r>
            <a:r>
              <a:rPr lang="en-US" spc="-50" dirty="0">
                <a:solidFill>
                  <a:schemeClr val="bg1"/>
                </a:solidFill>
              </a:rPr>
              <a:t> (Gen. 6:6)</a:t>
            </a:r>
          </a:p>
        </p:txBody>
      </p:sp>
      <p:sp>
        <p:nvSpPr>
          <p:cNvPr id="12" name="Rectangle 11">
            <a:extLst>
              <a:ext uri="{FF2B5EF4-FFF2-40B4-BE49-F238E27FC236}">
                <a16:creationId xmlns:a16="http://schemas.microsoft.com/office/drawing/2014/main" id="{D4E14D0C-D610-4BCD-8ADC-7A7E53C76749}"/>
              </a:ext>
            </a:extLst>
          </p:cNvPr>
          <p:cNvSpPr/>
          <p:nvPr/>
        </p:nvSpPr>
        <p:spPr>
          <a:xfrm>
            <a:off x="6175293" y="1581412"/>
            <a:ext cx="2725946" cy="1768832"/>
          </a:xfrm>
          <a:prstGeom prst="rect">
            <a:avLst/>
          </a:prstGeom>
          <a:solidFill>
            <a:schemeClr val="tx1">
              <a:alpha val="43000"/>
            </a:schemeClr>
          </a:solidFill>
        </p:spPr>
        <p:txBody>
          <a:bodyPr wrap="square">
            <a:noAutofit/>
          </a:bodyPr>
          <a:lstStyle/>
          <a:p>
            <a:pPr>
              <a:lnSpc>
                <a:spcPts val="1700"/>
              </a:lnSpc>
              <a:spcBef>
                <a:spcPts val="600"/>
              </a:spcBef>
              <a:buClr>
                <a:schemeClr val="bg1"/>
              </a:buClr>
            </a:pPr>
            <a:r>
              <a:rPr lang="en-US" b="1" spc="-50" dirty="0" err="1">
                <a:solidFill>
                  <a:srgbClr val="FFFF00"/>
                </a:solidFill>
              </a:rPr>
              <a:t>Anthro</a:t>
            </a:r>
            <a:r>
              <a:rPr lang="en-US" b="1" u="sng" spc="-50" dirty="0" err="1">
                <a:solidFill>
                  <a:schemeClr val="tx2">
                    <a:lumMod val="40000"/>
                    <a:lumOff val="60000"/>
                  </a:schemeClr>
                </a:solidFill>
              </a:rPr>
              <a:t>poieses</a:t>
            </a:r>
            <a:r>
              <a:rPr lang="en-US" b="1" u="sng" spc="-50" dirty="0">
                <a:solidFill>
                  <a:srgbClr val="FFFF00"/>
                </a:solidFill>
              </a:rPr>
              <a:t> </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Attributing </a:t>
            </a:r>
            <a:r>
              <a:rPr lang="en-US" spc="-50" dirty="0">
                <a:solidFill>
                  <a:srgbClr val="FFFF00"/>
                </a:solidFill>
              </a:rPr>
              <a:t>human actions</a:t>
            </a:r>
            <a:r>
              <a:rPr lang="en-US" spc="-50" dirty="0">
                <a:solidFill>
                  <a:schemeClr val="bg1"/>
                </a:solidFill>
              </a:rPr>
              <a:t> to God.</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Like </a:t>
            </a:r>
            <a:r>
              <a:rPr lang="en-US" spc="-50" dirty="0">
                <a:solidFill>
                  <a:srgbClr val="FFC000"/>
                </a:solidFill>
              </a:rPr>
              <a:t>repenting </a:t>
            </a:r>
            <a:r>
              <a:rPr lang="en-US" spc="-50" dirty="0">
                <a:solidFill>
                  <a:schemeClr val="bg1"/>
                </a:solidFill>
              </a:rPr>
              <a:t>(Ex. 4:14), </a:t>
            </a:r>
            <a:r>
              <a:rPr lang="en-US" spc="-50" dirty="0">
                <a:solidFill>
                  <a:srgbClr val="FFC000"/>
                </a:solidFill>
              </a:rPr>
              <a:t>learning</a:t>
            </a:r>
            <a:r>
              <a:rPr lang="en-US" spc="-50" dirty="0">
                <a:solidFill>
                  <a:schemeClr val="bg1"/>
                </a:solidFill>
              </a:rPr>
              <a:t> (Gen. 18:21) or </a:t>
            </a:r>
            <a:r>
              <a:rPr lang="en-US" spc="-50" dirty="0">
                <a:solidFill>
                  <a:srgbClr val="FFC000"/>
                </a:solidFill>
              </a:rPr>
              <a:t>forgetting</a:t>
            </a:r>
            <a:r>
              <a:rPr lang="en-US" spc="-50" dirty="0">
                <a:solidFill>
                  <a:schemeClr val="bg1"/>
                </a:solidFill>
              </a:rPr>
              <a:t> (Isa. 43:25)</a:t>
            </a:r>
          </a:p>
        </p:txBody>
      </p:sp>
      <p:sp>
        <p:nvSpPr>
          <p:cNvPr id="14" name="Rectangle 13">
            <a:extLst>
              <a:ext uri="{FF2B5EF4-FFF2-40B4-BE49-F238E27FC236}">
                <a16:creationId xmlns:a16="http://schemas.microsoft.com/office/drawing/2014/main" id="{9AE4A7FD-159D-40DD-ABE4-2160A136B90B}"/>
              </a:ext>
            </a:extLst>
          </p:cNvPr>
          <p:cNvSpPr/>
          <p:nvPr/>
        </p:nvSpPr>
        <p:spPr>
          <a:xfrm>
            <a:off x="3033625" y="3490943"/>
            <a:ext cx="5884869" cy="752770"/>
          </a:xfrm>
          <a:prstGeom prst="rect">
            <a:avLst/>
          </a:prstGeom>
          <a:solidFill>
            <a:schemeClr val="tx1">
              <a:alpha val="43000"/>
            </a:schemeClr>
          </a:solidFill>
        </p:spPr>
        <p:txBody>
          <a:bodyPr wrap="square">
            <a:noAutofit/>
          </a:bodyPr>
          <a:lstStyle/>
          <a:p>
            <a:pPr>
              <a:lnSpc>
                <a:spcPts val="1700"/>
              </a:lnSpc>
              <a:spcBef>
                <a:spcPts val="600"/>
              </a:spcBef>
              <a:buClr>
                <a:schemeClr val="bg1"/>
              </a:buClr>
            </a:pPr>
            <a:r>
              <a:rPr lang="en-US" b="1" spc="-50" dirty="0">
                <a:solidFill>
                  <a:srgbClr val="FFFF00"/>
                </a:solidFill>
              </a:rPr>
              <a:t>Example #2 </a:t>
            </a:r>
            <a:r>
              <a:rPr lang="en-US" b="1" spc="-50" dirty="0">
                <a:solidFill>
                  <a:schemeClr val="bg1"/>
                </a:solidFill>
              </a:rPr>
              <a:t>– </a:t>
            </a:r>
            <a:r>
              <a:rPr lang="en-US" spc="-50" dirty="0">
                <a:solidFill>
                  <a:schemeClr val="bg1"/>
                </a:solidFill>
              </a:rPr>
              <a:t>Interpreting “let us go down and see” (Genesis 18:21) as though God needed to learn would mean God </a:t>
            </a:r>
            <a:r>
              <a:rPr lang="en-US" spc="-50" dirty="0">
                <a:solidFill>
                  <a:srgbClr val="FFC000"/>
                </a:solidFill>
              </a:rPr>
              <a:t>cannot be omniscient</a:t>
            </a:r>
            <a:r>
              <a:rPr lang="en-US" spc="-50" dirty="0">
                <a:solidFill>
                  <a:schemeClr val="bg1"/>
                </a:solidFill>
              </a:rPr>
              <a:t> or </a:t>
            </a:r>
            <a:r>
              <a:rPr lang="en-US" spc="-50" dirty="0">
                <a:solidFill>
                  <a:srgbClr val="FFC000"/>
                </a:solidFill>
              </a:rPr>
              <a:t>omnipresent</a:t>
            </a:r>
            <a:r>
              <a:rPr lang="en-US" spc="-50" dirty="0">
                <a:solidFill>
                  <a:schemeClr val="bg1"/>
                </a:solidFill>
              </a:rPr>
              <a:t>.</a:t>
            </a:r>
          </a:p>
        </p:txBody>
      </p:sp>
      <p:sp>
        <p:nvSpPr>
          <p:cNvPr id="15" name="Rectangle 14">
            <a:extLst>
              <a:ext uri="{FF2B5EF4-FFF2-40B4-BE49-F238E27FC236}">
                <a16:creationId xmlns:a16="http://schemas.microsoft.com/office/drawing/2014/main" id="{7C9B1388-5B93-490D-8CF5-531150BC86E0}"/>
              </a:ext>
            </a:extLst>
          </p:cNvPr>
          <p:cNvSpPr/>
          <p:nvPr/>
        </p:nvSpPr>
        <p:spPr>
          <a:xfrm>
            <a:off x="3016370" y="4324349"/>
            <a:ext cx="5884869" cy="609601"/>
          </a:xfrm>
          <a:prstGeom prst="rect">
            <a:avLst/>
          </a:prstGeom>
          <a:solidFill>
            <a:schemeClr val="tx1">
              <a:alpha val="43000"/>
            </a:schemeClr>
          </a:solidFill>
        </p:spPr>
        <p:txBody>
          <a:bodyPr wrap="square">
            <a:noAutofit/>
          </a:bodyPr>
          <a:lstStyle/>
          <a:p>
            <a:pPr>
              <a:lnSpc>
                <a:spcPts val="1700"/>
              </a:lnSpc>
              <a:spcBef>
                <a:spcPts val="600"/>
              </a:spcBef>
              <a:buClr>
                <a:schemeClr val="bg1"/>
              </a:buClr>
            </a:pPr>
            <a:r>
              <a:rPr lang="en-US" b="1" spc="-50" dirty="0">
                <a:solidFill>
                  <a:srgbClr val="FFFF00"/>
                </a:solidFill>
              </a:rPr>
              <a:t>Example #3 </a:t>
            </a:r>
            <a:r>
              <a:rPr lang="en-US" b="1" spc="-50" dirty="0">
                <a:solidFill>
                  <a:schemeClr val="bg1"/>
                </a:solidFill>
              </a:rPr>
              <a:t>– </a:t>
            </a:r>
            <a:r>
              <a:rPr lang="en-US" spc="-50" dirty="0">
                <a:solidFill>
                  <a:schemeClr val="bg1"/>
                </a:solidFill>
              </a:rPr>
              <a:t>If we take the description of God having “wings” literally (Ex. 19:4) then God must also be a </a:t>
            </a:r>
            <a:r>
              <a:rPr lang="en-US" spc="-50" dirty="0">
                <a:solidFill>
                  <a:srgbClr val="FFC000"/>
                </a:solidFill>
              </a:rPr>
              <a:t>bird</a:t>
            </a:r>
            <a:r>
              <a:rPr lang="en-US" spc="-50" dirty="0">
                <a:solidFill>
                  <a:schemeClr val="bg1"/>
                </a:solidFill>
              </a:rPr>
              <a:t>. </a:t>
            </a:r>
          </a:p>
        </p:txBody>
      </p:sp>
      <p:sp>
        <p:nvSpPr>
          <p:cNvPr id="16" name="Rectangle 15">
            <a:extLst>
              <a:ext uri="{FF2B5EF4-FFF2-40B4-BE49-F238E27FC236}">
                <a16:creationId xmlns:a16="http://schemas.microsoft.com/office/drawing/2014/main" id="{EB192E0B-A891-44E9-A7C6-3B147BFFCE9E}"/>
              </a:ext>
            </a:extLst>
          </p:cNvPr>
          <p:cNvSpPr/>
          <p:nvPr/>
        </p:nvSpPr>
        <p:spPr>
          <a:xfrm>
            <a:off x="225506" y="3490943"/>
            <a:ext cx="2662687" cy="1443008"/>
          </a:xfrm>
          <a:prstGeom prst="rect">
            <a:avLst/>
          </a:prstGeom>
          <a:solidFill>
            <a:schemeClr val="tx1">
              <a:alpha val="43000"/>
            </a:schemeClr>
          </a:solidFill>
        </p:spPr>
        <p:txBody>
          <a:bodyPr wrap="square">
            <a:noAutofit/>
          </a:bodyPr>
          <a:lstStyle/>
          <a:p>
            <a:pPr>
              <a:lnSpc>
                <a:spcPts val="1700"/>
              </a:lnSpc>
              <a:spcBef>
                <a:spcPts val="600"/>
              </a:spcBef>
              <a:buClr>
                <a:schemeClr val="bg1"/>
              </a:buClr>
            </a:pPr>
            <a:r>
              <a:rPr lang="en-US" b="1" spc="-50" dirty="0">
                <a:solidFill>
                  <a:srgbClr val="FFFF00"/>
                </a:solidFill>
              </a:rPr>
              <a:t>Example #1 </a:t>
            </a:r>
            <a:r>
              <a:rPr lang="en-US" spc="-50" dirty="0">
                <a:solidFill>
                  <a:schemeClr val="bg1"/>
                </a:solidFill>
              </a:rPr>
              <a:t>– If eyes and hands are taken literally, then God would be no different from a </a:t>
            </a:r>
            <a:r>
              <a:rPr lang="en-US" spc="-50" dirty="0">
                <a:solidFill>
                  <a:srgbClr val="FFC000"/>
                </a:solidFill>
              </a:rPr>
              <a:t>physical man </a:t>
            </a:r>
            <a:r>
              <a:rPr lang="en-US" spc="-50" dirty="0">
                <a:solidFill>
                  <a:schemeClr val="bg1"/>
                </a:solidFill>
              </a:rPr>
              <a:t>(as Kenneth Copeland and Mormons say).</a:t>
            </a:r>
          </a:p>
        </p:txBody>
      </p:sp>
    </p:spTree>
    <p:extLst>
      <p:ext uri="{BB962C8B-B14F-4D97-AF65-F5344CB8AC3E}">
        <p14:creationId xmlns:p14="http://schemas.microsoft.com/office/powerpoint/2010/main" val="242516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48006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Defining immutability</a:t>
            </a:r>
          </a:p>
        </p:txBody>
      </p:sp>
      <p:pic>
        <p:nvPicPr>
          <p:cNvPr id="2" name="Picture 1">
            <a:extLst>
              <a:ext uri="{FF2B5EF4-FFF2-40B4-BE49-F238E27FC236}">
                <a16:creationId xmlns:a16="http://schemas.microsoft.com/office/drawing/2014/main" id="{3190A5D6-0D15-418D-90D0-5EB6AC8CC7C9}"/>
              </a:ext>
            </a:extLst>
          </p:cNvPr>
          <p:cNvPicPr>
            <a:picLocks noChangeAspect="1"/>
          </p:cNvPicPr>
          <p:nvPr/>
        </p:nvPicPr>
        <p:blipFill rotWithShape="1">
          <a:blip r:embed="rId3"/>
          <a:srcRect l="2292" r="-1" b="10759"/>
          <a:stretch/>
        </p:blipFill>
        <p:spPr>
          <a:xfrm>
            <a:off x="1380501" y="3554277"/>
            <a:ext cx="1256408" cy="1504950"/>
          </a:xfrm>
          <a:prstGeom prst="rect">
            <a:avLst/>
          </a:prstGeom>
        </p:spPr>
      </p:pic>
      <p:sp>
        <p:nvSpPr>
          <p:cNvPr id="6" name="Rectangle 5">
            <a:extLst>
              <a:ext uri="{FF2B5EF4-FFF2-40B4-BE49-F238E27FC236}">
                <a16:creationId xmlns:a16="http://schemas.microsoft.com/office/drawing/2014/main" id="{84810328-F143-4A6C-8D86-AC1C6A5B0118}"/>
              </a:ext>
            </a:extLst>
          </p:cNvPr>
          <p:cNvSpPr/>
          <p:nvPr/>
        </p:nvSpPr>
        <p:spPr>
          <a:xfrm>
            <a:off x="2784432" y="3810771"/>
            <a:ext cx="4941528" cy="970779"/>
          </a:xfrm>
          <a:prstGeom prst="rect">
            <a:avLst/>
          </a:prstGeom>
          <a:solidFill>
            <a:schemeClr val="tx1">
              <a:alpha val="43000"/>
            </a:schemeClr>
          </a:solidFill>
        </p:spPr>
        <p:txBody>
          <a:bodyPr wrap="square">
            <a:spAutoFit/>
          </a:bodyPr>
          <a:lstStyle/>
          <a:p>
            <a:pPr>
              <a:lnSpc>
                <a:spcPts val="1700"/>
              </a:lnSpc>
            </a:pPr>
            <a:r>
              <a:rPr lang="en-US" b="1" spc="-50" dirty="0">
                <a:solidFill>
                  <a:srgbClr val="FFFF00"/>
                </a:solidFill>
              </a:rPr>
              <a:t>Wayne Grudem</a:t>
            </a:r>
          </a:p>
          <a:p>
            <a:pPr>
              <a:lnSpc>
                <a:spcPts val="1700"/>
              </a:lnSpc>
            </a:pPr>
            <a:r>
              <a:rPr lang="en-US" spc="-50" dirty="0">
                <a:solidFill>
                  <a:schemeClr val="bg1"/>
                </a:solidFill>
              </a:rPr>
              <a:t>“God is </a:t>
            </a:r>
            <a:r>
              <a:rPr lang="en-US" spc="-50" dirty="0">
                <a:solidFill>
                  <a:srgbClr val="FFC000"/>
                </a:solidFill>
              </a:rPr>
              <a:t>unchanging in his </a:t>
            </a:r>
            <a:r>
              <a:rPr lang="en-US" spc="-50" dirty="0">
                <a:solidFill>
                  <a:schemeClr val="bg1"/>
                </a:solidFill>
              </a:rPr>
              <a:t>being, </a:t>
            </a:r>
            <a:r>
              <a:rPr lang="en-US" spc="-50" dirty="0">
                <a:solidFill>
                  <a:srgbClr val="FFC000"/>
                </a:solidFill>
              </a:rPr>
              <a:t>perfections</a:t>
            </a:r>
            <a:r>
              <a:rPr lang="en-US" spc="-50" dirty="0">
                <a:solidFill>
                  <a:schemeClr val="bg1"/>
                </a:solidFill>
              </a:rPr>
              <a:t>, </a:t>
            </a:r>
            <a:r>
              <a:rPr lang="en-US" spc="-50" dirty="0">
                <a:solidFill>
                  <a:srgbClr val="FFC000"/>
                </a:solidFill>
              </a:rPr>
              <a:t>purposes</a:t>
            </a:r>
            <a:r>
              <a:rPr lang="en-US" spc="-50" dirty="0">
                <a:solidFill>
                  <a:schemeClr val="bg1"/>
                </a:solidFill>
              </a:rPr>
              <a:t>, and </a:t>
            </a:r>
            <a:r>
              <a:rPr lang="en-US" spc="-50" dirty="0">
                <a:solidFill>
                  <a:srgbClr val="FFC000"/>
                </a:solidFill>
              </a:rPr>
              <a:t>promises</a:t>
            </a:r>
            <a:r>
              <a:rPr lang="en-US" spc="-50" dirty="0">
                <a:solidFill>
                  <a:schemeClr val="bg1"/>
                </a:solidFill>
              </a:rPr>
              <a:t>… This attribute of God is also called </a:t>
            </a:r>
            <a:r>
              <a:rPr lang="en-US" spc="-50" dirty="0">
                <a:solidFill>
                  <a:srgbClr val="FFC000"/>
                </a:solidFill>
              </a:rPr>
              <a:t>God’s immutability</a:t>
            </a:r>
            <a:r>
              <a:rPr lang="en-US" spc="-50" dirty="0">
                <a:solidFill>
                  <a:schemeClr val="bg1"/>
                </a:solidFill>
              </a:rPr>
              <a:t>.” (</a:t>
            </a:r>
            <a:r>
              <a:rPr lang="en-US" i="1" spc="-50" dirty="0">
                <a:solidFill>
                  <a:schemeClr val="bg1"/>
                </a:solidFill>
              </a:rPr>
              <a:t>Systematic Theology</a:t>
            </a:r>
            <a:r>
              <a:rPr lang="en-US" spc="-50" dirty="0">
                <a:solidFill>
                  <a:schemeClr val="bg1"/>
                </a:solidFill>
              </a:rPr>
              <a:t>, 163)</a:t>
            </a:r>
          </a:p>
        </p:txBody>
      </p:sp>
      <p:pic>
        <p:nvPicPr>
          <p:cNvPr id="9" name="Picture 8" descr="A person wearing a suit and tie&#10;&#10;Description automatically generated">
            <a:extLst>
              <a:ext uri="{FF2B5EF4-FFF2-40B4-BE49-F238E27FC236}">
                <a16:creationId xmlns:a16="http://schemas.microsoft.com/office/drawing/2014/main" id="{BAB8F98C-86AA-466B-8355-AB79DF37D86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 r="1600" b="9624"/>
          <a:stretch/>
        </p:blipFill>
        <p:spPr>
          <a:xfrm>
            <a:off x="1371600" y="1962150"/>
            <a:ext cx="1265309" cy="1504950"/>
          </a:xfrm>
          <a:prstGeom prst="rect">
            <a:avLst/>
          </a:prstGeom>
        </p:spPr>
      </p:pic>
      <p:sp>
        <p:nvSpPr>
          <p:cNvPr id="11" name="Rectangle 10">
            <a:extLst>
              <a:ext uri="{FF2B5EF4-FFF2-40B4-BE49-F238E27FC236}">
                <a16:creationId xmlns:a16="http://schemas.microsoft.com/office/drawing/2014/main" id="{0C4F7528-7242-4EAA-A399-EF49410C20C8}"/>
              </a:ext>
            </a:extLst>
          </p:cNvPr>
          <p:cNvSpPr/>
          <p:nvPr/>
        </p:nvSpPr>
        <p:spPr>
          <a:xfrm>
            <a:off x="2784432" y="2199857"/>
            <a:ext cx="4941528" cy="970779"/>
          </a:xfrm>
          <a:prstGeom prst="rect">
            <a:avLst/>
          </a:prstGeom>
          <a:solidFill>
            <a:schemeClr val="tx1">
              <a:alpha val="43000"/>
            </a:schemeClr>
          </a:solidFill>
        </p:spPr>
        <p:txBody>
          <a:bodyPr wrap="square">
            <a:spAutoFit/>
          </a:bodyPr>
          <a:lstStyle/>
          <a:p>
            <a:pPr>
              <a:lnSpc>
                <a:spcPts val="1700"/>
              </a:lnSpc>
            </a:pPr>
            <a:r>
              <a:rPr lang="en-US" b="1" spc="-50" dirty="0">
                <a:solidFill>
                  <a:srgbClr val="FFFF00"/>
                </a:solidFill>
              </a:rPr>
              <a:t>John MacArthur</a:t>
            </a:r>
          </a:p>
          <a:p>
            <a:pPr>
              <a:lnSpc>
                <a:spcPts val="1700"/>
              </a:lnSpc>
            </a:pPr>
            <a:r>
              <a:rPr lang="en-US" spc="-50" dirty="0">
                <a:solidFill>
                  <a:schemeClr val="bg1"/>
                </a:solidFill>
              </a:rPr>
              <a:t>“God’s immutability is his </a:t>
            </a:r>
            <a:r>
              <a:rPr lang="en-US" spc="-50" dirty="0">
                <a:solidFill>
                  <a:srgbClr val="FFC000"/>
                </a:solidFill>
              </a:rPr>
              <a:t>perfect</a:t>
            </a:r>
            <a:r>
              <a:rPr lang="en-US" b="1" spc="-50" dirty="0">
                <a:solidFill>
                  <a:srgbClr val="FFC000"/>
                </a:solidFill>
              </a:rPr>
              <a:t> </a:t>
            </a:r>
            <a:r>
              <a:rPr lang="en-US" spc="-50" dirty="0">
                <a:solidFill>
                  <a:srgbClr val="FFC000"/>
                </a:solidFill>
              </a:rPr>
              <a:t>unchangeability</a:t>
            </a:r>
            <a:r>
              <a:rPr lang="en-US" b="1" spc="-50" dirty="0">
                <a:solidFill>
                  <a:srgbClr val="FFC000"/>
                </a:solidFill>
              </a:rPr>
              <a:t> </a:t>
            </a:r>
            <a:r>
              <a:rPr lang="en-US" spc="-50" dirty="0">
                <a:solidFill>
                  <a:schemeClr val="bg1"/>
                </a:solidFill>
              </a:rPr>
              <a:t>in his </a:t>
            </a:r>
            <a:r>
              <a:rPr lang="en-US" spc="-50" dirty="0">
                <a:solidFill>
                  <a:srgbClr val="FFC000"/>
                </a:solidFill>
              </a:rPr>
              <a:t>essence</a:t>
            </a:r>
            <a:r>
              <a:rPr lang="en-US" spc="-50" dirty="0">
                <a:solidFill>
                  <a:schemeClr val="bg1"/>
                </a:solidFill>
              </a:rPr>
              <a:t>, </a:t>
            </a:r>
            <a:r>
              <a:rPr lang="en-US" spc="-50" dirty="0">
                <a:solidFill>
                  <a:srgbClr val="FFC000"/>
                </a:solidFill>
              </a:rPr>
              <a:t>character</a:t>
            </a:r>
            <a:r>
              <a:rPr lang="en-US" spc="-50" dirty="0">
                <a:solidFill>
                  <a:schemeClr val="bg1"/>
                </a:solidFill>
              </a:rPr>
              <a:t>, </a:t>
            </a:r>
            <a:r>
              <a:rPr lang="en-US" spc="-50" dirty="0">
                <a:solidFill>
                  <a:srgbClr val="FFC000"/>
                </a:solidFill>
              </a:rPr>
              <a:t>purpose</a:t>
            </a:r>
            <a:r>
              <a:rPr lang="en-US" spc="-50" dirty="0">
                <a:solidFill>
                  <a:schemeClr val="bg1"/>
                </a:solidFill>
              </a:rPr>
              <a:t>, and </a:t>
            </a:r>
            <a:r>
              <a:rPr lang="en-US" spc="-50" dirty="0">
                <a:solidFill>
                  <a:srgbClr val="FFC000"/>
                </a:solidFill>
              </a:rPr>
              <a:t>promises</a:t>
            </a:r>
            <a:r>
              <a:rPr lang="en-US" spc="-50" dirty="0">
                <a:solidFill>
                  <a:schemeClr val="bg1"/>
                </a:solidFill>
              </a:rPr>
              <a:t>.”</a:t>
            </a:r>
            <a:br>
              <a:rPr lang="en-US" spc="-50" dirty="0">
                <a:solidFill>
                  <a:schemeClr val="bg1"/>
                </a:solidFill>
              </a:rPr>
            </a:br>
            <a:r>
              <a:rPr lang="en-US" spc="-50" dirty="0">
                <a:solidFill>
                  <a:schemeClr val="bg1"/>
                </a:solidFill>
              </a:rPr>
              <a:t>(</a:t>
            </a:r>
            <a:r>
              <a:rPr lang="en-US" i="1" spc="-50" dirty="0">
                <a:solidFill>
                  <a:schemeClr val="bg1"/>
                </a:solidFill>
              </a:rPr>
              <a:t>Biblical Doctrine</a:t>
            </a:r>
            <a:r>
              <a:rPr lang="en-US" spc="-50" dirty="0">
                <a:solidFill>
                  <a:schemeClr val="bg1"/>
                </a:solidFill>
              </a:rPr>
              <a:t>, 163)</a:t>
            </a:r>
          </a:p>
        </p:txBody>
      </p:sp>
      <p:pic>
        <p:nvPicPr>
          <p:cNvPr id="13" name="Picture 12" descr="A person wearing a suit and tie&#10;&#10;Description automatically generated">
            <a:extLst>
              <a:ext uri="{FF2B5EF4-FFF2-40B4-BE49-F238E27FC236}">
                <a16:creationId xmlns:a16="http://schemas.microsoft.com/office/drawing/2014/main" id="{9D646080-01B2-4E8A-86C3-2D1A08865035}"/>
              </a:ext>
            </a:extLst>
          </p:cNvPr>
          <p:cNvPicPr>
            <a:picLocks noChangeAspect="1"/>
          </p:cNvPicPr>
          <p:nvPr/>
        </p:nvPicPr>
        <p:blipFill rotWithShape="1">
          <a:blip r:embed="rId5">
            <a:extLst>
              <a:ext uri="{28A0092B-C50C-407E-A947-70E740481C1C}">
                <a14:useLocalDpi xmlns:a14="http://schemas.microsoft.com/office/drawing/2010/main" val="0"/>
              </a:ext>
            </a:extLst>
          </a:blip>
          <a:srcRect l="24558" t="5124" r="20866" b="14301"/>
          <a:stretch/>
        </p:blipFill>
        <p:spPr>
          <a:xfrm>
            <a:off x="1380501" y="438150"/>
            <a:ext cx="1265309" cy="1447801"/>
          </a:xfrm>
          <a:prstGeom prst="rect">
            <a:avLst/>
          </a:prstGeom>
        </p:spPr>
      </p:pic>
      <p:sp>
        <p:nvSpPr>
          <p:cNvPr id="14" name="Rectangle 13">
            <a:extLst>
              <a:ext uri="{FF2B5EF4-FFF2-40B4-BE49-F238E27FC236}">
                <a16:creationId xmlns:a16="http://schemas.microsoft.com/office/drawing/2014/main" id="{8D7284AF-7F82-44B5-AC4B-17B4D7A37190}"/>
              </a:ext>
            </a:extLst>
          </p:cNvPr>
          <p:cNvSpPr/>
          <p:nvPr/>
        </p:nvSpPr>
        <p:spPr>
          <a:xfrm>
            <a:off x="2743200" y="819150"/>
            <a:ext cx="4941528" cy="752770"/>
          </a:xfrm>
          <a:prstGeom prst="rect">
            <a:avLst/>
          </a:prstGeom>
          <a:solidFill>
            <a:schemeClr val="tx1">
              <a:alpha val="43000"/>
            </a:schemeClr>
          </a:solidFill>
        </p:spPr>
        <p:txBody>
          <a:bodyPr wrap="square">
            <a:spAutoFit/>
          </a:bodyPr>
          <a:lstStyle/>
          <a:p>
            <a:pPr>
              <a:lnSpc>
                <a:spcPts val="1700"/>
              </a:lnSpc>
            </a:pPr>
            <a:r>
              <a:rPr lang="en-US" b="1" spc="-50" dirty="0">
                <a:solidFill>
                  <a:srgbClr val="FFFF00"/>
                </a:solidFill>
              </a:rPr>
              <a:t>Norm Geisler</a:t>
            </a:r>
          </a:p>
          <a:p>
            <a:pPr>
              <a:lnSpc>
                <a:spcPts val="1700"/>
              </a:lnSpc>
            </a:pPr>
            <a:r>
              <a:rPr lang="en-US" spc="-50" dirty="0">
                <a:solidFill>
                  <a:schemeClr val="bg1"/>
                </a:solidFill>
              </a:rPr>
              <a:t>“</a:t>
            </a:r>
            <a:r>
              <a:rPr lang="en-US" spc="-50" dirty="0">
                <a:solidFill>
                  <a:srgbClr val="FFC000"/>
                </a:solidFill>
              </a:rPr>
              <a:t>God cannot change </a:t>
            </a:r>
            <a:r>
              <a:rPr lang="en-US" spc="-50" dirty="0">
                <a:solidFill>
                  <a:schemeClr val="bg1"/>
                </a:solidFill>
              </a:rPr>
              <a:t>in His essence (nature or being).”</a:t>
            </a:r>
          </a:p>
          <a:p>
            <a:pPr>
              <a:lnSpc>
                <a:spcPts val="1700"/>
              </a:lnSpc>
            </a:pPr>
            <a:r>
              <a:rPr lang="en-US" spc="-50" dirty="0">
                <a:solidFill>
                  <a:schemeClr val="bg1"/>
                </a:solidFill>
              </a:rPr>
              <a:t>(“Theology Proper,” VIU)</a:t>
            </a:r>
          </a:p>
        </p:txBody>
      </p:sp>
    </p:spTree>
    <p:extLst>
      <p:ext uri="{BB962C8B-B14F-4D97-AF65-F5344CB8AC3E}">
        <p14:creationId xmlns:p14="http://schemas.microsoft.com/office/powerpoint/2010/main" val="2993565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Open Theism Arguments</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211130" y="819150"/>
            <a:ext cx="8721740" cy="1227259"/>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If we can’t change God’s mind, then </a:t>
            </a:r>
            <a:r>
              <a:rPr lang="en-US" b="1" spc="-50" dirty="0">
                <a:solidFill>
                  <a:srgbClr val="FFC000"/>
                </a:solidFill>
              </a:rPr>
              <a:t>why pray</a:t>
            </a:r>
            <a:r>
              <a:rPr lang="en-US" b="1" spc="-50" dirty="0">
                <a:solidFill>
                  <a:srgbClr val="FFFF00"/>
                </a:solidFill>
              </a:rPr>
              <a:t>?</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bg1"/>
                </a:solidFill>
              </a:rPr>
              <a:t>But the Bible says </a:t>
            </a:r>
            <a:r>
              <a:rPr lang="en-US" spc="-50" dirty="0">
                <a:solidFill>
                  <a:srgbClr val="FFC000"/>
                </a:solidFill>
              </a:rPr>
              <a:t>we should pray </a:t>
            </a:r>
            <a:r>
              <a:rPr lang="en-US" spc="-50" dirty="0">
                <a:solidFill>
                  <a:schemeClr val="bg1"/>
                </a:solidFill>
              </a:rPr>
              <a:t>(John 15:16; James 5:16).</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rgbClr val="FFC000"/>
                </a:solidFill>
              </a:rPr>
              <a:t>Moses</a:t>
            </a:r>
            <a:r>
              <a:rPr lang="en-US" spc="-50" dirty="0">
                <a:solidFill>
                  <a:schemeClr val="bg1"/>
                </a:solidFill>
              </a:rPr>
              <a:t> prayed and it says God relented (Ex. 32:32).</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bg1"/>
                </a:solidFill>
              </a:rPr>
              <a:t>Therefore, God does change through our prayers.</a:t>
            </a:r>
            <a:endParaRPr lang="en-US" spc="-50" dirty="0">
              <a:solidFill>
                <a:srgbClr val="FFFF00"/>
              </a:solidFill>
            </a:endParaRP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Argument #2 – God changes by prayer</a:t>
            </a:r>
          </a:p>
        </p:txBody>
      </p:sp>
      <p:sp>
        <p:nvSpPr>
          <p:cNvPr id="10" name="Rectangle 9">
            <a:extLst>
              <a:ext uri="{FF2B5EF4-FFF2-40B4-BE49-F238E27FC236}">
                <a16:creationId xmlns:a16="http://schemas.microsoft.com/office/drawing/2014/main" id="{6F6ABC58-F79E-468E-86F3-D596A8D60CA1}"/>
              </a:ext>
            </a:extLst>
          </p:cNvPr>
          <p:cNvSpPr/>
          <p:nvPr/>
        </p:nvSpPr>
        <p:spPr>
          <a:xfrm>
            <a:off x="7152130" y="133350"/>
            <a:ext cx="1780739" cy="523220"/>
          </a:xfrm>
          <a:prstGeom prst="rect">
            <a:avLst/>
          </a:prstGeom>
          <a:solidFill>
            <a:srgbClr val="FF0000">
              <a:alpha val="74000"/>
            </a:srgbClr>
          </a:solidFill>
        </p:spPr>
        <p:txBody>
          <a:bodyPr wrap="square">
            <a:spAutoFit/>
          </a:bodyPr>
          <a:lstStyle/>
          <a:p>
            <a:pPr algn="ctr"/>
            <a:r>
              <a:rPr lang="en-US" sz="2800" b="1" spc="-50" dirty="0">
                <a:solidFill>
                  <a:srgbClr val="FFBEAF"/>
                </a:solidFill>
              </a:rPr>
              <a:t>Problem</a:t>
            </a:r>
            <a:endParaRPr lang="en-US" sz="2800" dirty="0">
              <a:solidFill>
                <a:srgbClr val="FFBEAF"/>
              </a:solidFill>
            </a:endParaRPr>
          </a:p>
        </p:txBody>
      </p:sp>
      <p:sp>
        <p:nvSpPr>
          <p:cNvPr id="8" name="Rectangle 7">
            <a:extLst>
              <a:ext uri="{FF2B5EF4-FFF2-40B4-BE49-F238E27FC236}">
                <a16:creationId xmlns:a16="http://schemas.microsoft.com/office/drawing/2014/main" id="{29A41189-4E66-43F5-BE87-4F7EB83CE5E1}"/>
              </a:ext>
            </a:extLst>
          </p:cNvPr>
          <p:cNvSpPr/>
          <p:nvPr/>
        </p:nvSpPr>
        <p:spPr>
          <a:xfrm>
            <a:off x="221194" y="2876550"/>
            <a:ext cx="8721740" cy="1663276"/>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God </a:t>
            </a:r>
            <a:r>
              <a:rPr lang="en-US" b="1" spc="-50" dirty="0">
                <a:solidFill>
                  <a:srgbClr val="FFC000"/>
                </a:solidFill>
              </a:rPr>
              <a:t>already knew </a:t>
            </a:r>
            <a:r>
              <a:rPr lang="en-US" b="1" spc="-50" dirty="0">
                <a:solidFill>
                  <a:srgbClr val="FFFF00"/>
                </a:solidFill>
              </a:rPr>
              <a:t>we would pray.</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bg1"/>
                </a:solidFill>
              </a:rPr>
              <a:t>An omniscient being (who knows even the future) </a:t>
            </a:r>
            <a:r>
              <a:rPr lang="en-US" spc="-50" dirty="0">
                <a:solidFill>
                  <a:srgbClr val="FFC000"/>
                </a:solidFill>
              </a:rPr>
              <a:t>already knows all things</a:t>
            </a:r>
            <a:r>
              <a:rPr lang="en-US" spc="-50" dirty="0">
                <a:solidFill>
                  <a:schemeClr val="bg1"/>
                </a:solidFill>
              </a:rPr>
              <a:t>. Therefore, he cannot change his mind.</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bg1"/>
                </a:solidFill>
              </a:rPr>
              <a:t>When we pray, </a:t>
            </a:r>
            <a:r>
              <a:rPr lang="en-US" spc="-50" dirty="0">
                <a:solidFill>
                  <a:srgbClr val="FFC000"/>
                </a:solidFill>
              </a:rPr>
              <a:t>God already knew </a:t>
            </a:r>
            <a:r>
              <a:rPr lang="en-US" spc="-50" dirty="0">
                <a:solidFill>
                  <a:schemeClr val="bg1"/>
                </a:solidFill>
              </a:rPr>
              <a:t>we would pray.</a:t>
            </a:r>
          </a:p>
          <a:p>
            <a:pPr marL="915988" lvl="2">
              <a:lnSpc>
                <a:spcPts val="1700"/>
              </a:lnSpc>
              <a:spcBef>
                <a:spcPts val="400"/>
              </a:spcBef>
              <a:spcAft>
                <a:spcPts val="400"/>
              </a:spcAft>
              <a:buClr>
                <a:schemeClr val="bg1"/>
              </a:buClr>
            </a:pPr>
            <a:r>
              <a:rPr lang="en-US" spc="-50" dirty="0">
                <a:solidFill>
                  <a:schemeClr val="bg1"/>
                </a:solidFill>
              </a:rPr>
              <a:t>“When we pray (or have prayed), God not only knew what we were going to pray, but He </a:t>
            </a:r>
            <a:r>
              <a:rPr lang="en-US" i="1" spc="-50" dirty="0">
                <a:solidFill>
                  <a:srgbClr val="FFC000"/>
                </a:solidFill>
              </a:rPr>
              <a:t>ordained</a:t>
            </a:r>
            <a:r>
              <a:rPr lang="en-US" spc="-50" dirty="0">
                <a:solidFill>
                  <a:srgbClr val="FFC000"/>
                </a:solidFill>
              </a:rPr>
              <a:t> our prayer </a:t>
            </a:r>
            <a:r>
              <a:rPr lang="en-US" spc="-50" dirty="0">
                <a:solidFill>
                  <a:schemeClr val="bg1"/>
                </a:solidFill>
              </a:rPr>
              <a:t>as a means of accomplishing His purpose.” (Geisler, 86)</a:t>
            </a:r>
            <a:endParaRPr lang="en-US" spc="-50" dirty="0">
              <a:solidFill>
                <a:srgbClr val="FFFF00"/>
              </a:solidFill>
            </a:endParaRPr>
          </a:p>
        </p:txBody>
      </p:sp>
      <p:sp>
        <p:nvSpPr>
          <p:cNvPr id="9" name="Rectangle 8">
            <a:extLst>
              <a:ext uri="{FF2B5EF4-FFF2-40B4-BE49-F238E27FC236}">
                <a16:creationId xmlns:a16="http://schemas.microsoft.com/office/drawing/2014/main" id="{C4C2058F-0051-4C35-91C8-F4D5615C851C}"/>
              </a:ext>
            </a:extLst>
          </p:cNvPr>
          <p:cNvSpPr/>
          <p:nvPr/>
        </p:nvSpPr>
        <p:spPr>
          <a:xfrm>
            <a:off x="7134661" y="2200930"/>
            <a:ext cx="1780739" cy="523220"/>
          </a:xfrm>
          <a:prstGeom prst="rect">
            <a:avLst/>
          </a:prstGeom>
          <a:solidFill>
            <a:srgbClr val="00B050">
              <a:alpha val="76000"/>
            </a:srgbClr>
          </a:solidFill>
        </p:spPr>
        <p:txBody>
          <a:bodyPr wrap="square">
            <a:spAutoFit/>
          </a:bodyPr>
          <a:lstStyle/>
          <a:p>
            <a:pPr algn="ctr"/>
            <a:r>
              <a:rPr lang="en-US" sz="2800" b="1" spc="-50" dirty="0">
                <a:solidFill>
                  <a:srgbClr val="1DFF83"/>
                </a:solidFill>
              </a:rPr>
              <a:t>Answer</a:t>
            </a:r>
            <a:endParaRPr lang="en-US" sz="2800" dirty="0">
              <a:solidFill>
                <a:srgbClr val="1DFF83"/>
              </a:solidFill>
            </a:endParaRPr>
          </a:p>
        </p:txBody>
      </p:sp>
      <p:sp>
        <p:nvSpPr>
          <p:cNvPr id="2" name="Rectangle 1">
            <a:extLst>
              <a:ext uri="{FF2B5EF4-FFF2-40B4-BE49-F238E27FC236}">
                <a16:creationId xmlns:a16="http://schemas.microsoft.com/office/drawing/2014/main" id="{5D0922C8-8479-4373-A31E-496BDF288BB5}"/>
              </a:ext>
            </a:extLst>
          </p:cNvPr>
          <p:cNvSpPr/>
          <p:nvPr/>
        </p:nvSpPr>
        <p:spPr>
          <a:xfrm>
            <a:off x="132470346" y="-125458459"/>
            <a:ext cx="0" cy="256060418"/>
          </a:xfrm>
          <a:prstGeom prst="rect">
            <a:avLst/>
          </a:prstGeom>
        </p:spPr>
        <p:txBody>
          <a:bodyPr wrap="none">
            <a:spAutoFit/>
          </a:bodyPr>
          <a:lstStyle/>
          <a:p>
            <a:r>
              <a:rPr lang="en-US" dirty="0">
                <a:solidFill>
                  <a:srgbClr val="000000"/>
                </a:solidFill>
                <a:latin typeface="Times-Roman"/>
              </a:rPr>
              <a:t>An omniscient being already knows all things. Therefore, he cannot change his mind.  When we pray, God already knew we would pray.  "When we pray (or have prayed), God not only knew what we were going to pray, but He ordained our prayer as a means of accomplishing His purpose.” (GEIS86)  </a:t>
            </a:r>
            <a:endParaRPr lang="en-US" dirty="0"/>
          </a:p>
        </p:txBody>
      </p:sp>
    </p:spTree>
    <p:extLst>
      <p:ext uri="{BB962C8B-B14F-4D97-AF65-F5344CB8AC3E}">
        <p14:creationId xmlns:p14="http://schemas.microsoft.com/office/powerpoint/2010/main" val="311839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Open Theism Arguments</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211130" y="819150"/>
            <a:ext cx="8721740" cy="1381147"/>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We </a:t>
            </a:r>
            <a:r>
              <a:rPr lang="en-US" b="1" spc="-50" dirty="0">
                <a:solidFill>
                  <a:srgbClr val="FFC000"/>
                </a:solidFill>
              </a:rPr>
              <a:t>can’t relate </a:t>
            </a:r>
            <a:r>
              <a:rPr lang="en-US" b="1" spc="-50" dirty="0">
                <a:solidFill>
                  <a:srgbClr val="FFFF00"/>
                </a:solidFill>
              </a:rPr>
              <a:t>to an unchanging God.</a:t>
            </a: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bg1"/>
                </a:solidFill>
              </a:rPr>
              <a:t>Some say that </a:t>
            </a:r>
            <a:r>
              <a:rPr lang="en-US" spc="-50" dirty="0">
                <a:solidFill>
                  <a:srgbClr val="FFC000"/>
                </a:solidFill>
              </a:rPr>
              <a:t>we cannot relate </a:t>
            </a:r>
            <a:r>
              <a:rPr lang="en-US" spc="-50" dirty="0">
                <a:solidFill>
                  <a:schemeClr val="bg1"/>
                </a:solidFill>
              </a:rPr>
              <a:t>to an unchanging God.</a:t>
            </a: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bg1"/>
                </a:solidFill>
              </a:rPr>
              <a:t>Also, God </a:t>
            </a:r>
            <a:r>
              <a:rPr lang="en-US" spc="-50" dirty="0">
                <a:solidFill>
                  <a:srgbClr val="FFC000"/>
                </a:solidFill>
              </a:rPr>
              <a:t>does not really understand </a:t>
            </a:r>
            <a:r>
              <a:rPr lang="en-US" spc="-50" dirty="0">
                <a:solidFill>
                  <a:schemeClr val="bg1"/>
                </a:solidFill>
              </a:rPr>
              <a:t>what I go through.</a:t>
            </a: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bg1"/>
                </a:solidFill>
              </a:rPr>
              <a:t>We are more drawn to the concept of the open theistic God, because </a:t>
            </a:r>
            <a:r>
              <a:rPr lang="en-US" spc="-50" dirty="0">
                <a:solidFill>
                  <a:srgbClr val="FFC000"/>
                </a:solidFill>
              </a:rPr>
              <a:t>God can experience </a:t>
            </a:r>
            <a:r>
              <a:rPr lang="en-US" spc="-50" dirty="0">
                <a:solidFill>
                  <a:schemeClr val="bg1"/>
                </a:solidFill>
              </a:rPr>
              <a:t>everything we go through (surprise, disappointment, etc.)</a:t>
            </a:r>
            <a:endParaRPr lang="en-US" spc="-50" dirty="0">
              <a:solidFill>
                <a:srgbClr val="FFFF00"/>
              </a:solidFill>
            </a:endParaRP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Argument #3 – An unchanging God is impersonal</a:t>
            </a:r>
          </a:p>
        </p:txBody>
      </p:sp>
      <p:sp>
        <p:nvSpPr>
          <p:cNvPr id="10" name="Rectangle 9">
            <a:extLst>
              <a:ext uri="{FF2B5EF4-FFF2-40B4-BE49-F238E27FC236}">
                <a16:creationId xmlns:a16="http://schemas.microsoft.com/office/drawing/2014/main" id="{6F6ABC58-F79E-468E-86F3-D596A8D60CA1}"/>
              </a:ext>
            </a:extLst>
          </p:cNvPr>
          <p:cNvSpPr/>
          <p:nvPr/>
        </p:nvSpPr>
        <p:spPr>
          <a:xfrm>
            <a:off x="7152130" y="133350"/>
            <a:ext cx="1780739" cy="523220"/>
          </a:xfrm>
          <a:prstGeom prst="rect">
            <a:avLst/>
          </a:prstGeom>
          <a:solidFill>
            <a:srgbClr val="FF0000">
              <a:alpha val="74000"/>
            </a:srgbClr>
          </a:solidFill>
        </p:spPr>
        <p:txBody>
          <a:bodyPr wrap="square">
            <a:spAutoFit/>
          </a:bodyPr>
          <a:lstStyle/>
          <a:p>
            <a:pPr algn="ctr"/>
            <a:r>
              <a:rPr lang="en-US" sz="2800" b="1" spc="-50" dirty="0">
                <a:solidFill>
                  <a:srgbClr val="FFBEAF"/>
                </a:solidFill>
              </a:rPr>
              <a:t>Problem</a:t>
            </a:r>
            <a:endParaRPr lang="en-US" sz="2800" dirty="0">
              <a:solidFill>
                <a:srgbClr val="FFBEAF"/>
              </a:solidFill>
            </a:endParaRPr>
          </a:p>
        </p:txBody>
      </p:sp>
      <p:sp>
        <p:nvSpPr>
          <p:cNvPr id="8" name="Rectangle 7">
            <a:extLst>
              <a:ext uri="{FF2B5EF4-FFF2-40B4-BE49-F238E27FC236}">
                <a16:creationId xmlns:a16="http://schemas.microsoft.com/office/drawing/2014/main" id="{29A41189-4E66-43F5-BE87-4F7EB83CE5E1}"/>
              </a:ext>
            </a:extLst>
          </p:cNvPr>
          <p:cNvSpPr/>
          <p:nvPr/>
        </p:nvSpPr>
        <p:spPr>
          <a:xfrm>
            <a:off x="221194" y="3052666"/>
            <a:ext cx="8721740" cy="1881284"/>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God is the </a:t>
            </a:r>
            <a:r>
              <a:rPr lang="en-US" b="1" spc="-50" dirty="0">
                <a:solidFill>
                  <a:srgbClr val="FFC000"/>
                </a:solidFill>
              </a:rPr>
              <a:t>most personal loving </a:t>
            </a:r>
            <a:r>
              <a:rPr lang="en-US" b="1" spc="-50" dirty="0">
                <a:solidFill>
                  <a:srgbClr val="FFFF00"/>
                </a:solidFill>
              </a:rPr>
              <a:t>being of all.</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bg1"/>
                </a:solidFill>
              </a:rPr>
              <a:t>Impassibility does not mean God has no emotions. Rather, it means </a:t>
            </a:r>
            <a:r>
              <a:rPr lang="en-US" spc="-50" dirty="0">
                <a:solidFill>
                  <a:srgbClr val="FFC000"/>
                </a:solidFill>
              </a:rPr>
              <a:t>God has no </a:t>
            </a:r>
            <a:r>
              <a:rPr lang="en-US" i="1" spc="-50" dirty="0">
                <a:solidFill>
                  <a:srgbClr val="FFC000"/>
                </a:solidFill>
              </a:rPr>
              <a:t>changing</a:t>
            </a:r>
            <a:r>
              <a:rPr lang="en-US" spc="-50" dirty="0">
                <a:solidFill>
                  <a:srgbClr val="FFC000"/>
                </a:solidFill>
              </a:rPr>
              <a:t> emotions</a:t>
            </a:r>
            <a:r>
              <a:rPr lang="en-US" spc="-50" dirty="0">
                <a:solidFill>
                  <a:schemeClr val="bg1"/>
                </a:solidFill>
              </a:rPr>
              <a:t>. He always hates sin. He always loves righteousness.</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bg1"/>
                </a:solidFill>
              </a:rPr>
              <a:t>God knows exactly what we experience in that he </a:t>
            </a:r>
            <a:r>
              <a:rPr lang="en-US" spc="-50" dirty="0">
                <a:solidFill>
                  <a:srgbClr val="FFC000"/>
                </a:solidFill>
              </a:rPr>
              <a:t>supplies existence </a:t>
            </a:r>
            <a:r>
              <a:rPr lang="en-US" spc="-50" dirty="0">
                <a:solidFill>
                  <a:schemeClr val="bg1"/>
                </a:solidFill>
              </a:rPr>
              <a:t>to us at all times.</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bg1"/>
                </a:solidFill>
              </a:rPr>
              <a:t>God does not just </a:t>
            </a:r>
            <a:r>
              <a:rPr lang="en-US" i="1" spc="-50" dirty="0">
                <a:solidFill>
                  <a:srgbClr val="FFC000"/>
                </a:solidFill>
              </a:rPr>
              <a:t>have</a:t>
            </a:r>
            <a:r>
              <a:rPr lang="en-US" spc="-50" dirty="0">
                <a:solidFill>
                  <a:srgbClr val="FFC000"/>
                </a:solidFill>
              </a:rPr>
              <a:t> love </a:t>
            </a:r>
            <a:r>
              <a:rPr lang="en-US" spc="-50" dirty="0">
                <a:solidFill>
                  <a:schemeClr val="bg1"/>
                </a:solidFill>
              </a:rPr>
              <a:t>but </a:t>
            </a:r>
            <a:r>
              <a:rPr lang="en-US" i="1" u="sng" spc="-50" dirty="0">
                <a:solidFill>
                  <a:srgbClr val="FFC000"/>
                </a:solidFill>
              </a:rPr>
              <a:t>is</a:t>
            </a:r>
            <a:r>
              <a:rPr lang="en-US" spc="-50" dirty="0">
                <a:solidFill>
                  <a:srgbClr val="FFC000"/>
                </a:solidFill>
              </a:rPr>
              <a:t> love</a:t>
            </a:r>
            <a:r>
              <a:rPr lang="en-US" spc="-50" dirty="0">
                <a:solidFill>
                  <a:schemeClr val="bg1"/>
                </a:solidFill>
              </a:rPr>
              <a:t>. This makes him the </a:t>
            </a:r>
            <a:r>
              <a:rPr lang="en-US" spc="-50" dirty="0">
                <a:solidFill>
                  <a:srgbClr val="FFC000"/>
                </a:solidFill>
              </a:rPr>
              <a:t>most lovable </a:t>
            </a:r>
            <a:r>
              <a:rPr lang="en-US" spc="-50" dirty="0">
                <a:solidFill>
                  <a:schemeClr val="bg1"/>
                </a:solidFill>
              </a:rPr>
              <a:t>and </a:t>
            </a:r>
            <a:r>
              <a:rPr lang="en-US" spc="-50" dirty="0">
                <a:solidFill>
                  <a:srgbClr val="FFC000"/>
                </a:solidFill>
              </a:rPr>
              <a:t>personal being </a:t>
            </a:r>
            <a:r>
              <a:rPr lang="en-US" spc="-50" dirty="0">
                <a:solidFill>
                  <a:schemeClr val="bg1"/>
                </a:solidFill>
              </a:rPr>
              <a:t>of all. And his love is unchanging (1 Jn. 4:16). “An infinitely loving and unchanging person is the most personal of all." (Geisler, 86)</a:t>
            </a:r>
            <a:endParaRPr lang="en-US" spc="-50" dirty="0">
              <a:solidFill>
                <a:srgbClr val="FFFF00"/>
              </a:solidFill>
            </a:endParaRPr>
          </a:p>
        </p:txBody>
      </p:sp>
      <p:sp>
        <p:nvSpPr>
          <p:cNvPr id="9" name="Rectangle 8">
            <a:extLst>
              <a:ext uri="{FF2B5EF4-FFF2-40B4-BE49-F238E27FC236}">
                <a16:creationId xmlns:a16="http://schemas.microsoft.com/office/drawing/2014/main" id="{C4C2058F-0051-4C35-91C8-F4D5615C851C}"/>
              </a:ext>
            </a:extLst>
          </p:cNvPr>
          <p:cNvSpPr/>
          <p:nvPr/>
        </p:nvSpPr>
        <p:spPr>
          <a:xfrm>
            <a:off x="7134661" y="2353330"/>
            <a:ext cx="1780739" cy="523220"/>
          </a:xfrm>
          <a:prstGeom prst="rect">
            <a:avLst/>
          </a:prstGeom>
          <a:solidFill>
            <a:srgbClr val="00B050">
              <a:alpha val="76000"/>
            </a:srgbClr>
          </a:solidFill>
        </p:spPr>
        <p:txBody>
          <a:bodyPr wrap="square">
            <a:spAutoFit/>
          </a:bodyPr>
          <a:lstStyle/>
          <a:p>
            <a:pPr algn="ctr"/>
            <a:r>
              <a:rPr lang="en-US" sz="2800" b="1" spc="-50" dirty="0">
                <a:solidFill>
                  <a:srgbClr val="1DFF83"/>
                </a:solidFill>
              </a:rPr>
              <a:t>Answer</a:t>
            </a:r>
            <a:endParaRPr lang="en-US" sz="2800" dirty="0">
              <a:solidFill>
                <a:srgbClr val="1DFF83"/>
              </a:solidFill>
            </a:endParaRPr>
          </a:p>
        </p:txBody>
      </p:sp>
      <p:sp>
        <p:nvSpPr>
          <p:cNvPr id="2" name="Rectangle 1">
            <a:extLst>
              <a:ext uri="{FF2B5EF4-FFF2-40B4-BE49-F238E27FC236}">
                <a16:creationId xmlns:a16="http://schemas.microsoft.com/office/drawing/2014/main" id="{5D0922C8-8479-4373-A31E-496BDF288BB5}"/>
              </a:ext>
            </a:extLst>
          </p:cNvPr>
          <p:cNvSpPr/>
          <p:nvPr/>
        </p:nvSpPr>
        <p:spPr>
          <a:xfrm>
            <a:off x="132470346" y="-125458459"/>
            <a:ext cx="0" cy="256060418"/>
          </a:xfrm>
          <a:prstGeom prst="rect">
            <a:avLst/>
          </a:prstGeom>
        </p:spPr>
        <p:txBody>
          <a:bodyPr wrap="none">
            <a:spAutoFit/>
          </a:bodyPr>
          <a:lstStyle/>
          <a:p>
            <a:r>
              <a:rPr lang="en-US" dirty="0">
                <a:solidFill>
                  <a:srgbClr val="000000"/>
                </a:solidFill>
                <a:latin typeface="Times-Roman"/>
              </a:rPr>
              <a:t>An omniscient being already knows all things. Therefore, he cannot change his mind.  When we pray, God already knew we would pray.  "When we pray (or have prayed), God not only knew what we were going to pray, but He ordained our prayer as a means of accomplishing His purpose.” (GEIS86)  </a:t>
            </a:r>
            <a:endParaRPr lang="en-US" dirty="0"/>
          </a:p>
        </p:txBody>
      </p:sp>
    </p:spTree>
    <p:extLst>
      <p:ext uri="{BB962C8B-B14F-4D97-AF65-F5344CB8AC3E}">
        <p14:creationId xmlns:p14="http://schemas.microsoft.com/office/powerpoint/2010/main" val="26580931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Open Theism Arguments</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211130" y="819150"/>
            <a:ext cx="8721740" cy="1163139"/>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Love demands God be in a </a:t>
            </a:r>
            <a:r>
              <a:rPr lang="en-US" b="1" spc="-50" dirty="0">
                <a:solidFill>
                  <a:srgbClr val="FFC000"/>
                </a:solidFill>
              </a:rPr>
              <a:t>give-take relationship </a:t>
            </a:r>
            <a:r>
              <a:rPr lang="en-US" b="1" spc="-50" dirty="0">
                <a:solidFill>
                  <a:srgbClr val="FFFF00"/>
                </a:solidFill>
              </a:rPr>
              <a:t>with others.</a:t>
            </a: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bg1"/>
                </a:solidFill>
              </a:rPr>
              <a:t>The Bible says God is love in his very essence (1 Jn 4:8).</a:t>
            </a: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bg1"/>
                </a:solidFill>
              </a:rPr>
              <a:t>All loving relationships involve give/take.</a:t>
            </a:r>
            <a:endParaRPr lang="en-US" spc="-50" dirty="0">
              <a:solidFill>
                <a:srgbClr val="FFFF00"/>
              </a:solidFill>
            </a:endParaRP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bg1"/>
                </a:solidFill>
              </a:rPr>
              <a:t>Therefore, God changes.</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199" y="309121"/>
            <a:ext cx="6324589" cy="369332"/>
          </a:xfrm>
          <a:prstGeom prst="rect">
            <a:avLst/>
          </a:prstGeom>
          <a:noFill/>
        </p:spPr>
        <p:txBody>
          <a:bodyPr wrap="square" rtlCol="0">
            <a:spAutoFit/>
          </a:bodyPr>
          <a:lstStyle/>
          <a:p>
            <a:r>
              <a:rPr lang="en-US" spc="-50" dirty="0">
                <a:solidFill>
                  <a:schemeClr val="bg1"/>
                </a:solidFill>
              </a:rPr>
              <a:t>Argument #4 – To love means to be in a give/take relationship</a:t>
            </a:r>
          </a:p>
        </p:txBody>
      </p:sp>
      <p:sp>
        <p:nvSpPr>
          <p:cNvPr id="10" name="Rectangle 9">
            <a:extLst>
              <a:ext uri="{FF2B5EF4-FFF2-40B4-BE49-F238E27FC236}">
                <a16:creationId xmlns:a16="http://schemas.microsoft.com/office/drawing/2014/main" id="{6F6ABC58-F79E-468E-86F3-D596A8D60CA1}"/>
              </a:ext>
            </a:extLst>
          </p:cNvPr>
          <p:cNvSpPr/>
          <p:nvPr/>
        </p:nvSpPr>
        <p:spPr>
          <a:xfrm>
            <a:off x="7152130" y="133350"/>
            <a:ext cx="1780739" cy="523220"/>
          </a:xfrm>
          <a:prstGeom prst="rect">
            <a:avLst/>
          </a:prstGeom>
          <a:solidFill>
            <a:srgbClr val="FF0000">
              <a:alpha val="74000"/>
            </a:srgbClr>
          </a:solidFill>
        </p:spPr>
        <p:txBody>
          <a:bodyPr wrap="square">
            <a:spAutoFit/>
          </a:bodyPr>
          <a:lstStyle/>
          <a:p>
            <a:pPr algn="ctr"/>
            <a:r>
              <a:rPr lang="en-US" sz="2800" b="1" spc="-50" dirty="0">
                <a:solidFill>
                  <a:srgbClr val="FFBEAF"/>
                </a:solidFill>
              </a:rPr>
              <a:t>Problem</a:t>
            </a:r>
            <a:endParaRPr lang="en-US" sz="2800" dirty="0">
              <a:solidFill>
                <a:srgbClr val="FFBEAF"/>
              </a:solidFill>
            </a:endParaRPr>
          </a:p>
        </p:txBody>
      </p:sp>
      <p:sp>
        <p:nvSpPr>
          <p:cNvPr id="8" name="Rectangle 7">
            <a:extLst>
              <a:ext uri="{FF2B5EF4-FFF2-40B4-BE49-F238E27FC236}">
                <a16:creationId xmlns:a16="http://schemas.microsoft.com/office/drawing/2014/main" id="{29A41189-4E66-43F5-BE87-4F7EB83CE5E1}"/>
              </a:ext>
            </a:extLst>
          </p:cNvPr>
          <p:cNvSpPr/>
          <p:nvPr/>
        </p:nvSpPr>
        <p:spPr>
          <a:xfrm>
            <a:off x="221194" y="3052666"/>
            <a:ext cx="8721740" cy="1342675"/>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God does not have to love the same way that we love.</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bg1"/>
                </a:solidFill>
              </a:rPr>
              <a:t>God also does </a:t>
            </a:r>
            <a:r>
              <a:rPr lang="en-US" spc="-50" dirty="0">
                <a:solidFill>
                  <a:srgbClr val="FFC000"/>
                </a:solidFill>
              </a:rPr>
              <a:t>good</a:t>
            </a:r>
            <a:r>
              <a:rPr lang="en-US" spc="-50" dirty="0">
                <a:solidFill>
                  <a:schemeClr val="bg1"/>
                </a:solidFill>
              </a:rPr>
              <a:t>, but he doesn’t do it </a:t>
            </a:r>
            <a:r>
              <a:rPr lang="en-US" spc="-50" dirty="0">
                <a:solidFill>
                  <a:srgbClr val="FFC000"/>
                </a:solidFill>
              </a:rPr>
              <a:t>the same way </a:t>
            </a:r>
            <a:r>
              <a:rPr lang="en-US" spc="-50" dirty="0">
                <a:solidFill>
                  <a:schemeClr val="bg1"/>
                </a:solidFill>
              </a:rPr>
              <a:t>we do it.</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bg1"/>
                </a:solidFill>
              </a:rPr>
              <a:t>Further, love in a relationship is to seek for the good of others. God is unique in that he not only </a:t>
            </a:r>
            <a:r>
              <a:rPr lang="en-US" i="1" spc="-50" dirty="0">
                <a:solidFill>
                  <a:srgbClr val="FFC000"/>
                </a:solidFill>
              </a:rPr>
              <a:t>has</a:t>
            </a:r>
            <a:r>
              <a:rPr lang="en-US" spc="-50" dirty="0">
                <a:solidFill>
                  <a:srgbClr val="FFC000"/>
                </a:solidFill>
              </a:rPr>
              <a:t> goodness </a:t>
            </a:r>
            <a:r>
              <a:rPr lang="en-US" spc="-50" dirty="0">
                <a:solidFill>
                  <a:schemeClr val="bg1"/>
                </a:solidFill>
              </a:rPr>
              <a:t>but </a:t>
            </a:r>
            <a:r>
              <a:rPr lang="en-US" i="1" u="sng" spc="-50" dirty="0">
                <a:solidFill>
                  <a:srgbClr val="FFC000"/>
                </a:solidFill>
              </a:rPr>
              <a:t>is</a:t>
            </a:r>
            <a:r>
              <a:rPr lang="en-US" spc="-50" dirty="0">
                <a:solidFill>
                  <a:srgbClr val="FFC000"/>
                </a:solidFill>
              </a:rPr>
              <a:t> goodness</a:t>
            </a:r>
            <a:r>
              <a:rPr lang="en-US" spc="-50" dirty="0">
                <a:solidFill>
                  <a:schemeClr val="bg1"/>
                </a:solidFill>
              </a:rPr>
              <a:t>. Therefore, in willing good to others, God is willing nothing but himself. This is the highest expression of a </a:t>
            </a:r>
            <a:r>
              <a:rPr lang="en-US" spc="-50" dirty="0">
                <a:solidFill>
                  <a:srgbClr val="FFC000"/>
                </a:solidFill>
              </a:rPr>
              <a:t>personal relationship</a:t>
            </a:r>
            <a:r>
              <a:rPr lang="en-US" spc="-50" dirty="0">
                <a:solidFill>
                  <a:schemeClr val="bg1"/>
                </a:solidFill>
              </a:rPr>
              <a:t>.</a:t>
            </a:r>
            <a:endParaRPr lang="en-US" spc="-50" dirty="0">
              <a:solidFill>
                <a:srgbClr val="FFFF00"/>
              </a:solidFill>
            </a:endParaRPr>
          </a:p>
        </p:txBody>
      </p:sp>
      <p:sp>
        <p:nvSpPr>
          <p:cNvPr id="9" name="Rectangle 8">
            <a:extLst>
              <a:ext uri="{FF2B5EF4-FFF2-40B4-BE49-F238E27FC236}">
                <a16:creationId xmlns:a16="http://schemas.microsoft.com/office/drawing/2014/main" id="{C4C2058F-0051-4C35-91C8-F4D5615C851C}"/>
              </a:ext>
            </a:extLst>
          </p:cNvPr>
          <p:cNvSpPr/>
          <p:nvPr/>
        </p:nvSpPr>
        <p:spPr>
          <a:xfrm>
            <a:off x="7134661" y="2353330"/>
            <a:ext cx="1780739" cy="523220"/>
          </a:xfrm>
          <a:prstGeom prst="rect">
            <a:avLst/>
          </a:prstGeom>
          <a:solidFill>
            <a:srgbClr val="00B050">
              <a:alpha val="76000"/>
            </a:srgbClr>
          </a:solidFill>
        </p:spPr>
        <p:txBody>
          <a:bodyPr wrap="square">
            <a:spAutoFit/>
          </a:bodyPr>
          <a:lstStyle/>
          <a:p>
            <a:pPr algn="ctr"/>
            <a:r>
              <a:rPr lang="en-US" sz="2800" b="1" spc="-50" dirty="0">
                <a:solidFill>
                  <a:srgbClr val="1DFF83"/>
                </a:solidFill>
              </a:rPr>
              <a:t>Answer</a:t>
            </a:r>
            <a:endParaRPr lang="en-US" sz="2800" dirty="0">
              <a:solidFill>
                <a:srgbClr val="1DFF83"/>
              </a:solidFill>
            </a:endParaRPr>
          </a:p>
        </p:txBody>
      </p:sp>
      <p:sp>
        <p:nvSpPr>
          <p:cNvPr id="2" name="Rectangle 1">
            <a:extLst>
              <a:ext uri="{FF2B5EF4-FFF2-40B4-BE49-F238E27FC236}">
                <a16:creationId xmlns:a16="http://schemas.microsoft.com/office/drawing/2014/main" id="{5D0922C8-8479-4373-A31E-496BDF288BB5}"/>
              </a:ext>
            </a:extLst>
          </p:cNvPr>
          <p:cNvSpPr/>
          <p:nvPr/>
        </p:nvSpPr>
        <p:spPr>
          <a:xfrm>
            <a:off x="132470346" y="-125458459"/>
            <a:ext cx="0" cy="256060418"/>
          </a:xfrm>
          <a:prstGeom prst="rect">
            <a:avLst/>
          </a:prstGeom>
        </p:spPr>
        <p:txBody>
          <a:bodyPr wrap="none">
            <a:spAutoFit/>
          </a:bodyPr>
          <a:lstStyle/>
          <a:p>
            <a:r>
              <a:rPr lang="en-US" dirty="0">
                <a:solidFill>
                  <a:srgbClr val="000000"/>
                </a:solidFill>
                <a:latin typeface="Times-Roman"/>
              </a:rPr>
              <a:t>An omniscient being already knows all things. Therefore, he cannot change his mind.  When we pray, God already knew we would pray.  "When we pray (or have prayed), God not only knew what we were going to pray, but He ordained our prayer as a means of accomplishing His purpose.” (GEIS86)  </a:t>
            </a:r>
            <a:endParaRPr lang="en-US" dirty="0"/>
          </a:p>
        </p:txBody>
      </p:sp>
    </p:spTree>
    <p:extLst>
      <p:ext uri="{BB962C8B-B14F-4D97-AF65-F5344CB8AC3E}">
        <p14:creationId xmlns:p14="http://schemas.microsoft.com/office/powerpoint/2010/main" val="1039371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Open Theism Arguments</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211130" y="819150"/>
            <a:ext cx="8721740" cy="1599156"/>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Immutability came from </a:t>
            </a:r>
            <a:r>
              <a:rPr lang="en-US" b="1" spc="-50" dirty="0">
                <a:solidFill>
                  <a:srgbClr val="FFC000"/>
                </a:solidFill>
              </a:rPr>
              <a:t>Greek philosophy</a:t>
            </a:r>
            <a:r>
              <a:rPr lang="en-US" b="1" spc="-50" dirty="0">
                <a:solidFill>
                  <a:srgbClr val="FFFF00"/>
                </a:solidFill>
              </a:rPr>
              <a:t>.</a:t>
            </a: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bg1"/>
                </a:solidFill>
              </a:rPr>
              <a:t>Open theists say the only reason Christians came to believe in immutability is because the fathers allowed themselves to be </a:t>
            </a:r>
            <a:r>
              <a:rPr lang="en-US" spc="-50" dirty="0">
                <a:solidFill>
                  <a:srgbClr val="FFC000"/>
                </a:solidFill>
              </a:rPr>
              <a:t>influenced by Plato </a:t>
            </a:r>
            <a:r>
              <a:rPr lang="en-US" spc="-50" dirty="0">
                <a:solidFill>
                  <a:schemeClr val="bg1"/>
                </a:solidFill>
              </a:rPr>
              <a:t>and </a:t>
            </a:r>
            <a:r>
              <a:rPr lang="en-US" spc="-50" dirty="0">
                <a:solidFill>
                  <a:srgbClr val="FFC000"/>
                </a:solidFill>
              </a:rPr>
              <a:t>Aristotle</a:t>
            </a:r>
            <a:r>
              <a:rPr lang="en-US" spc="-50" dirty="0">
                <a:solidFill>
                  <a:schemeClr val="bg1"/>
                </a:solidFill>
              </a:rPr>
              <a:t>.</a:t>
            </a: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bg1"/>
                </a:solidFill>
              </a:rPr>
              <a:t>Instead, they should have </a:t>
            </a:r>
            <a:r>
              <a:rPr lang="en-US" spc="-50" dirty="0">
                <a:solidFill>
                  <a:srgbClr val="FFC000"/>
                </a:solidFill>
              </a:rPr>
              <a:t>kept to the Bible</a:t>
            </a:r>
            <a:r>
              <a:rPr lang="en-US" spc="-50" dirty="0">
                <a:solidFill>
                  <a:schemeClr val="bg1"/>
                </a:solidFill>
              </a:rPr>
              <a:t>.</a:t>
            </a: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bg1"/>
                </a:solidFill>
              </a:rPr>
              <a:t>They add that the Bible teaches God </a:t>
            </a:r>
            <a:r>
              <a:rPr lang="en-US" spc="-50" dirty="0">
                <a:solidFill>
                  <a:srgbClr val="FFC000"/>
                </a:solidFill>
              </a:rPr>
              <a:t>interacts with man in a give/take relationship </a:t>
            </a:r>
            <a:r>
              <a:rPr lang="en-US" spc="-50" dirty="0">
                <a:solidFill>
                  <a:schemeClr val="bg1"/>
                </a:solidFill>
              </a:rPr>
              <a:t>– a relationship where he experiences real change.</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199" y="309121"/>
            <a:ext cx="6324589" cy="369332"/>
          </a:xfrm>
          <a:prstGeom prst="rect">
            <a:avLst/>
          </a:prstGeom>
          <a:noFill/>
        </p:spPr>
        <p:txBody>
          <a:bodyPr wrap="square" rtlCol="0">
            <a:spAutoFit/>
          </a:bodyPr>
          <a:lstStyle/>
          <a:p>
            <a:r>
              <a:rPr lang="en-US" spc="-50" dirty="0">
                <a:solidFill>
                  <a:schemeClr val="bg1"/>
                </a:solidFill>
              </a:rPr>
              <a:t>Argument #5 – Classic theism came from Greek philosophy</a:t>
            </a:r>
          </a:p>
        </p:txBody>
      </p:sp>
      <p:sp>
        <p:nvSpPr>
          <p:cNvPr id="10" name="Rectangle 9">
            <a:extLst>
              <a:ext uri="{FF2B5EF4-FFF2-40B4-BE49-F238E27FC236}">
                <a16:creationId xmlns:a16="http://schemas.microsoft.com/office/drawing/2014/main" id="{6F6ABC58-F79E-468E-86F3-D596A8D60CA1}"/>
              </a:ext>
            </a:extLst>
          </p:cNvPr>
          <p:cNvSpPr/>
          <p:nvPr/>
        </p:nvSpPr>
        <p:spPr>
          <a:xfrm>
            <a:off x="7152130" y="133350"/>
            <a:ext cx="1780739" cy="523220"/>
          </a:xfrm>
          <a:prstGeom prst="rect">
            <a:avLst/>
          </a:prstGeom>
          <a:solidFill>
            <a:srgbClr val="FF0000">
              <a:alpha val="74000"/>
            </a:srgbClr>
          </a:solidFill>
        </p:spPr>
        <p:txBody>
          <a:bodyPr wrap="square">
            <a:spAutoFit/>
          </a:bodyPr>
          <a:lstStyle/>
          <a:p>
            <a:pPr algn="ctr"/>
            <a:r>
              <a:rPr lang="en-US" sz="2800" b="1" spc="-50" dirty="0">
                <a:solidFill>
                  <a:srgbClr val="FFBEAF"/>
                </a:solidFill>
              </a:rPr>
              <a:t>Problem</a:t>
            </a:r>
            <a:endParaRPr lang="en-US" sz="2800" dirty="0">
              <a:solidFill>
                <a:srgbClr val="FFBEAF"/>
              </a:solidFill>
            </a:endParaRPr>
          </a:p>
        </p:txBody>
      </p:sp>
      <p:sp>
        <p:nvSpPr>
          <p:cNvPr id="2" name="Rectangle 1">
            <a:extLst>
              <a:ext uri="{FF2B5EF4-FFF2-40B4-BE49-F238E27FC236}">
                <a16:creationId xmlns:a16="http://schemas.microsoft.com/office/drawing/2014/main" id="{5D0922C8-8479-4373-A31E-496BDF288BB5}"/>
              </a:ext>
            </a:extLst>
          </p:cNvPr>
          <p:cNvSpPr/>
          <p:nvPr/>
        </p:nvSpPr>
        <p:spPr>
          <a:xfrm>
            <a:off x="132470346" y="-125458459"/>
            <a:ext cx="0" cy="256060418"/>
          </a:xfrm>
          <a:prstGeom prst="rect">
            <a:avLst/>
          </a:prstGeom>
        </p:spPr>
        <p:txBody>
          <a:bodyPr wrap="none">
            <a:spAutoFit/>
          </a:bodyPr>
          <a:lstStyle/>
          <a:p>
            <a:r>
              <a:rPr lang="en-US" dirty="0">
                <a:solidFill>
                  <a:srgbClr val="000000"/>
                </a:solidFill>
                <a:latin typeface="Times-Roman"/>
              </a:rPr>
              <a:t>An omniscient being already knows all things. Therefore, he cannot change his mind.  When we pray, God already knew we would pray.  "When we pray (or have prayed), God not only knew what we were going to pray, but He ordained our prayer as a means of accomplishing His purpose.” (GEIS86)  </a:t>
            </a:r>
            <a:endParaRPr lang="en-US" dirty="0"/>
          </a:p>
        </p:txBody>
      </p:sp>
      <p:pic>
        <p:nvPicPr>
          <p:cNvPr id="3" name="Picture 2">
            <a:extLst>
              <a:ext uri="{FF2B5EF4-FFF2-40B4-BE49-F238E27FC236}">
                <a16:creationId xmlns:a16="http://schemas.microsoft.com/office/drawing/2014/main" id="{169DDD0C-65DC-4ACE-AD72-F037EF5E3FF0}"/>
              </a:ext>
            </a:extLst>
          </p:cNvPr>
          <p:cNvPicPr>
            <a:picLocks noChangeAspect="1"/>
          </p:cNvPicPr>
          <p:nvPr/>
        </p:nvPicPr>
        <p:blipFill>
          <a:blip r:embed="rId3"/>
          <a:stretch>
            <a:fillRect/>
          </a:stretch>
        </p:blipFill>
        <p:spPr>
          <a:xfrm>
            <a:off x="2447926" y="2571750"/>
            <a:ext cx="4248148" cy="2261111"/>
          </a:xfrm>
          <a:prstGeom prst="rect">
            <a:avLst/>
          </a:prstGeom>
        </p:spPr>
      </p:pic>
    </p:spTree>
    <p:extLst>
      <p:ext uri="{BB962C8B-B14F-4D97-AF65-F5344CB8AC3E}">
        <p14:creationId xmlns:p14="http://schemas.microsoft.com/office/powerpoint/2010/main" val="266917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Open Theism Arguments</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211130" y="1123950"/>
            <a:ext cx="8721740" cy="1650452"/>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C000"/>
                </a:solidFill>
              </a:rPr>
              <a:t>Truth is truth </a:t>
            </a:r>
            <a:r>
              <a:rPr lang="en-US" b="1" spc="-50" dirty="0">
                <a:solidFill>
                  <a:srgbClr val="FFFF00"/>
                </a:solidFill>
              </a:rPr>
              <a:t>regardless where it comes from.</a:t>
            </a:r>
          </a:p>
          <a:p>
            <a:pPr marL="285750" indent="-285750">
              <a:lnSpc>
                <a:spcPts val="1700"/>
              </a:lnSpc>
              <a:spcBef>
                <a:spcPts val="600"/>
              </a:spcBef>
              <a:spcAft>
                <a:spcPts val="600"/>
              </a:spcAft>
              <a:buClr>
                <a:schemeClr val="bg1"/>
              </a:buClr>
              <a:buFont typeface="Arial" panose="020B0604020202020204" pitchFamily="34" charset="0"/>
              <a:buChar char="•"/>
            </a:pPr>
            <a:r>
              <a:rPr lang="en-US" spc="-50" dirty="0">
                <a:solidFill>
                  <a:srgbClr val="FFC000"/>
                </a:solidFill>
              </a:rPr>
              <a:t>Aristotle</a:t>
            </a:r>
            <a:r>
              <a:rPr lang="en-US" spc="-50" dirty="0">
                <a:solidFill>
                  <a:schemeClr val="bg1"/>
                </a:solidFill>
              </a:rPr>
              <a:t> discovered the laws of logic. </a:t>
            </a:r>
            <a:r>
              <a:rPr lang="en-US" spc="-50" dirty="0">
                <a:solidFill>
                  <a:srgbClr val="FFC000"/>
                </a:solidFill>
              </a:rPr>
              <a:t>Should we avoid logic </a:t>
            </a:r>
            <a:r>
              <a:rPr lang="en-US" spc="-50" dirty="0">
                <a:solidFill>
                  <a:schemeClr val="bg1"/>
                </a:solidFill>
              </a:rPr>
              <a:t>because it was discovered by Greek philosophy?</a:t>
            </a:r>
          </a:p>
          <a:p>
            <a:pPr marL="285750"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Scientists make many discoveries today that correspond to reality (are truthful).</a:t>
            </a:r>
          </a:p>
          <a:p>
            <a:pPr marL="285750"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To dismiss something simply because of its origin is called a </a:t>
            </a:r>
            <a:r>
              <a:rPr lang="en-US" i="1" spc="-50" dirty="0">
                <a:solidFill>
                  <a:srgbClr val="FFC000"/>
                </a:solidFill>
              </a:rPr>
              <a:t>genetic fallacy</a:t>
            </a:r>
            <a:r>
              <a:rPr lang="en-US" spc="-50" dirty="0">
                <a:solidFill>
                  <a:schemeClr val="bg1"/>
                </a:solidFill>
              </a:rPr>
              <a:t>.</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6019800" cy="369332"/>
          </a:xfrm>
          <a:prstGeom prst="rect">
            <a:avLst/>
          </a:prstGeom>
          <a:noFill/>
        </p:spPr>
        <p:txBody>
          <a:bodyPr wrap="square" rtlCol="0">
            <a:spAutoFit/>
          </a:bodyPr>
          <a:lstStyle/>
          <a:p>
            <a:r>
              <a:rPr lang="en-US" spc="-50" dirty="0">
                <a:solidFill>
                  <a:schemeClr val="bg1"/>
                </a:solidFill>
              </a:rPr>
              <a:t>Argument #5 – Classic theism came from Greek philosophy</a:t>
            </a:r>
          </a:p>
        </p:txBody>
      </p:sp>
      <p:sp>
        <p:nvSpPr>
          <p:cNvPr id="2" name="Rectangle 1">
            <a:extLst>
              <a:ext uri="{FF2B5EF4-FFF2-40B4-BE49-F238E27FC236}">
                <a16:creationId xmlns:a16="http://schemas.microsoft.com/office/drawing/2014/main" id="{D7C34F40-6F8D-4929-B7FA-56C6068D00BD}"/>
              </a:ext>
            </a:extLst>
          </p:cNvPr>
          <p:cNvSpPr/>
          <p:nvPr/>
        </p:nvSpPr>
        <p:spPr>
          <a:xfrm>
            <a:off x="7152130" y="133350"/>
            <a:ext cx="1780739" cy="523220"/>
          </a:xfrm>
          <a:prstGeom prst="rect">
            <a:avLst/>
          </a:prstGeom>
          <a:solidFill>
            <a:srgbClr val="00B050">
              <a:alpha val="76000"/>
            </a:srgbClr>
          </a:solidFill>
        </p:spPr>
        <p:txBody>
          <a:bodyPr wrap="square">
            <a:spAutoFit/>
          </a:bodyPr>
          <a:lstStyle/>
          <a:p>
            <a:pPr algn="ctr"/>
            <a:r>
              <a:rPr lang="en-US" sz="2800" b="1" spc="-50" dirty="0">
                <a:solidFill>
                  <a:srgbClr val="1DFF83"/>
                </a:solidFill>
              </a:rPr>
              <a:t>Answer</a:t>
            </a:r>
            <a:endParaRPr lang="en-US" sz="2800" dirty="0">
              <a:solidFill>
                <a:srgbClr val="1DFF83"/>
              </a:solidFill>
            </a:endParaRPr>
          </a:p>
        </p:txBody>
      </p:sp>
      <p:sp>
        <p:nvSpPr>
          <p:cNvPr id="8" name="Rectangle 7">
            <a:extLst>
              <a:ext uri="{FF2B5EF4-FFF2-40B4-BE49-F238E27FC236}">
                <a16:creationId xmlns:a16="http://schemas.microsoft.com/office/drawing/2014/main" id="{9425FF39-A6CE-4F0B-81E2-ABB066546D11}"/>
              </a:ext>
            </a:extLst>
          </p:cNvPr>
          <p:cNvSpPr/>
          <p:nvPr/>
        </p:nvSpPr>
        <p:spPr>
          <a:xfrm>
            <a:off x="219756" y="2980186"/>
            <a:ext cx="8721740" cy="1496564"/>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C000"/>
                </a:solidFill>
              </a:rPr>
              <a:t>Rational thinking </a:t>
            </a:r>
            <a:r>
              <a:rPr lang="en-US" b="1" spc="-50" dirty="0">
                <a:solidFill>
                  <a:srgbClr val="FFFF00"/>
                </a:solidFill>
              </a:rPr>
              <a:t>makes for good Bible study.</a:t>
            </a:r>
          </a:p>
          <a:p>
            <a:pPr marL="285750"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Reality (rational thinking, reason) </a:t>
            </a:r>
            <a:r>
              <a:rPr lang="en-US" spc="-50" dirty="0">
                <a:solidFill>
                  <a:srgbClr val="FFC000"/>
                </a:solidFill>
              </a:rPr>
              <a:t>can help us understand </a:t>
            </a:r>
            <a:r>
              <a:rPr lang="en-US" spc="-50" dirty="0">
                <a:solidFill>
                  <a:schemeClr val="bg1"/>
                </a:solidFill>
              </a:rPr>
              <a:t>what the Bible is actually affirming.</a:t>
            </a:r>
          </a:p>
          <a:p>
            <a:pPr marL="285750"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Example: Revelation 7:1 mentions the </a:t>
            </a:r>
            <a:r>
              <a:rPr lang="en-US" spc="-50" dirty="0">
                <a:solidFill>
                  <a:srgbClr val="FFC000"/>
                </a:solidFill>
              </a:rPr>
              <a:t>“four corners of the earth.” </a:t>
            </a:r>
            <a:r>
              <a:rPr lang="en-US" spc="-50" dirty="0">
                <a:solidFill>
                  <a:schemeClr val="bg1"/>
                </a:solidFill>
              </a:rPr>
              <a:t>Taken at face value, this could lead some to argue that the earth is a square. However, science has shown the earth is a sphere. Thus, </a:t>
            </a:r>
            <a:r>
              <a:rPr lang="en-US" spc="-50" dirty="0">
                <a:solidFill>
                  <a:srgbClr val="FFC000"/>
                </a:solidFill>
              </a:rPr>
              <a:t>science and reason </a:t>
            </a:r>
            <a:r>
              <a:rPr lang="en-US" spc="-50" dirty="0">
                <a:solidFill>
                  <a:schemeClr val="bg1"/>
                </a:solidFill>
              </a:rPr>
              <a:t>help us know this is a </a:t>
            </a:r>
            <a:r>
              <a:rPr lang="en-US" spc="-50" dirty="0">
                <a:solidFill>
                  <a:srgbClr val="FFC000"/>
                </a:solidFill>
              </a:rPr>
              <a:t>figure of speech</a:t>
            </a:r>
            <a:r>
              <a:rPr lang="en-US" spc="-50" dirty="0">
                <a:solidFill>
                  <a:schemeClr val="bg1"/>
                </a:solidFill>
              </a:rPr>
              <a:t>.</a:t>
            </a:r>
          </a:p>
        </p:txBody>
      </p:sp>
    </p:spTree>
    <p:extLst>
      <p:ext uri="{BB962C8B-B14F-4D97-AF65-F5344CB8AC3E}">
        <p14:creationId xmlns:p14="http://schemas.microsoft.com/office/powerpoint/2010/main" val="2313986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Open Theism Arguments</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211130" y="895350"/>
            <a:ext cx="6848184" cy="1714572"/>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C000"/>
                </a:solidFill>
              </a:rPr>
              <a:t>Every theologian </a:t>
            </a:r>
            <a:r>
              <a:rPr lang="en-US" b="1" spc="-50" dirty="0">
                <a:solidFill>
                  <a:srgbClr val="FFFF00"/>
                </a:solidFill>
              </a:rPr>
              <a:t>of </a:t>
            </a:r>
            <a:r>
              <a:rPr lang="en-US" b="1" spc="-50" dirty="0">
                <a:solidFill>
                  <a:srgbClr val="FFC000"/>
                </a:solidFill>
              </a:rPr>
              <a:t>every age </a:t>
            </a:r>
            <a:r>
              <a:rPr lang="en-US" b="1" spc="-50" dirty="0">
                <a:solidFill>
                  <a:srgbClr val="FFFF00"/>
                </a:solidFill>
              </a:rPr>
              <a:t>has been affected by philosophy.</a:t>
            </a:r>
          </a:p>
          <a:p>
            <a:pPr marL="285750"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Open theists have been greatly influenced by the </a:t>
            </a:r>
            <a:r>
              <a:rPr lang="en-US" spc="-50" dirty="0">
                <a:solidFill>
                  <a:srgbClr val="FFC000"/>
                </a:solidFill>
              </a:rPr>
              <a:t>process theology </a:t>
            </a:r>
            <a:r>
              <a:rPr lang="en-US" spc="-50" dirty="0">
                <a:solidFill>
                  <a:schemeClr val="bg1"/>
                </a:solidFill>
              </a:rPr>
              <a:t>of </a:t>
            </a:r>
            <a:r>
              <a:rPr lang="en-US" spc="-50" dirty="0">
                <a:solidFill>
                  <a:srgbClr val="FFC000"/>
                </a:solidFill>
              </a:rPr>
              <a:t>Alfred North Whitehead </a:t>
            </a:r>
            <a:r>
              <a:rPr lang="en-US" spc="-50" dirty="0">
                <a:solidFill>
                  <a:schemeClr val="bg1"/>
                </a:solidFill>
              </a:rPr>
              <a:t>(a </a:t>
            </a:r>
            <a:r>
              <a:rPr lang="en-US" spc="-50" dirty="0" err="1">
                <a:solidFill>
                  <a:schemeClr val="bg1"/>
                </a:solidFill>
              </a:rPr>
              <a:t>panentheist</a:t>
            </a:r>
            <a:r>
              <a:rPr lang="en-US" spc="-50" dirty="0">
                <a:solidFill>
                  <a:schemeClr val="bg1"/>
                </a:solidFill>
              </a:rPr>
              <a:t>).</a:t>
            </a:r>
          </a:p>
          <a:p>
            <a:pPr marL="285750"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C. S. Lewis recognized the </a:t>
            </a:r>
            <a:r>
              <a:rPr lang="en-US" spc="-50" dirty="0">
                <a:solidFill>
                  <a:srgbClr val="FFC000"/>
                </a:solidFill>
              </a:rPr>
              <a:t>importance of philosophy </a:t>
            </a:r>
            <a:r>
              <a:rPr lang="en-US" spc="-50" dirty="0">
                <a:solidFill>
                  <a:schemeClr val="bg1"/>
                </a:solidFill>
              </a:rPr>
              <a:t>when he said, “</a:t>
            </a:r>
            <a:r>
              <a:rPr lang="en-US" spc="-50" dirty="0">
                <a:solidFill>
                  <a:srgbClr val="FFC000"/>
                </a:solidFill>
              </a:rPr>
              <a:t>Good philosophy must exist</a:t>
            </a:r>
            <a:r>
              <a:rPr lang="en-US" spc="-50" dirty="0">
                <a:solidFill>
                  <a:schemeClr val="bg1"/>
                </a:solidFill>
              </a:rPr>
              <a:t>, if for no other reason, because bad philosophy needs to be answered.” (</a:t>
            </a:r>
            <a:r>
              <a:rPr lang="en-US" i="1" spc="-50" dirty="0">
                <a:solidFill>
                  <a:schemeClr val="bg1"/>
                </a:solidFill>
              </a:rPr>
              <a:t>Weight of Glory</a:t>
            </a:r>
            <a:r>
              <a:rPr lang="en-US" spc="-50" dirty="0">
                <a:solidFill>
                  <a:schemeClr val="bg1"/>
                </a:solidFill>
              </a:rPr>
              <a:t>, 28)</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6019800" cy="369332"/>
          </a:xfrm>
          <a:prstGeom prst="rect">
            <a:avLst/>
          </a:prstGeom>
          <a:noFill/>
        </p:spPr>
        <p:txBody>
          <a:bodyPr wrap="square" rtlCol="0">
            <a:spAutoFit/>
          </a:bodyPr>
          <a:lstStyle/>
          <a:p>
            <a:r>
              <a:rPr lang="en-US" spc="-50" dirty="0">
                <a:solidFill>
                  <a:schemeClr val="bg1"/>
                </a:solidFill>
              </a:rPr>
              <a:t>Argument #5 – Classic theism came from Greek philosophy</a:t>
            </a:r>
          </a:p>
        </p:txBody>
      </p:sp>
      <p:sp>
        <p:nvSpPr>
          <p:cNvPr id="2" name="Rectangle 1">
            <a:extLst>
              <a:ext uri="{FF2B5EF4-FFF2-40B4-BE49-F238E27FC236}">
                <a16:creationId xmlns:a16="http://schemas.microsoft.com/office/drawing/2014/main" id="{D7C34F40-6F8D-4929-B7FA-56C6068D00BD}"/>
              </a:ext>
            </a:extLst>
          </p:cNvPr>
          <p:cNvSpPr/>
          <p:nvPr/>
        </p:nvSpPr>
        <p:spPr>
          <a:xfrm>
            <a:off x="7152130" y="133350"/>
            <a:ext cx="1780739" cy="523220"/>
          </a:xfrm>
          <a:prstGeom prst="rect">
            <a:avLst/>
          </a:prstGeom>
          <a:solidFill>
            <a:srgbClr val="00B050">
              <a:alpha val="76000"/>
            </a:srgbClr>
          </a:solidFill>
        </p:spPr>
        <p:txBody>
          <a:bodyPr wrap="square">
            <a:spAutoFit/>
          </a:bodyPr>
          <a:lstStyle/>
          <a:p>
            <a:pPr algn="ctr"/>
            <a:r>
              <a:rPr lang="en-US" sz="2800" b="1" spc="-50" dirty="0">
                <a:solidFill>
                  <a:srgbClr val="1DFF83"/>
                </a:solidFill>
              </a:rPr>
              <a:t>Answer</a:t>
            </a:r>
            <a:endParaRPr lang="en-US" sz="2800" dirty="0">
              <a:solidFill>
                <a:srgbClr val="1DFF83"/>
              </a:solidFill>
            </a:endParaRPr>
          </a:p>
        </p:txBody>
      </p:sp>
      <p:sp>
        <p:nvSpPr>
          <p:cNvPr id="8" name="Rectangle 7">
            <a:extLst>
              <a:ext uri="{FF2B5EF4-FFF2-40B4-BE49-F238E27FC236}">
                <a16:creationId xmlns:a16="http://schemas.microsoft.com/office/drawing/2014/main" id="{9425FF39-A6CE-4F0B-81E2-ABB066546D11}"/>
              </a:ext>
            </a:extLst>
          </p:cNvPr>
          <p:cNvSpPr/>
          <p:nvPr/>
        </p:nvSpPr>
        <p:spPr>
          <a:xfrm>
            <a:off x="203940" y="2875660"/>
            <a:ext cx="8721740" cy="2086469"/>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Many things in classical theism are </a:t>
            </a:r>
            <a:r>
              <a:rPr lang="en-US" b="1" spc="-50" dirty="0">
                <a:solidFill>
                  <a:srgbClr val="FFC000"/>
                </a:solidFill>
              </a:rPr>
              <a:t>directly opposed </a:t>
            </a:r>
            <a:r>
              <a:rPr lang="en-US" b="1" spc="-50" dirty="0">
                <a:solidFill>
                  <a:srgbClr val="FFFF00"/>
                </a:solidFill>
              </a:rPr>
              <a:t>to Greek thought.</a:t>
            </a:r>
          </a:p>
          <a:p>
            <a:pPr marL="285750"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"Aristotle never considered his </a:t>
            </a:r>
            <a:r>
              <a:rPr lang="en-US" spc="-50" dirty="0">
                <a:solidFill>
                  <a:srgbClr val="FFC000"/>
                </a:solidFill>
              </a:rPr>
              <a:t>many unmoved movers </a:t>
            </a:r>
            <a:r>
              <a:rPr lang="en-US" spc="-50" dirty="0">
                <a:solidFill>
                  <a:schemeClr val="bg1"/>
                </a:solidFill>
              </a:rPr>
              <a:t>to be the </a:t>
            </a:r>
            <a:r>
              <a:rPr lang="en-US" spc="-50" dirty="0">
                <a:solidFill>
                  <a:srgbClr val="FFC000"/>
                </a:solidFill>
              </a:rPr>
              <a:t>object of worship</a:t>
            </a:r>
            <a:r>
              <a:rPr lang="en-US" spc="-50" dirty="0">
                <a:solidFill>
                  <a:schemeClr val="bg1"/>
                </a:solidFill>
              </a:rPr>
              <a:t>, but simply to be the explanation for movement in the universe” (Geisler, 88)</a:t>
            </a:r>
          </a:p>
          <a:p>
            <a:pPr marL="285750"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"the Greeks </a:t>
            </a:r>
            <a:r>
              <a:rPr lang="en-US" spc="-50" dirty="0">
                <a:solidFill>
                  <a:srgbClr val="FFC000"/>
                </a:solidFill>
              </a:rPr>
              <a:t>never identified </a:t>
            </a:r>
            <a:r>
              <a:rPr lang="en-US" spc="-50" dirty="0">
                <a:solidFill>
                  <a:schemeClr val="bg1"/>
                </a:solidFill>
              </a:rPr>
              <a:t>their</a:t>
            </a:r>
            <a:r>
              <a:rPr lang="en-US" spc="-50" dirty="0">
                <a:solidFill>
                  <a:srgbClr val="FFC000"/>
                </a:solidFill>
              </a:rPr>
              <a:t> God(s) </a:t>
            </a:r>
            <a:r>
              <a:rPr lang="en-US" spc="-50" dirty="0">
                <a:solidFill>
                  <a:schemeClr val="bg1"/>
                </a:solidFill>
              </a:rPr>
              <a:t>with their </a:t>
            </a:r>
            <a:r>
              <a:rPr lang="en-US" spc="-50" dirty="0">
                <a:solidFill>
                  <a:srgbClr val="FFC000"/>
                </a:solidFill>
              </a:rPr>
              <a:t>ultimate metaphysical principle</a:t>
            </a:r>
            <a:r>
              <a:rPr lang="en-US" spc="-50" dirty="0">
                <a:solidFill>
                  <a:schemeClr val="bg1"/>
                </a:solidFill>
              </a:rPr>
              <a:t>” [existence or “I AM”] (Geisler, 87).</a:t>
            </a:r>
          </a:p>
          <a:p>
            <a:pPr marL="285750"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a:t>
            </a:r>
            <a:r>
              <a:rPr lang="en-US" spc="-50" dirty="0">
                <a:solidFill>
                  <a:srgbClr val="FFC000"/>
                </a:solidFill>
              </a:rPr>
              <a:t>The ultimate </a:t>
            </a:r>
            <a:r>
              <a:rPr lang="en-US" spc="-50" dirty="0">
                <a:solidFill>
                  <a:schemeClr val="bg1"/>
                </a:solidFill>
              </a:rPr>
              <a:t>in Plato’s system </a:t>
            </a:r>
            <a:r>
              <a:rPr lang="en-US" spc="-50" dirty="0">
                <a:solidFill>
                  <a:srgbClr val="FFC000"/>
                </a:solidFill>
              </a:rPr>
              <a:t>was not God </a:t>
            </a:r>
            <a:r>
              <a:rPr lang="en-US" spc="-50" dirty="0">
                <a:solidFill>
                  <a:schemeClr val="bg1"/>
                </a:solidFill>
              </a:rPr>
              <a:t>(the </a:t>
            </a:r>
            <a:r>
              <a:rPr lang="en-US" i="1" spc="-50" dirty="0" err="1">
                <a:solidFill>
                  <a:schemeClr val="bg1"/>
                </a:solidFill>
              </a:rPr>
              <a:t>Demiurgos</a:t>
            </a:r>
            <a:r>
              <a:rPr lang="en-US" spc="-50" dirty="0">
                <a:solidFill>
                  <a:schemeClr val="bg1"/>
                </a:solidFill>
              </a:rPr>
              <a:t>), but the Good (the </a:t>
            </a:r>
            <a:r>
              <a:rPr lang="en-US" i="1" spc="-50" dirty="0" err="1">
                <a:solidFill>
                  <a:schemeClr val="bg1"/>
                </a:solidFill>
              </a:rPr>
              <a:t>Agathos</a:t>
            </a:r>
            <a:r>
              <a:rPr lang="en-US" spc="-50" dirty="0">
                <a:solidFill>
                  <a:schemeClr val="bg1"/>
                </a:solidFill>
              </a:rPr>
              <a:t>)” (Geisler, 87-88)</a:t>
            </a:r>
          </a:p>
        </p:txBody>
      </p:sp>
      <p:pic>
        <p:nvPicPr>
          <p:cNvPr id="3" name="Picture 2">
            <a:extLst>
              <a:ext uri="{FF2B5EF4-FFF2-40B4-BE49-F238E27FC236}">
                <a16:creationId xmlns:a16="http://schemas.microsoft.com/office/drawing/2014/main" id="{5AF4671D-3AF5-425F-8D47-D40151AF4F35}"/>
              </a:ext>
            </a:extLst>
          </p:cNvPr>
          <p:cNvPicPr>
            <a:picLocks noChangeAspect="1"/>
          </p:cNvPicPr>
          <p:nvPr/>
        </p:nvPicPr>
        <p:blipFill rotWithShape="1">
          <a:blip r:embed="rId3"/>
          <a:srcRect l="14181" t="6636" r="16334" b="9569"/>
          <a:stretch/>
        </p:blipFill>
        <p:spPr>
          <a:xfrm>
            <a:off x="7240438" y="922308"/>
            <a:ext cx="802061" cy="1295400"/>
          </a:xfrm>
          <a:prstGeom prst="rect">
            <a:avLst/>
          </a:prstGeom>
        </p:spPr>
      </p:pic>
      <p:pic>
        <p:nvPicPr>
          <p:cNvPr id="5" name="Picture 4">
            <a:extLst>
              <a:ext uri="{FF2B5EF4-FFF2-40B4-BE49-F238E27FC236}">
                <a16:creationId xmlns:a16="http://schemas.microsoft.com/office/drawing/2014/main" id="{30F9835A-6525-4120-ACE8-23FE6E2BC663}"/>
              </a:ext>
            </a:extLst>
          </p:cNvPr>
          <p:cNvPicPr>
            <a:picLocks noChangeAspect="1"/>
          </p:cNvPicPr>
          <p:nvPr/>
        </p:nvPicPr>
        <p:blipFill rotWithShape="1">
          <a:blip r:embed="rId4"/>
          <a:srcRect l="7804" r="9642"/>
          <a:stretch/>
        </p:blipFill>
        <p:spPr>
          <a:xfrm>
            <a:off x="8123619" y="1264682"/>
            <a:ext cx="802061" cy="1404331"/>
          </a:xfrm>
          <a:prstGeom prst="rect">
            <a:avLst/>
          </a:prstGeom>
        </p:spPr>
      </p:pic>
    </p:spTree>
    <p:extLst>
      <p:ext uri="{BB962C8B-B14F-4D97-AF65-F5344CB8AC3E}">
        <p14:creationId xmlns:p14="http://schemas.microsoft.com/office/powerpoint/2010/main" val="2679585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Open Theism Arguments</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211130" y="822481"/>
            <a:ext cx="8721739" cy="1932580"/>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C000"/>
                </a:solidFill>
              </a:rPr>
              <a:t>Greek philosophy is foreign </a:t>
            </a:r>
            <a:r>
              <a:rPr lang="en-US" b="1" spc="-50" dirty="0">
                <a:solidFill>
                  <a:srgbClr val="FFFF00"/>
                </a:solidFill>
              </a:rPr>
              <a:t>to the early church father’s writings.</a:t>
            </a:r>
          </a:p>
          <a:p>
            <a:pPr marL="285750"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They weren’t steeped in Greek philosophy… they were </a:t>
            </a:r>
            <a:r>
              <a:rPr lang="en-US" spc="-50" dirty="0">
                <a:solidFill>
                  <a:srgbClr val="FFC000"/>
                </a:solidFill>
              </a:rPr>
              <a:t>steeped in Scripture</a:t>
            </a:r>
            <a:r>
              <a:rPr lang="en-US" spc="-50" dirty="0">
                <a:solidFill>
                  <a:schemeClr val="bg1"/>
                </a:solidFill>
              </a:rPr>
              <a:t>! </a:t>
            </a:r>
          </a:p>
          <a:p>
            <a:pPr marL="285750"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bg1"/>
                </a:solidFill>
              </a:rPr>
              <a:t>“If all Greek and ancient translations of the Bible were destroyed, almost </a:t>
            </a:r>
            <a:r>
              <a:rPr lang="en-US" spc="-50" dirty="0">
                <a:solidFill>
                  <a:srgbClr val="FFC000"/>
                </a:solidFill>
              </a:rPr>
              <a:t>the entire New Testament </a:t>
            </a:r>
            <a:r>
              <a:rPr lang="en-US" spc="-50" dirty="0">
                <a:solidFill>
                  <a:schemeClr val="bg1"/>
                </a:solidFill>
              </a:rPr>
              <a:t>could be </a:t>
            </a:r>
            <a:r>
              <a:rPr lang="en-US" spc="-50" dirty="0">
                <a:solidFill>
                  <a:srgbClr val="FFC000"/>
                </a:solidFill>
              </a:rPr>
              <a:t>reconstructed</a:t>
            </a:r>
            <a:r>
              <a:rPr lang="en-US" spc="-50" dirty="0">
                <a:solidFill>
                  <a:schemeClr val="bg1"/>
                </a:solidFill>
              </a:rPr>
              <a:t> from the quotations of the Church Fathers from the first few centuries! They cited the New Testament more than </a:t>
            </a:r>
            <a:r>
              <a:rPr lang="en-US" spc="-50" dirty="0">
                <a:solidFill>
                  <a:srgbClr val="FFC000"/>
                </a:solidFill>
              </a:rPr>
              <a:t>thirty-six thousand times</a:t>
            </a:r>
            <a:r>
              <a:rPr lang="en-US" spc="-50" dirty="0">
                <a:solidFill>
                  <a:schemeClr val="bg1"/>
                </a:solidFill>
              </a:rPr>
              <a:t>! In fact they provide </a:t>
            </a:r>
            <a:r>
              <a:rPr lang="en-US" spc="-50" dirty="0">
                <a:solidFill>
                  <a:srgbClr val="FFC000"/>
                </a:solidFill>
              </a:rPr>
              <a:t>every verse </a:t>
            </a:r>
            <a:r>
              <a:rPr lang="en-US" spc="-50" dirty="0">
                <a:solidFill>
                  <a:schemeClr val="bg1"/>
                </a:solidFill>
              </a:rPr>
              <a:t>of the New Testament except for eleven verses. This too can be said of no other book from the ancient world.” (Geisler, </a:t>
            </a:r>
            <a:r>
              <a:rPr lang="en-US" i="1" spc="-50" dirty="0">
                <a:solidFill>
                  <a:schemeClr val="bg1"/>
                </a:solidFill>
              </a:rPr>
              <a:t>A Popular Survey</a:t>
            </a:r>
            <a:r>
              <a:rPr lang="en-US" spc="-50" dirty="0">
                <a:solidFill>
                  <a:schemeClr val="bg1"/>
                </a:solidFill>
              </a:rPr>
              <a:t>, 19)</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6019800" cy="369332"/>
          </a:xfrm>
          <a:prstGeom prst="rect">
            <a:avLst/>
          </a:prstGeom>
          <a:noFill/>
        </p:spPr>
        <p:txBody>
          <a:bodyPr wrap="square" rtlCol="0">
            <a:spAutoFit/>
          </a:bodyPr>
          <a:lstStyle/>
          <a:p>
            <a:r>
              <a:rPr lang="en-US" spc="-50" dirty="0">
                <a:solidFill>
                  <a:schemeClr val="bg1"/>
                </a:solidFill>
              </a:rPr>
              <a:t>Argument #5 – Classic theism came from Greek philosophy</a:t>
            </a:r>
          </a:p>
        </p:txBody>
      </p:sp>
      <p:sp>
        <p:nvSpPr>
          <p:cNvPr id="2" name="Rectangle 1">
            <a:extLst>
              <a:ext uri="{FF2B5EF4-FFF2-40B4-BE49-F238E27FC236}">
                <a16:creationId xmlns:a16="http://schemas.microsoft.com/office/drawing/2014/main" id="{D7C34F40-6F8D-4929-B7FA-56C6068D00BD}"/>
              </a:ext>
            </a:extLst>
          </p:cNvPr>
          <p:cNvSpPr/>
          <p:nvPr/>
        </p:nvSpPr>
        <p:spPr>
          <a:xfrm>
            <a:off x="7152130" y="133350"/>
            <a:ext cx="1780739" cy="523220"/>
          </a:xfrm>
          <a:prstGeom prst="rect">
            <a:avLst/>
          </a:prstGeom>
          <a:solidFill>
            <a:srgbClr val="00B050">
              <a:alpha val="76000"/>
            </a:srgbClr>
          </a:solidFill>
        </p:spPr>
        <p:txBody>
          <a:bodyPr wrap="square">
            <a:spAutoFit/>
          </a:bodyPr>
          <a:lstStyle/>
          <a:p>
            <a:pPr algn="ctr"/>
            <a:r>
              <a:rPr lang="en-US" sz="2800" b="1" spc="-50" dirty="0">
                <a:solidFill>
                  <a:srgbClr val="1DFF83"/>
                </a:solidFill>
              </a:rPr>
              <a:t>Answer</a:t>
            </a:r>
            <a:endParaRPr lang="en-US" sz="2800" dirty="0">
              <a:solidFill>
                <a:srgbClr val="1DFF83"/>
              </a:solidFill>
            </a:endParaRPr>
          </a:p>
        </p:txBody>
      </p:sp>
      <p:pic>
        <p:nvPicPr>
          <p:cNvPr id="6" name="Picture 5">
            <a:extLst>
              <a:ext uri="{FF2B5EF4-FFF2-40B4-BE49-F238E27FC236}">
                <a16:creationId xmlns:a16="http://schemas.microsoft.com/office/drawing/2014/main" id="{36DF3FDC-42F0-4AEC-B3DE-B9FDA56EAB78}"/>
              </a:ext>
            </a:extLst>
          </p:cNvPr>
          <p:cNvPicPr>
            <a:picLocks noChangeAspect="1"/>
          </p:cNvPicPr>
          <p:nvPr/>
        </p:nvPicPr>
        <p:blipFill rotWithShape="1">
          <a:blip r:embed="rId3"/>
          <a:srcRect l="7534" t="2336" r="5942" b="45910"/>
          <a:stretch/>
        </p:blipFill>
        <p:spPr>
          <a:xfrm>
            <a:off x="661086" y="2942856"/>
            <a:ext cx="1761392" cy="1932580"/>
          </a:xfrm>
          <a:prstGeom prst="rect">
            <a:avLst/>
          </a:prstGeom>
        </p:spPr>
      </p:pic>
      <p:pic>
        <p:nvPicPr>
          <p:cNvPr id="10" name="Picture 9">
            <a:extLst>
              <a:ext uri="{FF2B5EF4-FFF2-40B4-BE49-F238E27FC236}">
                <a16:creationId xmlns:a16="http://schemas.microsoft.com/office/drawing/2014/main" id="{203C6E4F-2803-44F0-A180-65162DF4A984}"/>
              </a:ext>
            </a:extLst>
          </p:cNvPr>
          <p:cNvPicPr>
            <a:picLocks noChangeAspect="1"/>
          </p:cNvPicPr>
          <p:nvPr/>
        </p:nvPicPr>
        <p:blipFill>
          <a:blip r:embed="rId4"/>
          <a:stretch>
            <a:fillRect/>
          </a:stretch>
        </p:blipFill>
        <p:spPr>
          <a:xfrm>
            <a:off x="2686356" y="3044827"/>
            <a:ext cx="1524000" cy="1924050"/>
          </a:xfrm>
          <a:prstGeom prst="rect">
            <a:avLst/>
          </a:prstGeom>
        </p:spPr>
      </p:pic>
      <p:pic>
        <p:nvPicPr>
          <p:cNvPr id="12" name="Picture 11">
            <a:extLst>
              <a:ext uri="{FF2B5EF4-FFF2-40B4-BE49-F238E27FC236}">
                <a16:creationId xmlns:a16="http://schemas.microsoft.com/office/drawing/2014/main" id="{9030B290-02C5-4044-80C8-5CFA53E2F920}"/>
              </a:ext>
            </a:extLst>
          </p:cNvPr>
          <p:cNvPicPr>
            <a:picLocks noChangeAspect="1"/>
          </p:cNvPicPr>
          <p:nvPr/>
        </p:nvPicPr>
        <p:blipFill>
          <a:blip r:embed="rId5"/>
          <a:stretch>
            <a:fillRect/>
          </a:stretch>
        </p:blipFill>
        <p:spPr>
          <a:xfrm>
            <a:off x="4474234" y="2827930"/>
            <a:ext cx="1600200" cy="2162432"/>
          </a:xfrm>
          <a:prstGeom prst="rect">
            <a:avLst/>
          </a:prstGeom>
        </p:spPr>
      </p:pic>
      <p:pic>
        <p:nvPicPr>
          <p:cNvPr id="14" name="Picture 13">
            <a:extLst>
              <a:ext uri="{FF2B5EF4-FFF2-40B4-BE49-F238E27FC236}">
                <a16:creationId xmlns:a16="http://schemas.microsoft.com/office/drawing/2014/main" id="{CC6776F4-73EB-4BBC-A671-57D6F6BC87F2}"/>
              </a:ext>
            </a:extLst>
          </p:cNvPr>
          <p:cNvPicPr>
            <a:picLocks noChangeAspect="1"/>
          </p:cNvPicPr>
          <p:nvPr/>
        </p:nvPicPr>
        <p:blipFill>
          <a:blip r:embed="rId6"/>
          <a:stretch>
            <a:fillRect/>
          </a:stretch>
        </p:blipFill>
        <p:spPr>
          <a:xfrm>
            <a:off x="6338312" y="3034500"/>
            <a:ext cx="1932580" cy="1932580"/>
          </a:xfrm>
          <a:prstGeom prst="rect">
            <a:avLst/>
          </a:prstGeom>
        </p:spPr>
      </p:pic>
    </p:spTree>
    <p:extLst>
      <p:ext uri="{BB962C8B-B14F-4D97-AF65-F5344CB8AC3E}">
        <p14:creationId xmlns:p14="http://schemas.microsoft.com/office/powerpoint/2010/main" val="3191373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Open Theism Arguments</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211130" y="819150"/>
            <a:ext cx="8721740" cy="1163139"/>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Only a being </a:t>
            </a:r>
            <a:r>
              <a:rPr lang="en-US" b="1" spc="-50" dirty="0">
                <a:solidFill>
                  <a:srgbClr val="FFC000"/>
                </a:solidFill>
              </a:rPr>
              <a:t>who’s able to change </a:t>
            </a:r>
            <a:r>
              <a:rPr lang="en-US" b="1" spc="-50" dirty="0">
                <a:solidFill>
                  <a:srgbClr val="FFFF00"/>
                </a:solidFill>
              </a:rPr>
              <a:t>has free will.</a:t>
            </a: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bg1"/>
                </a:solidFill>
              </a:rPr>
              <a:t>God would not be </a:t>
            </a:r>
            <a:r>
              <a:rPr lang="en-US" spc="-50" dirty="0">
                <a:solidFill>
                  <a:srgbClr val="FFC000"/>
                </a:solidFill>
              </a:rPr>
              <a:t>truly free </a:t>
            </a:r>
            <a:r>
              <a:rPr lang="en-US" spc="-50" dirty="0">
                <a:solidFill>
                  <a:schemeClr val="bg1"/>
                </a:solidFill>
              </a:rPr>
              <a:t>to do what he wants if he were unchanging.</a:t>
            </a: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bg1"/>
                </a:solidFill>
              </a:rPr>
              <a:t>God must be </a:t>
            </a:r>
            <a:r>
              <a:rPr lang="en-US" spc="-50" dirty="0">
                <a:solidFill>
                  <a:srgbClr val="FFC000"/>
                </a:solidFill>
              </a:rPr>
              <a:t>able to change his course </a:t>
            </a:r>
            <a:r>
              <a:rPr lang="en-US" spc="-50" dirty="0">
                <a:solidFill>
                  <a:schemeClr val="bg1"/>
                </a:solidFill>
              </a:rPr>
              <a:t>to be truly free.</a:t>
            </a: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bg1"/>
                </a:solidFill>
              </a:rPr>
              <a:t>Therefore, he can change.</a:t>
            </a:r>
            <a:endParaRPr lang="en-US" spc="-50" dirty="0">
              <a:solidFill>
                <a:srgbClr val="FFFF00"/>
              </a:solidFill>
            </a:endParaRPr>
          </a:p>
        </p:txBody>
      </p:sp>
      <p:sp>
        <p:nvSpPr>
          <p:cNvPr id="13" name="TextBox 12">
            <a:extLst>
              <a:ext uri="{FF2B5EF4-FFF2-40B4-BE49-F238E27FC236}">
                <a16:creationId xmlns:a16="http://schemas.microsoft.com/office/drawing/2014/main" id="{409FB3FC-2962-4C62-B95D-3C24DE9B88F6}"/>
              </a:ext>
            </a:extLst>
          </p:cNvPr>
          <p:cNvSpPr txBox="1"/>
          <p:nvPr/>
        </p:nvSpPr>
        <p:spPr>
          <a:xfrm>
            <a:off x="76199" y="309121"/>
            <a:ext cx="6095995" cy="369332"/>
          </a:xfrm>
          <a:prstGeom prst="rect">
            <a:avLst/>
          </a:prstGeom>
          <a:noFill/>
        </p:spPr>
        <p:txBody>
          <a:bodyPr wrap="square" rtlCol="0">
            <a:spAutoFit/>
          </a:bodyPr>
          <a:lstStyle/>
          <a:p>
            <a:r>
              <a:rPr lang="en-US" spc="-50" dirty="0">
                <a:solidFill>
                  <a:schemeClr val="bg1"/>
                </a:solidFill>
              </a:rPr>
              <a:t>Argument #6 – God couldn’t have free will unless he could change</a:t>
            </a:r>
          </a:p>
        </p:txBody>
      </p:sp>
      <p:sp>
        <p:nvSpPr>
          <p:cNvPr id="10" name="Rectangle 9">
            <a:extLst>
              <a:ext uri="{FF2B5EF4-FFF2-40B4-BE49-F238E27FC236}">
                <a16:creationId xmlns:a16="http://schemas.microsoft.com/office/drawing/2014/main" id="{6F6ABC58-F79E-468E-86F3-D596A8D60CA1}"/>
              </a:ext>
            </a:extLst>
          </p:cNvPr>
          <p:cNvSpPr/>
          <p:nvPr/>
        </p:nvSpPr>
        <p:spPr>
          <a:xfrm>
            <a:off x="7152130" y="133350"/>
            <a:ext cx="1780739" cy="523220"/>
          </a:xfrm>
          <a:prstGeom prst="rect">
            <a:avLst/>
          </a:prstGeom>
          <a:solidFill>
            <a:srgbClr val="FF0000">
              <a:alpha val="74000"/>
            </a:srgbClr>
          </a:solidFill>
        </p:spPr>
        <p:txBody>
          <a:bodyPr wrap="square">
            <a:spAutoFit/>
          </a:bodyPr>
          <a:lstStyle/>
          <a:p>
            <a:pPr algn="ctr"/>
            <a:r>
              <a:rPr lang="en-US" sz="2800" b="1" spc="-50" dirty="0">
                <a:solidFill>
                  <a:srgbClr val="FFBEAF"/>
                </a:solidFill>
              </a:rPr>
              <a:t>Problem</a:t>
            </a:r>
            <a:endParaRPr lang="en-US" sz="2800" dirty="0">
              <a:solidFill>
                <a:srgbClr val="FFBEAF"/>
              </a:solidFill>
            </a:endParaRPr>
          </a:p>
        </p:txBody>
      </p:sp>
      <p:sp>
        <p:nvSpPr>
          <p:cNvPr id="8" name="Rectangle 7">
            <a:extLst>
              <a:ext uri="{FF2B5EF4-FFF2-40B4-BE49-F238E27FC236}">
                <a16:creationId xmlns:a16="http://schemas.microsoft.com/office/drawing/2014/main" id="{29A41189-4E66-43F5-BE87-4F7EB83CE5E1}"/>
              </a:ext>
            </a:extLst>
          </p:cNvPr>
          <p:cNvSpPr/>
          <p:nvPr/>
        </p:nvSpPr>
        <p:spPr>
          <a:xfrm>
            <a:off x="221194" y="3052666"/>
            <a:ext cx="8721740" cy="1445267"/>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God </a:t>
            </a:r>
            <a:r>
              <a:rPr lang="en-US" b="1" spc="-50" dirty="0">
                <a:solidFill>
                  <a:srgbClr val="FFC000"/>
                </a:solidFill>
              </a:rPr>
              <a:t>did not have to </a:t>
            </a:r>
            <a:r>
              <a:rPr lang="en-US" b="1" spc="-50" dirty="0">
                <a:solidFill>
                  <a:srgbClr val="FFFF00"/>
                </a:solidFill>
              </a:rPr>
              <a:t>act the way he did.</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bg1"/>
                </a:solidFill>
              </a:rPr>
              <a:t>Classical theism says </a:t>
            </a:r>
            <a:r>
              <a:rPr lang="en-US" spc="-50" dirty="0">
                <a:solidFill>
                  <a:srgbClr val="FFC000"/>
                </a:solidFill>
              </a:rPr>
              <a:t>God could have done otherwise </a:t>
            </a:r>
            <a:r>
              <a:rPr lang="en-US" spc="-50" dirty="0">
                <a:solidFill>
                  <a:schemeClr val="bg1"/>
                </a:solidFill>
              </a:rPr>
              <a:t>(hence, free will).</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bg1"/>
                </a:solidFill>
              </a:rPr>
              <a:t>But once God wills something, it </a:t>
            </a:r>
            <a:r>
              <a:rPr lang="en-US" spc="-50" dirty="0">
                <a:solidFill>
                  <a:srgbClr val="FFC000"/>
                </a:solidFill>
              </a:rPr>
              <a:t>must necessarily </a:t>
            </a:r>
            <a:r>
              <a:rPr lang="en-US" spc="-50" dirty="0">
                <a:solidFill>
                  <a:schemeClr val="bg1"/>
                </a:solidFill>
              </a:rPr>
              <a:t>come to pass.</a:t>
            </a:r>
          </a:p>
          <a:p>
            <a:pPr marL="287338" indent="-285750">
              <a:lnSpc>
                <a:spcPts val="1700"/>
              </a:lnSpc>
              <a:spcBef>
                <a:spcPts val="400"/>
              </a:spcBef>
              <a:spcAft>
                <a:spcPts val="400"/>
              </a:spcAft>
              <a:buClr>
                <a:schemeClr val="bg1"/>
              </a:buClr>
              <a:buFont typeface="Arial" panose="020B0604020202020204" pitchFamily="34" charset="0"/>
              <a:buChar char="•"/>
            </a:pPr>
            <a:r>
              <a:rPr lang="en-US" spc="-50" dirty="0">
                <a:solidFill>
                  <a:schemeClr val="bg1"/>
                </a:solidFill>
              </a:rPr>
              <a:t>God made </a:t>
            </a:r>
            <a:r>
              <a:rPr lang="en-US" spc="-50" dirty="0">
                <a:solidFill>
                  <a:srgbClr val="FFC000"/>
                </a:solidFill>
              </a:rPr>
              <a:t>unchangeable decisions </a:t>
            </a:r>
            <a:r>
              <a:rPr lang="en-US" spc="-50" dirty="0">
                <a:solidFill>
                  <a:schemeClr val="bg1"/>
                </a:solidFill>
              </a:rPr>
              <a:t>from eternity (in one single act). But it was </a:t>
            </a:r>
            <a:r>
              <a:rPr lang="en-US" i="1" spc="-50" dirty="0">
                <a:solidFill>
                  <a:srgbClr val="FFC000"/>
                </a:solidFill>
              </a:rPr>
              <a:t>not necessary </a:t>
            </a:r>
            <a:r>
              <a:rPr lang="en-US" spc="-50" dirty="0">
                <a:solidFill>
                  <a:schemeClr val="bg1"/>
                </a:solidFill>
              </a:rPr>
              <a:t>for him to will the way he did.</a:t>
            </a:r>
            <a:endParaRPr lang="en-US" spc="-50" dirty="0">
              <a:solidFill>
                <a:srgbClr val="FFFF00"/>
              </a:solidFill>
            </a:endParaRPr>
          </a:p>
        </p:txBody>
      </p:sp>
      <p:sp>
        <p:nvSpPr>
          <p:cNvPr id="9" name="Rectangle 8">
            <a:extLst>
              <a:ext uri="{FF2B5EF4-FFF2-40B4-BE49-F238E27FC236}">
                <a16:creationId xmlns:a16="http://schemas.microsoft.com/office/drawing/2014/main" id="{C4C2058F-0051-4C35-91C8-F4D5615C851C}"/>
              </a:ext>
            </a:extLst>
          </p:cNvPr>
          <p:cNvSpPr/>
          <p:nvPr/>
        </p:nvSpPr>
        <p:spPr>
          <a:xfrm>
            <a:off x="7134661" y="2353330"/>
            <a:ext cx="1780739" cy="523220"/>
          </a:xfrm>
          <a:prstGeom prst="rect">
            <a:avLst/>
          </a:prstGeom>
          <a:solidFill>
            <a:srgbClr val="00B050">
              <a:alpha val="76000"/>
            </a:srgbClr>
          </a:solidFill>
        </p:spPr>
        <p:txBody>
          <a:bodyPr wrap="square">
            <a:spAutoFit/>
          </a:bodyPr>
          <a:lstStyle/>
          <a:p>
            <a:pPr algn="ctr"/>
            <a:r>
              <a:rPr lang="en-US" sz="2800" b="1" spc="-50" dirty="0">
                <a:solidFill>
                  <a:srgbClr val="1DFF83"/>
                </a:solidFill>
              </a:rPr>
              <a:t>Answer</a:t>
            </a:r>
            <a:endParaRPr lang="en-US" sz="2800" dirty="0">
              <a:solidFill>
                <a:srgbClr val="1DFF83"/>
              </a:solidFill>
            </a:endParaRPr>
          </a:p>
        </p:txBody>
      </p:sp>
      <p:sp>
        <p:nvSpPr>
          <p:cNvPr id="2" name="Rectangle 1">
            <a:extLst>
              <a:ext uri="{FF2B5EF4-FFF2-40B4-BE49-F238E27FC236}">
                <a16:creationId xmlns:a16="http://schemas.microsoft.com/office/drawing/2014/main" id="{5D0922C8-8479-4373-A31E-496BDF288BB5}"/>
              </a:ext>
            </a:extLst>
          </p:cNvPr>
          <p:cNvSpPr/>
          <p:nvPr/>
        </p:nvSpPr>
        <p:spPr>
          <a:xfrm>
            <a:off x="132470346" y="-125458459"/>
            <a:ext cx="0" cy="256060418"/>
          </a:xfrm>
          <a:prstGeom prst="rect">
            <a:avLst/>
          </a:prstGeom>
        </p:spPr>
        <p:txBody>
          <a:bodyPr wrap="none">
            <a:spAutoFit/>
          </a:bodyPr>
          <a:lstStyle/>
          <a:p>
            <a:r>
              <a:rPr lang="en-US" dirty="0">
                <a:solidFill>
                  <a:srgbClr val="000000"/>
                </a:solidFill>
                <a:latin typeface="Times-Roman"/>
              </a:rPr>
              <a:t>An omniscient being already knows all things. Therefore, he cannot change his mind.  When we pray, God already knew we would pray.  "When we pray (or have prayed), God not only knew what we were going to pray, but He ordained our prayer as a means of accomplishing His purpose.” (GEIS86)  </a:t>
            </a:r>
            <a:endParaRPr lang="en-US" dirty="0"/>
          </a:p>
        </p:txBody>
      </p:sp>
    </p:spTree>
    <p:extLst>
      <p:ext uri="{BB962C8B-B14F-4D97-AF65-F5344CB8AC3E}">
        <p14:creationId xmlns:p14="http://schemas.microsoft.com/office/powerpoint/2010/main" val="3266718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Open Theism Arguments</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211130" y="819150"/>
            <a:ext cx="8721740" cy="1381147"/>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C000"/>
                </a:solidFill>
              </a:rPr>
              <a:t>Creation</a:t>
            </a:r>
            <a:r>
              <a:rPr lang="en-US" b="1" spc="-50" dirty="0">
                <a:solidFill>
                  <a:srgbClr val="FFFF00"/>
                </a:solidFill>
              </a:rPr>
              <a:t> shows that God changes.</a:t>
            </a: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bg1"/>
                </a:solidFill>
              </a:rPr>
              <a:t>At one point there was </a:t>
            </a:r>
            <a:r>
              <a:rPr lang="en-US" spc="-50" dirty="0">
                <a:solidFill>
                  <a:srgbClr val="FFC000"/>
                </a:solidFill>
              </a:rPr>
              <a:t>no universe</a:t>
            </a:r>
            <a:r>
              <a:rPr lang="en-US" spc="-50" dirty="0">
                <a:solidFill>
                  <a:schemeClr val="bg1"/>
                </a:solidFill>
              </a:rPr>
              <a:t>, then God created the universe.</a:t>
            </a: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bg1"/>
                </a:solidFill>
              </a:rPr>
              <a:t>Does not that mean </a:t>
            </a:r>
            <a:r>
              <a:rPr lang="en-US" spc="-50" dirty="0">
                <a:solidFill>
                  <a:srgbClr val="FFC000"/>
                </a:solidFill>
              </a:rPr>
              <a:t>there’s a change </a:t>
            </a:r>
            <a:r>
              <a:rPr lang="en-US" spc="-50" dirty="0">
                <a:solidFill>
                  <a:schemeClr val="bg1"/>
                </a:solidFill>
              </a:rPr>
              <a:t>with God?</a:t>
            </a:r>
          </a:p>
          <a:p>
            <a:pPr lvl="2">
              <a:lnSpc>
                <a:spcPts val="1700"/>
              </a:lnSpc>
              <a:spcBef>
                <a:spcPts val="300"/>
              </a:spcBef>
              <a:spcAft>
                <a:spcPts val="300"/>
              </a:spcAft>
              <a:buClr>
                <a:schemeClr val="bg1"/>
              </a:buClr>
            </a:pPr>
            <a:r>
              <a:rPr lang="en-US" spc="-50" dirty="0">
                <a:solidFill>
                  <a:schemeClr val="bg1"/>
                </a:solidFill>
              </a:rPr>
              <a:t>“…does not the </a:t>
            </a:r>
            <a:r>
              <a:rPr lang="en-US" spc="-50" dirty="0">
                <a:solidFill>
                  <a:srgbClr val="FFC000"/>
                </a:solidFill>
              </a:rPr>
              <a:t>act of creation itself </a:t>
            </a:r>
            <a:r>
              <a:rPr lang="en-US" spc="-50" dirty="0">
                <a:solidFill>
                  <a:schemeClr val="bg1"/>
                </a:solidFill>
              </a:rPr>
              <a:t>imply a change in God?” </a:t>
            </a:r>
            <a:br>
              <a:rPr lang="en-US" spc="-50" dirty="0">
                <a:solidFill>
                  <a:schemeClr val="bg1"/>
                </a:solidFill>
              </a:rPr>
            </a:br>
            <a:r>
              <a:rPr lang="en-US" spc="-50" dirty="0">
                <a:solidFill>
                  <a:schemeClr val="bg1"/>
                </a:solidFill>
              </a:rPr>
              <a:t>(</a:t>
            </a:r>
            <a:r>
              <a:rPr lang="en-US" dirty="0">
                <a:solidFill>
                  <a:schemeClr val="bg1"/>
                </a:solidFill>
                <a:latin typeface="Calibri" panose="020F0502020204030204" pitchFamily="34" charset="0"/>
                <a:ea typeface="Times New Roman" panose="02020603050405020304" pitchFamily="18" charset="0"/>
                <a:cs typeface="Calibri" panose="020F0502020204030204" pitchFamily="34" charset="0"/>
              </a:rPr>
              <a:t>Pinnock, </a:t>
            </a:r>
            <a:r>
              <a:rPr lang="en-US" i="1" spc="-50" dirty="0">
                <a:solidFill>
                  <a:schemeClr val="bg1"/>
                </a:solidFill>
              </a:rPr>
              <a:t>Openness of God</a:t>
            </a:r>
            <a:r>
              <a:rPr lang="en-US" spc="-50" dirty="0">
                <a:solidFill>
                  <a:schemeClr val="bg1"/>
                </a:solidFill>
              </a:rPr>
              <a:t>, 935)</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199" y="309121"/>
            <a:ext cx="6476996" cy="369332"/>
          </a:xfrm>
          <a:prstGeom prst="rect">
            <a:avLst/>
          </a:prstGeom>
          <a:noFill/>
        </p:spPr>
        <p:txBody>
          <a:bodyPr wrap="square" rtlCol="0">
            <a:spAutoFit/>
          </a:bodyPr>
          <a:lstStyle/>
          <a:p>
            <a:r>
              <a:rPr lang="en-US" spc="-50" dirty="0">
                <a:solidFill>
                  <a:schemeClr val="bg1"/>
                </a:solidFill>
              </a:rPr>
              <a:t>Argument #7 – Creation requires changes in God</a:t>
            </a:r>
          </a:p>
        </p:txBody>
      </p:sp>
      <p:sp>
        <p:nvSpPr>
          <p:cNvPr id="10" name="Rectangle 9">
            <a:extLst>
              <a:ext uri="{FF2B5EF4-FFF2-40B4-BE49-F238E27FC236}">
                <a16:creationId xmlns:a16="http://schemas.microsoft.com/office/drawing/2014/main" id="{6F6ABC58-F79E-468E-86F3-D596A8D60CA1}"/>
              </a:ext>
            </a:extLst>
          </p:cNvPr>
          <p:cNvSpPr/>
          <p:nvPr/>
        </p:nvSpPr>
        <p:spPr>
          <a:xfrm>
            <a:off x="7152130" y="133350"/>
            <a:ext cx="1780739" cy="523220"/>
          </a:xfrm>
          <a:prstGeom prst="rect">
            <a:avLst/>
          </a:prstGeom>
          <a:solidFill>
            <a:srgbClr val="FF0000">
              <a:alpha val="74000"/>
            </a:srgbClr>
          </a:solidFill>
        </p:spPr>
        <p:txBody>
          <a:bodyPr wrap="square">
            <a:spAutoFit/>
          </a:bodyPr>
          <a:lstStyle/>
          <a:p>
            <a:pPr algn="ctr"/>
            <a:r>
              <a:rPr lang="en-US" sz="2800" b="1" spc="-50" dirty="0">
                <a:solidFill>
                  <a:srgbClr val="FFBEAF"/>
                </a:solidFill>
              </a:rPr>
              <a:t>Problem</a:t>
            </a:r>
            <a:endParaRPr lang="en-US" sz="2800" dirty="0">
              <a:solidFill>
                <a:srgbClr val="FFBEAF"/>
              </a:solidFill>
            </a:endParaRPr>
          </a:p>
        </p:txBody>
      </p:sp>
      <p:sp>
        <p:nvSpPr>
          <p:cNvPr id="2" name="Rectangle 1">
            <a:extLst>
              <a:ext uri="{FF2B5EF4-FFF2-40B4-BE49-F238E27FC236}">
                <a16:creationId xmlns:a16="http://schemas.microsoft.com/office/drawing/2014/main" id="{5D0922C8-8479-4373-A31E-496BDF288BB5}"/>
              </a:ext>
            </a:extLst>
          </p:cNvPr>
          <p:cNvSpPr/>
          <p:nvPr/>
        </p:nvSpPr>
        <p:spPr>
          <a:xfrm>
            <a:off x="132470346" y="-125458459"/>
            <a:ext cx="0" cy="256060418"/>
          </a:xfrm>
          <a:prstGeom prst="rect">
            <a:avLst/>
          </a:prstGeom>
        </p:spPr>
        <p:txBody>
          <a:bodyPr wrap="none">
            <a:spAutoFit/>
          </a:bodyPr>
          <a:lstStyle/>
          <a:p>
            <a:r>
              <a:rPr lang="en-US" dirty="0">
                <a:solidFill>
                  <a:srgbClr val="000000"/>
                </a:solidFill>
                <a:latin typeface="Times-Roman"/>
              </a:rPr>
              <a:t>An omniscient being already knows all things. Therefore, he cannot change his mind.  When we pray, God already knew we would pray.  "When we pray (or have prayed), God not only knew what we were going to pray, but He ordained our prayer as a means of accomplishing His purpose.” (GEIS86)  </a:t>
            </a:r>
            <a:endParaRPr lang="en-US" dirty="0"/>
          </a:p>
        </p:txBody>
      </p:sp>
      <p:sp>
        <p:nvSpPr>
          <p:cNvPr id="14" name="Rectangle 13">
            <a:extLst>
              <a:ext uri="{FF2B5EF4-FFF2-40B4-BE49-F238E27FC236}">
                <a16:creationId xmlns:a16="http://schemas.microsoft.com/office/drawing/2014/main" id="{54EEEE90-77AE-49A3-98B2-22A245DA1B37}"/>
              </a:ext>
            </a:extLst>
          </p:cNvPr>
          <p:cNvSpPr/>
          <p:nvPr/>
        </p:nvSpPr>
        <p:spPr>
          <a:xfrm>
            <a:off x="211129" y="3028950"/>
            <a:ext cx="8721740" cy="1817164"/>
          </a:xfrm>
          <a:prstGeom prst="rect">
            <a:avLst/>
          </a:prstGeom>
          <a:solidFill>
            <a:schemeClr val="tx1">
              <a:alpha val="43000"/>
            </a:schemeClr>
          </a:solidFill>
        </p:spPr>
        <p:txBody>
          <a:bodyPr wrap="square">
            <a:spAutoFit/>
          </a:bodyPr>
          <a:lstStyle/>
          <a:p>
            <a:pPr>
              <a:lnSpc>
                <a:spcPts val="1700"/>
              </a:lnSpc>
              <a:buClr>
                <a:schemeClr val="bg1"/>
              </a:buClr>
            </a:pPr>
            <a:r>
              <a:rPr lang="en-US" b="1" spc="-50" dirty="0">
                <a:solidFill>
                  <a:srgbClr val="FFFF00"/>
                </a:solidFill>
              </a:rPr>
              <a:t>God moves all things in creation while </a:t>
            </a:r>
            <a:r>
              <a:rPr lang="en-US" b="1" spc="-50" dirty="0">
                <a:solidFill>
                  <a:srgbClr val="FFC000"/>
                </a:solidFill>
              </a:rPr>
              <a:t>remaining immovable</a:t>
            </a:r>
            <a:r>
              <a:rPr lang="en-US" b="1" spc="-50" dirty="0">
                <a:solidFill>
                  <a:srgbClr val="FFFF00"/>
                </a:solidFill>
              </a:rPr>
              <a:t>.</a:t>
            </a: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bg1"/>
                </a:solidFill>
              </a:rPr>
              <a:t>First, the </a:t>
            </a:r>
            <a:r>
              <a:rPr lang="en-US" spc="-50" dirty="0">
                <a:solidFill>
                  <a:srgbClr val="FFC000"/>
                </a:solidFill>
              </a:rPr>
              <a:t>universe is not God </a:t>
            </a:r>
            <a:r>
              <a:rPr lang="en-US" spc="-50" dirty="0">
                <a:solidFill>
                  <a:schemeClr val="bg1"/>
                </a:solidFill>
              </a:rPr>
              <a:t>(like pantheism and </a:t>
            </a:r>
            <a:r>
              <a:rPr lang="en-US" spc="-50" dirty="0" err="1">
                <a:solidFill>
                  <a:schemeClr val="bg1"/>
                </a:solidFill>
              </a:rPr>
              <a:t>panentheism</a:t>
            </a:r>
            <a:r>
              <a:rPr lang="en-US" spc="-50" dirty="0">
                <a:solidFill>
                  <a:schemeClr val="bg1"/>
                </a:solidFill>
              </a:rPr>
              <a:t> say). God, who is </a:t>
            </a:r>
            <a:r>
              <a:rPr lang="en-US" spc="-50" dirty="0">
                <a:solidFill>
                  <a:srgbClr val="FFC000"/>
                </a:solidFill>
              </a:rPr>
              <a:t>transcendent</a:t>
            </a:r>
            <a:r>
              <a:rPr lang="en-US" spc="-50" dirty="0">
                <a:solidFill>
                  <a:schemeClr val="bg1"/>
                </a:solidFill>
              </a:rPr>
              <a:t> from the universe, is immovable. But he </a:t>
            </a:r>
            <a:r>
              <a:rPr lang="en-US" spc="-50" dirty="0">
                <a:solidFill>
                  <a:srgbClr val="FFC000"/>
                </a:solidFill>
              </a:rPr>
              <a:t>does move everything else</a:t>
            </a:r>
            <a:r>
              <a:rPr lang="en-US" spc="-50" dirty="0">
                <a:solidFill>
                  <a:schemeClr val="bg1"/>
                </a:solidFill>
              </a:rPr>
              <a:t>. </a:t>
            </a: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bg1"/>
                </a:solidFill>
              </a:rPr>
              <a:t>It’s true that God was not related to the world before creation, and after, he was. But the </a:t>
            </a:r>
            <a:r>
              <a:rPr lang="en-US" spc="-50" dirty="0">
                <a:solidFill>
                  <a:srgbClr val="FFC000"/>
                </a:solidFill>
              </a:rPr>
              <a:t>change of relation </a:t>
            </a:r>
            <a:r>
              <a:rPr lang="en-US" spc="-50" dirty="0">
                <a:solidFill>
                  <a:schemeClr val="bg1"/>
                </a:solidFill>
              </a:rPr>
              <a:t>is from the perspective of creation, not God. There was no change in God any more than a person walking by a pillar changes the pillar.</a:t>
            </a: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bg1"/>
                </a:solidFill>
              </a:rPr>
              <a:t>Change in relation happens at </a:t>
            </a:r>
            <a:r>
              <a:rPr lang="en-US" spc="-50" dirty="0">
                <a:solidFill>
                  <a:srgbClr val="FFC000"/>
                </a:solidFill>
              </a:rPr>
              <a:t>salvation</a:t>
            </a:r>
            <a:r>
              <a:rPr lang="en-US" spc="-50" dirty="0">
                <a:solidFill>
                  <a:schemeClr val="bg1"/>
                </a:solidFill>
              </a:rPr>
              <a:t> as well. When a person is saved, </a:t>
            </a:r>
            <a:r>
              <a:rPr lang="en-US" i="1" spc="-50" dirty="0">
                <a:solidFill>
                  <a:schemeClr val="bg1"/>
                </a:solidFill>
              </a:rPr>
              <a:t>they</a:t>
            </a:r>
            <a:r>
              <a:rPr lang="en-US" spc="-50" dirty="0">
                <a:solidFill>
                  <a:schemeClr val="bg1"/>
                </a:solidFill>
              </a:rPr>
              <a:t> change…</a:t>
            </a:r>
          </a:p>
        </p:txBody>
      </p:sp>
      <p:sp>
        <p:nvSpPr>
          <p:cNvPr id="15" name="Rectangle 14">
            <a:extLst>
              <a:ext uri="{FF2B5EF4-FFF2-40B4-BE49-F238E27FC236}">
                <a16:creationId xmlns:a16="http://schemas.microsoft.com/office/drawing/2014/main" id="{E3E62DDC-8ADA-4704-A727-4E7BAA8D10E1}"/>
              </a:ext>
            </a:extLst>
          </p:cNvPr>
          <p:cNvSpPr/>
          <p:nvPr/>
        </p:nvSpPr>
        <p:spPr>
          <a:xfrm>
            <a:off x="7134661" y="2353330"/>
            <a:ext cx="1780739" cy="523220"/>
          </a:xfrm>
          <a:prstGeom prst="rect">
            <a:avLst/>
          </a:prstGeom>
          <a:solidFill>
            <a:srgbClr val="00B050">
              <a:alpha val="76000"/>
            </a:srgbClr>
          </a:solidFill>
        </p:spPr>
        <p:txBody>
          <a:bodyPr wrap="square">
            <a:spAutoFit/>
          </a:bodyPr>
          <a:lstStyle/>
          <a:p>
            <a:pPr algn="ctr"/>
            <a:r>
              <a:rPr lang="en-US" sz="2800" b="1" spc="-50" dirty="0">
                <a:solidFill>
                  <a:srgbClr val="1DFF83"/>
                </a:solidFill>
              </a:rPr>
              <a:t>Answer</a:t>
            </a:r>
            <a:endParaRPr lang="en-US" sz="2800" dirty="0">
              <a:solidFill>
                <a:srgbClr val="1DFF83"/>
              </a:solidFill>
            </a:endParaRPr>
          </a:p>
        </p:txBody>
      </p:sp>
    </p:spTree>
    <p:extLst>
      <p:ext uri="{BB962C8B-B14F-4D97-AF65-F5344CB8AC3E}">
        <p14:creationId xmlns:p14="http://schemas.microsoft.com/office/powerpoint/2010/main" val="3569559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23" name="TextBox 22">
            <a:extLst>
              <a:ext uri="{FF2B5EF4-FFF2-40B4-BE49-F238E27FC236}">
                <a16:creationId xmlns:a16="http://schemas.microsoft.com/office/drawing/2014/main" id="{A82DA312-3D2B-4C25-8C1D-DDE525B32A93}"/>
              </a:ext>
            </a:extLst>
          </p:cNvPr>
          <p:cNvSpPr txBox="1"/>
          <p:nvPr/>
        </p:nvSpPr>
        <p:spPr>
          <a:xfrm>
            <a:off x="1219200" y="541337"/>
            <a:ext cx="184731" cy="369332"/>
          </a:xfrm>
          <a:prstGeom prst="rect">
            <a:avLst/>
          </a:prstGeom>
          <a:noFill/>
        </p:spPr>
        <p:txBody>
          <a:bodyPr wrap="none" rtlCol="0">
            <a:spAutoFit/>
          </a:bodyPr>
          <a:lstStyle/>
          <a:p>
            <a:endParaRPr lang="en-US" dirty="0"/>
          </a:p>
        </p:txBody>
      </p:sp>
      <p:sp>
        <p:nvSpPr>
          <p:cNvPr id="24" name="Title 1">
            <a:extLst>
              <a:ext uri="{FF2B5EF4-FFF2-40B4-BE49-F238E27FC236}">
                <a16:creationId xmlns:a16="http://schemas.microsoft.com/office/drawing/2014/main" id="{C7C968B8-90FF-438F-A43B-3AF131644FF5}"/>
              </a:ext>
            </a:extLst>
          </p:cNvPr>
          <p:cNvSpPr>
            <a:spLocks noGrp="1"/>
          </p:cNvSpPr>
          <p:nvPr>
            <p:ph type="title"/>
          </p:nvPr>
        </p:nvSpPr>
        <p:spPr>
          <a:xfrm>
            <a:off x="685800" y="-79375"/>
            <a:ext cx="8229600" cy="1143000"/>
          </a:xfrm>
        </p:spPr>
        <p:txBody>
          <a:bodyPr>
            <a:noAutofit/>
          </a:bodyPr>
          <a:lstStyle/>
          <a:p>
            <a:r>
              <a:rPr lang="en-US" sz="8800" b="1" dirty="0">
                <a:solidFill>
                  <a:srgbClr val="FFC000"/>
                </a:solidFill>
                <a:effectLst>
                  <a:outerShdw blurRad="38100" dist="38100" dir="2700000" algn="tl">
                    <a:srgbClr val="000000">
                      <a:alpha val="43137"/>
                    </a:srgbClr>
                  </a:outerShdw>
                </a:effectLst>
              </a:rPr>
              <a:t>God</a:t>
            </a:r>
          </a:p>
        </p:txBody>
      </p:sp>
      <p:sp>
        <p:nvSpPr>
          <p:cNvPr id="25" name="Content Placeholder 2">
            <a:extLst>
              <a:ext uri="{FF2B5EF4-FFF2-40B4-BE49-F238E27FC236}">
                <a16:creationId xmlns:a16="http://schemas.microsoft.com/office/drawing/2014/main" id="{3BF4A562-8D29-4498-B389-F9A60245D1F6}"/>
              </a:ext>
            </a:extLst>
          </p:cNvPr>
          <p:cNvSpPr>
            <a:spLocks noGrp="1"/>
          </p:cNvSpPr>
          <p:nvPr>
            <p:ph idx="1"/>
          </p:nvPr>
        </p:nvSpPr>
        <p:spPr>
          <a:xfrm>
            <a:off x="685800" y="1246187"/>
            <a:ext cx="8229600" cy="4525963"/>
          </a:xfrm>
        </p:spPr>
        <p:txBody>
          <a:bodyPr>
            <a:normAutofit/>
          </a:bodyPr>
          <a:lstStyle/>
          <a:p>
            <a:pPr>
              <a:buNone/>
            </a:pPr>
            <a:r>
              <a:rPr lang="en-US" sz="4800" b="1" dirty="0">
                <a:effectLst>
                  <a:outerShdw blurRad="38100" dist="38100" dir="2700000" algn="tl">
                    <a:srgbClr val="000000">
                      <a:alpha val="43137"/>
                    </a:srgbClr>
                  </a:outerShdw>
                </a:effectLst>
              </a:rPr>
              <a:t>       </a:t>
            </a:r>
            <a:r>
              <a:rPr lang="en-US" sz="4800" b="1" dirty="0">
                <a:solidFill>
                  <a:srgbClr val="FFC000"/>
                </a:solidFill>
                <a:effectLst>
                  <a:outerShdw blurRad="38100" dist="38100" dir="2700000" algn="tl">
                    <a:srgbClr val="000000">
                      <a:alpha val="43137"/>
                    </a:srgbClr>
                  </a:outerShdw>
                </a:effectLst>
              </a:rPr>
              <a:t>Wrath                    Mercy</a:t>
            </a:r>
          </a:p>
        </p:txBody>
      </p:sp>
      <p:cxnSp>
        <p:nvCxnSpPr>
          <p:cNvPr id="26" name="Straight Arrow Connector 25">
            <a:extLst>
              <a:ext uri="{FF2B5EF4-FFF2-40B4-BE49-F238E27FC236}">
                <a16:creationId xmlns:a16="http://schemas.microsoft.com/office/drawing/2014/main" id="{71A2C9B1-3CC8-497C-9308-E81B3D373226}"/>
              </a:ext>
            </a:extLst>
          </p:cNvPr>
          <p:cNvCxnSpPr/>
          <p:nvPr/>
        </p:nvCxnSpPr>
        <p:spPr>
          <a:xfrm>
            <a:off x="5867400" y="636587"/>
            <a:ext cx="762000" cy="685800"/>
          </a:xfrm>
          <a:prstGeom prst="straightConnector1">
            <a:avLst/>
          </a:prstGeom>
          <a:ln w="57150">
            <a:solidFill>
              <a:srgbClr val="FFC000"/>
            </a:solidFill>
            <a:tailEnd type="arrow"/>
          </a:ln>
        </p:spPr>
        <p:style>
          <a:lnRef idx="2">
            <a:schemeClr val="accent6"/>
          </a:lnRef>
          <a:fillRef idx="0">
            <a:schemeClr val="accent6"/>
          </a:fillRef>
          <a:effectRef idx="1">
            <a:schemeClr val="accent6"/>
          </a:effectRef>
          <a:fontRef idx="minor">
            <a:schemeClr val="tx1"/>
          </a:fontRef>
        </p:style>
      </p:cxnSp>
      <p:cxnSp>
        <p:nvCxnSpPr>
          <p:cNvPr id="27" name="Straight Arrow Connector 26">
            <a:extLst>
              <a:ext uri="{FF2B5EF4-FFF2-40B4-BE49-F238E27FC236}">
                <a16:creationId xmlns:a16="http://schemas.microsoft.com/office/drawing/2014/main" id="{09ACD6B6-25E1-41C8-9275-231612CE8719}"/>
              </a:ext>
            </a:extLst>
          </p:cNvPr>
          <p:cNvCxnSpPr/>
          <p:nvPr/>
        </p:nvCxnSpPr>
        <p:spPr>
          <a:xfrm rot="10800000" flipV="1">
            <a:off x="2971800" y="712787"/>
            <a:ext cx="838200" cy="609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452ACF22-C93F-4318-8C5F-CA0DFD12CD30}"/>
              </a:ext>
            </a:extLst>
          </p:cNvPr>
          <p:cNvCxnSpPr>
            <a:cxnSpLocks/>
          </p:cNvCxnSpPr>
          <p:nvPr/>
        </p:nvCxnSpPr>
        <p:spPr>
          <a:xfrm>
            <a:off x="2515394" y="1932781"/>
            <a:ext cx="0" cy="1553369"/>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3D7311AB-2F54-4FD7-826A-70E8F87E6D5B}"/>
              </a:ext>
            </a:extLst>
          </p:cNvPr>
          <p:cNvSpPr/>
          <p:nvPr/>
        </p:nvSpPr>
        <p:spPr>
          <a:xfrm>
            <a:off x="1368844" y="3411096"/>
            <a:ext cx="2383986" cy="830997"/>
          </a:xfrm>
          <a:prstGeom prst="rect">
            <a:avLst/>
          </a:prstGeom>
        </p:spPr>
        <p:txBody>
          <a:bodyPr wrap="none">
            <a:spAutoFit/>
          </a:bodyPr>
          <a:lstStyle/>
          <a:p>
            <a:r>
              <a:rPr lang="en-US" sz="4800" b="1" dirty="0">
                <a:solidFill>
                  <a:srgbClr val="FFC000"/>
                </a:solidFill>
                <a:effectLst>
                  <a:outerShdw blurRad="38100" dist="38100" dir="2700000" algn="tl">
                    <a:srgbClr val="000000">
                      <a:alpha val="43137"/>
                    </a:srgbClr>
                  </a:outerShdw>
                </a:effectLst>
              </a:rPr>
              <a:t>Unsaved</a:t>
            </a:r>
            <a:endParaRPr lang="en-US" sz="4800" dirty="0"/>
          </a:p>
        </p:txBody>
      </p:sp>
    </p:spTree>
    <p:extLst>
      <p:ext uri="{BB962C8B-B14F-4D97-AF65-F5344CB8AC3E}">
        <p14:creationId xmlns:p14="http://schemas.microsoft.com/office/powerpoint/2010/main" val="3389987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48006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What immutability implies</a:t>
            </a:r>
          </a:p>
        </p:txBody>
      </p:sp>
      <p:sp>
        <p:nvSpPr>
          <p:cNvPr id="10" name="Rectangle 9">
            <a:extLst>
              <a:ext uri="{FF2B5EF4-FFF2-40B4-BE49-F238E27FC236}">
                <a16:creationId xmlns:a16="http://schemas.microsoft.com/office/drawing/2014/main" id="{A5DCC7DB-038C-419C-AA92-9EDA1DC1FDC1}"/>
              </a:ext>
            </a:extLst>
          </p:cNvPr>
          <p:cNvSpPr/>
          <p:nvPr/>
        </p:nvSpPr>
        <p:spPr>
          <a:xfrm>
            <a:off x="1828800" y="595497"/>
            <a:ext cx="5412782" cy="2496837"/>
          </a:xfrm>
          <a:prstGeom prst="rect">
            <a:avLst/>
          </a:prstGeom>
          <a:solidFill>
            <a:schemeClr val="tx1">
              <a:alpha val="43000"/>
            </a:schemeClr>
          </a:solidFill>
        </p:spPr>
        <p:txBody>
          <a:bodyPr wrap="square">
            <a:spAutoFit/>
          </a:bodyPr>
          <a:lstStyle/>
          <a:p>
            <a:pPr>
              <a:lnSpc>
                <a:spcPts val="1700"/>
              </a:lnSpc>
            </a:pPr>
            <a:r>
              <a:rPr lang="en-US" b="1" spc="-50" dirty="0">
                <a:solidFill>
                  <a:srgbClr val="FFFF00"/>
                </a:solidFill>
              </a:rPr>
              <a:t>If God is unchangeable then God…</a:t>
            </a:r>
            <a:endParaRPr lang="en-US" spc="-50" dirty="0">
              <a:solidFill>
                <a:schemeClr val="bg1"/>
              </a:solidFill>
            </a:endParaRPr>
          </a:p>
          <a:p>
            <a:pPr marL="285750" indent="-285750">
              <a:lnSpc>
                <a:spcPts val="1700"/>
              </a:lnSpc>
              <a:buFont typeface="Arial" panose="020B0604020202020204" pitchFamily="34" charset="0"/>
              <a:buChar char="•"/>
            </a:pPr>
            <a:r>
              <a:rPr lang="en-US" spc="-50" dirty="0">
                <a:solidFill>
                  <a:schemeClr val="bg1"/>
                </a:solidFill>
              </a:rPr>
              <a:t>Does not </a:t>
            </a:r>
            <a:r>
              <a:rPr lang="en-US" spc="-50" dirty="0">
                <a:solidFill>
                  <a:srgbClr val="FFC000"/>
                </a:solidFill>
              </a:rPr>
              <a:t>learn</a:t>
            </a:r>
            <a:r>
              <a:rPr lang="en-US" spc="-50" dirty="0">
                <a:solidFill>
                  <a:schemeClr val="bg1"/>
                </a:solidFill>
              </a:rPr>
              <a:t> (since learning is a change)</a:t>
            </a:r>
          </a:p>
          <a:p>
            <a:pPr marL="285750" indent="-285750">
              <a:lnSpc>
                <a:spcPts val="1700"/>
              </a:lnSpc>
              <a:buFont typeface="Arial" panose="020B0604020202020204" pitchFamily="34" charset="0"/>
              <a:buChar char="•"/>
            </a:pPr>
            <a:r>
              <a:rPr lang="en-US" spc="-50" dirty="0">
                <a:solidFill>
                  <a:schemeClr val="bg1"/>
                </a:solidFill>
              </a:rPr>
              <a:t>Knows all things (is </a:t>
            </a:r>
            <a:r>
              <a:rPr lang="en-US" spc="-50" dirty="0">
                <a:solidFill>
                  <a:srgbClr val="FFC000"/>
                </a:solidFill>
              </a:rPr>
              <a:t>omniscient</a:t>
            </a:r>
            <a:r>
              <a:rPr lang="en-US" spc="-50" dirty="0">
                <a:solidFill>
                  <a:schemeClr val="bg1"/>
                </a:solidFill>
              </a:rPr>
              <a:t>)</a:t>
            </a:r>
          </a:p>
          <a:p>
            <a:pPr marL="285750" indent="-285750">
              <a:lnSpc>
                <a:spcPts val="1700"/>
              </a:lnSpc>
              <a:buFont typeface="Arial" panose="020B0604020202020204" pitchFamily="34" charset="0"/>
              <a:buChar char="•"/>
            </a:pPr>
            <a:r>
              <a:rPr lang="en-US" spc="-50" dirty="0">
                <a:solidFill>
                  <a:schemeClr val="bg1"/>
                </a:solidFill>
              </a:rPr>
              <a:t>Can’t </a:t>
            </a:r>
            <a:r>
              <a:rPr lang="en-US" spc="-50" dirty="0">
                <a:solidFill>
                  <a:srgbClr val="FFC000"/>
                </a:solidFill>
              </a:rPr>
              <a:t>forget </a:t>
            </a:r>
            <a:r>
              <a:rPr lang="en-US" spc="-50" dirty="0">
                <a:solidFill>
                  <a:schemeClr val="bg1"/>
                </a:solidFill>
              </a:rPr>
              <a:t>(since forgetting is a loss)</a:t>
            </a:r>
            <a:endParaRPr lang="en-US" b="1" spc="-50" dirty="0">
              <a:solidFill>
                <a:schemeClr val="bg1"/>
              </a:solidFill>
            </a:endParaRPr>
          </a:p>
          <a:p>
            <a:pPr marL="285750" indent="-285750">
              <a:lnSpc>
                <a:spcPts val="1700"/>
              </a:lnSpc>
              <a:buFont typeface="Arial" panose="020B0604020202020204" pitchFamily="34" charset="0"/>
              <a:buChar char="•"/>
            </a:pPr>
            <a:r>
              <a:rPr lang="en-US" spc="-50" dirty="0">
                <a:solidFill>
                  <a:schemeClr val="bg1"/>
                </a:solidFill>
              </a:rPr>
              <a:t>Is </a:t>
            </a:r>
            <a:r>
              <a:rPr lang="en-US" spc="-50" dirty="0">
                <a:solidFill>
                  <a:srgbClr val="FFC000"/>
                </a:solidFill>
              </a:rPr>
              <a:t>never</a:t>
            </a:r>
            <a:r>
              <a:rPr lang="en-US" b="1" spc="-50" dirty="0">
                <a:solidFill>
                  <a:srgbClr val="FFC000"/>
                </a:solidFill>
              </a:rPr>
              <a:t> </a:t>
            </a:r>
            <a:r>
              <a:rPr lang="en-US" spc="-50" dirty="0">
                <a:solidFill>
                  <a:srgbClr val="FFC000"/>
                </a:solidFill>
              </a:rPr>
              <a:t>surprised</a:t>
            </a:r>
          </a:p>
          <a:p>
            <a:pPr marL="285750" indent="-285750">
              <a:lnSpc>
                <a:spcPts val="1700"/>
              </a:lnSpc>
              <a:buFont typeface="Arial" panose="020B0604020202020204" pitchFamily="34" charset="0"/>
              <a:buChar char="•"/>
            </a:pPr>
            <a:r>
              <a:rPr lang="en-US" spc="-50" dirty="0">
                <a:solidFill>
                  <a:schemeClr val="bg1"/>
                </a:solidFill>
              </a:rPr>
              <a:t>Does not take </a:t>
            </a:r>
            <a:r>
              <a:rPr lang="en-US" spc="-50" dirty="0">
                <a:solidFill>
                  <a:srgbClr val="FFC000"/>
                </a:solidFill>
              </a:rPr>
              <a:t>risks</a:t>
            </a:r>
          </a:p>
          <a:p>
            <a:pPr marL="285750" indent="-285750">
              <a:lnSpc>
                <a:spcPts val="1700"/>
              </a:lnSpc>
              <a:buFont typeface="Arial" panose="020B0604020202020204" pitchFamily="34" charset="0"/>
              <a:buChar char="•"/>
            </a:pPr>
            <a:r>
              <a:rPr lang="en-US" spc="-50" dirty="0">
                <a:solidFill>
                  <a:schemeClr val="bg1"/>
                </a:solidFill>
              </a:rPr>
              <a:t>Does not </a:t>
            </a:r>
            <a:r>
              <a:rPr lang="en-US" spc="-50" dirty="0">
                <a:solidFill>
                  <a:srgbClr val="FFC000"/>
                </a:solidFill>
              </a:rPr>
              <a:t>suffer</a:t>
            </a:r>
            <a:r>
              <a:rPr lang="en-US" spc="-50" dirty="0">
                <a:solidFill>
                  <a:schemeClr val="bg1"/>
                </a:solidFill>
              </a:rPr>
              <a:t> (He cannot be caused pain)</a:t>
            </a:r>
          </a:p>
          <a:p>
            <a:pPr marL="285750" indent="-285750">
              <a:lnSpc>
                <a:spcPts val="1700"/>
              </a:lnSpc>
              <a:buFont typeface="Arial" panose="020B0604020202020204" pitchFamily="34" charset="0"/>
              <a:buChar char="•"/>
            </a:pPr>
            <a:r>
              <a:rPr lang="en-US" spc="-50" dirty="0">
                <a:solidFill>
                  <a:schemeClr val="bg1"/>
                </a:solidFill>
              </a:rPr>
              <a:t>Is </a:t>
            </a:r>
            <a:r>
              <a:rPr lang="en-US" spc="-50" dirty="0">
                <a:solidFill>
                  <a:srgbClr val="FFC000"/>
                </a:solidFill>
              </a:rPr>
              <a:t>perfect</a:t>
            </a:r>
            <a:r>
              <a:rPr lang="en-US" spc="-50" dirty="0">
                <a:solidFill>
                  <a:schemeClr val="bg1"/>
                </a:solidFill>
              </a:rPr>
              <a:t> (nobody can add to his perfection)</a:t>
            </a:r>
          </a:p>
          <a:p>
            <a:pPr marL="285750" indent="-285750">
              <a:lnSpc>
                <a:spcPts val="1700"/>
              </a:lnSpc>
              <a:buFont typeface="Arial" panose="020B0604020202020204" pitchFamily="34" charset="0"/>
              <a:buChar char="•"/>
            </a:pPr>
            <a:r>
              <a:rPr lang="en-US" spc="-50" dirty="0">
                <a:solidFill>
                  <a:schemeClr val="bg1"/>
                </a:solidFill>
              </a:rPr>
              <a:t>Is </a:t>
            </a:r>
            <a:r>
              <a:rPr lang="en-US" spc="-50" dirty="0">
                <a:solidFill>
                  <a:srgbClr val="FFC000"/>
                </a:solidFill>
              </a:rPr>
              <a:t>eternal</a:t>
            </a:r>
            <a:r>
              <a:rPr lang="en-US" spc="-50" dirty="0">
                <a:solidFill>
                  <a:schemeClr val="bg1"/>
                </a:solidFill>
              </a:rPr>
              <a:t> (does not move in time)</a:t>
            </a:r>
          </a:p>
          <a:p>
            <a:pPr marL="285750" indent="-285750">
              <a:lnSpc>
                <a:spcPts val="1700"/>
              </a:lnSpc>
              <a:buFont typeface="Arial" panose="020B0604020202020204" pitchFamily="34" charset="0"/>
              <a:buChar char="•"/>
            </a:pPr>
            <a:r>
              <a:rPr lang="en-US" spc="-50" dirty="0">
                <a:solidFill>
                  <a:schemeClr val="bg1"/>
                </a:solidFill>
              </a:rPr>
              <a:t>Is </a:t>
            </a:r>
            <a:r>
              <a:rPr lang="en-US" spc="-50" dirty="0">
                <a:solidFill>
                  <a:srgbClr val="FFC000"/>
                </a:solidFill>
              </a:rPr>
              <a:t>everywhere</a:t>
            </a:r>
            <a:r>
              <a:rPr lang="en-US" spc="-50" dirty="0">
                <a:solidFill>
                  <a:schemeClr val="bg1"/>
                </a:solidFill>
              </a:rPr>
              <a:t> at once (does not move in space)</a:t>
            </a:r>
          </a:p>
          <a:p>
            <a:pPr marL="285750" indent="-285750">
              <a:lnSpc>
                <a:spcPts val="1700"/>
              </a:lnSpc>
              <a:buFont typeface="Arial" panose="020B0604020202020204" pitchFamily="34" charset="0"/>
              <a:buChar char="•"/>
            </a:pPr>
            <a:r>
              <a:rPr lang="en-US" spc="-50" dirty="0">
                <a:solidFill>
                  <a:schemeClr val="bg1"/>
                </a:solidFill>
              </a:rPr>
              <a:t>Is all </a:t>
            </a:r>
            <a:r>
              <a:rPr lang="en-US" spc="-50" dirty="0">
                <a:solidFill>
                  <a:srgbClr val="FFC000"/>
                </a:solidFill>
              </a:rPr>
              <a:t>powerful</a:t>
            </a:r>
            <a:r>
              <a:rPr lang="en-US" spc="-50" dirty="0">
                <a:solidFill>
                  <a:schemeClr val="bg1"/>
                </a:solidFill>
              </a:rPr>
              <a:t> (cannot grow in strength)</a:t>
            </a:r>
          </a:p>
        </p:txBody>
      </p:sp>
      <p:sp>
        <p:nvSpPr>
          <p:cNvPr id="12" name="Rectangle 11">
            <a:extLst>
              <a:ext uri="{FF2B5EF4-FFF2-40B4-BE49-F238E27FC236}">
                <a16:creationId xmlns:a16="http://schemas.microsoft.com/office/drawing/2014/main" id="{5DE80663-DC17-4647-86D0-AC5CB373031A}"/>
              </a:ext>
            </a:extLst>
          </p:cNvPr>
          <p:cNvSpPr/>
          <p:nvPr/>
        </p:nvSpPr>
        <p:spPr>
          <a:xfrm>
            <a:off x="1828800" y="3943350"/>
            <a:ext cx="5412783" cy="746358"/>
          </a:xfrm>
          <a:prstGeom prst="rect">
            <a:avLst/>
          </a:prstGeom>
          <a:solidFill>
            <a:schemeClr val="tx1">
              <a:alpha val="43000"/>
            </a:schemeClr>
          </a:solidFill>
        </p:spPr>
        <p:txBody>
          <a:bodyPr wrap="square" numCol="3">
            <a:spAutoFit/>
          </a:bodyPr>
          <a:lstStyle/>
          <a:p>
            <a:pPr marL="285750" indent="-285750">
              <a:lnSpc>
                <a:spcPts val="1700"/>
              </a:lnSpc>
              <a:buFont typeface="Arial" panose="020B0604020202020204" pitchFamily="34" charset="0"/>
              <a:buChar char="•"/>
            </a:pPr>
            <a:r>
              <a:rPr lang="en-US" spc="-50" dirty="0">
                <a:solidFill>
                  <a:schemeClr val="bg1"/>
                </a:solidFill>
              </a:rPr>
              <a:t>Self-existence</a:t>
            </a:r>
          </a:p>
          <a:p>
            <a:pPr marL="285750" indent="-285750">
              <a:lnSpc>
                <a:spcPts val="1700"/>
              </a:lnSpc>
              <a:buFont typeface="Arial" panose="020B0604020202020204" pitchFamily="34" charset="0"/>
              <a:buChar char="•"/>
            </a:pPr>
            <a:r>
              <a:rPr lang="en-US" spc="-50" dirty="0">
                <a:solidFill>
                  <a:schemeClr val="bg1"/>
                </a:solidFill>
              </a:rPr>
              <a:t>Necessary</a:t>
            </a:r>
          </a:p>
          <a:p>
            <a:pPr marL="285750" indent="-285750">
              <a:lnSpc>
                <a:spcPts val="1700"/>
              </a:lnSpc>
              <a:buFont typeface="Arial" panose="020B0604020202020204" pitchFamily="34" charset="0"/>
              <a:buChar char="•"/>
            </a:pPr>
            <a:r>
              <a:rPr lang="en-US" spc="-50" dirty="0">
                <a:solidFill>
                  <a:schemeClr val="bg1"/>
                </a:solidFill>
              </a:rPr>
              <a:t>Perfection</a:t>
            </a:r>
          </a:p>
          <a:p>
            <a:pPr marL="285750" indent="-285750">
              <a:lnSpc>
                <a:spcPts val="1700"/>
              </a:lnSpc>
              <a:buFont typeface="Arial" panose="020B0604020202020204" pitchFamily="34" charset="0"/>
              <a:buChar char="•"/>
            </a:pPr>
            <a:r>
              <a:rPr lang="en-US" spc="-50" dirty="0">
                <a:solidFill>
                  <a:schemeClr val="bg1"/>
                </a:solidFill>
              </a:rPr>
              <a:t>Eternality</a:t>
            </a:r>
          </a:p>
          <a:p>
            <a:pPr marL="285750" indent="-285750">
              <a:lnSpc>
                <a:spcPts val="1700"/>
              </a:lnSpc>
              <a:buFont typeface="Arial" panose="020B0604020202020204" pitchFamily="34" charset="0"/>
              <a:buChar char="•"/>
            </a:pPr>
            <a:r>
              <a:rPr lang="en-US" spc="-50" dirty="0">
                <a:solidFill>
                  <a:schemeClr val="bg1"/>
                </a:solidFill>
              </a:rPr>
              <a:t>Simplicity </a:t>
            </a:r>
          </a:p>
          <a:p>
            <a:pPr marL="285750" indent="-285750">
              <a:lnSpc>
                <a:spcPts val="1700"/>
              </a:lnSpc>
              <a:buFont typeface="Arial" panose="020B0604020202020204" pitchFamily="34" charset="0"/>
              <a:buChar char="•"/>
            </a:pPr>
            <a:r>
              <a:rPr lang="en-US" spc="-50" dirty="0">
                <a:solidFill>
                  <a:schemeClr val="bg1"/>
                </a:solidFill>
              </a:rPr>
              <a:t>Infinity</a:t>
            </a:r>
          </a:p>
          <a:p>
            <a:pPr marL="285750" indent="-285750">
              <a:lnSpc>
                <a:spcPts val="1700"/>
              </a:lnSpc>
              <a:buFont typeface="Arial" panose="020B0604020202020204" pitchFamily="34" charset="0"/>
              <a:buChar char="•"/>
            </a:pPr>
            <a:r>
              <a:rPr lang="en-US" spc="-50" dirty="0">
                <a:solidFill>
                  <a:schemeClr val="bg1"/>
                </a:solidFill>
              </a:rPr>
              <a:t>Omnipotence</a:t>
            </a:r>
          </a:p>
          <a:p>
            <a:pPr marL="285750" indent="-285750">
              <a:lnSpc>
                <a:spcPts val="1700"/>
              </a:lnSpc>
              <a:buFont typeface="Arial" panose="020B0604020202020204" pitchFamily="34" charset="0"/>
              <a:buChar char="•"/>
            </a:pPr>
            <a:r>
              <a:rPr lang="en-US" spc="-50" dirty="0">
                <a:solidFill>
                  <a:schemeClr val="bg1"/>
                </a:solidFill>
              </a:rPr>
              <a:t>Omniscience</a:t>
            </a:r>
          </a:p>
          <a:p>
            <a:pPr marL="285750" indent="-285750">
              <a:lnSpc>
                <a:spcPts val="1700"/>
              </a:lnSpc>
              <a:buFont typeface="Arial" panose="020B0604020202020204" pitchFamily="34" charset="0"/>
              <a:buChar char="•"/>
            </a:pPr>
            <a:r>
              <a:rPr lang="en-US" spc="-50" dirty="0">
                <a:solidFill>
                  <a:schemeClr val="bg1"/>
                </a:solidFill>
              </a:rPr>
              <a:t>Omnipresence</a:t>
            </a:r>
          </a:p>
        </p:txBody>
      </p:sp>
      <p:sp>
        <p:nvSpPr>
          <p:cNvPr id="15" name="Rectangle 14">
            <a:extLst>
              <a:ext uri="{FF2B5EF4-FFF2-40B4-BE49-F238E27FC236}">
                <a16:creationId xmlns:a16="http://schemas.microsoft.com/office/drawing/2014/main" id="{D839DB74-FAE2-45BB-B259-79ECCE3486B2}"/>
              </a:ext>
            </a:extLst>
          </p:cNvPr>
          <p:cNvSpPr/>
          <p:nvPr/>
        </p:nvSpPr>
        <p:spPr>
          <a:xfrm>
            <a:off x="1828799" y="3408588"/>
            <a:ext cx="5412783" cy="534762"/>
          </a:xfrm>
          <a:prstGeom prst="rect">
            <a:avLst/>
          </a:prstGeom>
          <a:solidFill>
            <a:schemeClr val="tx1">
              <a:alpha val="43000"/>
            </a:schemeClr>
          </a:solidFill>
        </p:spPr>
        <p:txBody>
          <a:bodyPr wrap="square">
            <a:spAutoFit/>
          </a:bodyPr>
          <a:lstStyle/>
          <a:p>
            <a:pPr>
              <a:lnSpc>
                <a:spcPts val="1700"/>
              </a:lnSpc>
            </a:pPr>
            <a:r>
              <a:rPr lang="en-US" b="1" spc="-50" dirty="0">
                <a:solidFill>
                  <a:srgbClr val="FFFF00"/>
                </a:solidFill>
              </a:rPr>
              <a:t>We see that immutability </a:t>
            </a:r>
            <a:r>
              <a:rPr lang="en-US" b="1" spc="-50" dirty="0">
                <a:solidFill>
                  <a:srgbClr val="FFC000"/>
                </a:solidFill>
              </a:rPr>
              <a:t>connects</a:t>
            </a:r>
            <a:r>
              <a:rPr lang="en-US" b="1" spc="-50" dirty="0">
                <a:solidFill>
                  <a:srgbClr val="FFFF00"/>
                </a:solidFill>
              </a:rPr>
              <a:t> to all of </a:t>
            </a:r>
            <a:br>
              <a:rPr lang="en-US" b="1" spc="-50" dirty="0">
                <a:solidFill>
                  <a:srgbClr val="FFFF00"/>
                </a:solidFill>
              </a:rPr>
            </a:br>
            <a:r>
              <a:rPr lang="en-US" b="1" spc="-50" dirty="0">
                <a:solidFill>
                  <a:srgbClr val="FFFF00"/>
                </a:solidFill>
              </a:rPr>
              <a:t>God’s other metaphysical attributes.</a:t>
            </a:r>
            <a:endParaRPr lang="en-US" spc="-50" dirty="0">
              <a:solidFill>
                <a:schemeClr val="bg1"/>
              </a:solidFill>
            </a:endParaRPr>
          </a:p>
        </p:txBody>
      </p:sp>
    </p:spTree>
    <p:extLst>
      <p:ext uri="{BB962C8B-B14F-4D97-AF65-F5344CB8AC3E}">
        <p14:creationId xmlns:p14="http://schemas.microsoft.com/office/powerpoint/2010/main" val="2153847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34" name="TextBox 33">
            <a:extLst>
              <a:ext uri="{FF2B5EF4-FFF2-40B4-BE49-F238E27FC236}">
                <a16:creationId xmlns:a16="http://schemas.microsoft.com/office/drawing/2014/main" id="{2DF39279-C277-4BD5-A17B-D854401FFDCD}"/>
              </a:ext>
            </a:extLst>
          </p:cNvPr>
          <p:cNvSpPr txBox="1"/>
          <p:nvPr/>
        </p:nvSpPr>
        <p:spPr>
          <a:xfrm>
            <a:off x="1219200" y="541337"/>
            <a:ext cx="184731" cy="369332"/>
          </a:xfrm>
          <a:prstGeom prst="rect">
            <a:avLst/>
          </a:prstGeom>
          <a:noFill/>
        </p:spPr>
        <p:txBody>
          <a:bodyPr wrap="none" rtlCol="0">
            <a:spAutoFit/>
          </a:bodyPr>
          <a:lstStyle/>
          <a:p>
            <a:endParaRPr lang="en-US" dirty="0"/>
          </a:p>
        </p:txBody>
      </p:sp>
      <p:sp>
        <p:nvSpPr>
          <p:cNvPr id="35" name="Title 1">
            <a:extLst>
              <a:ext uri="{FF2B5EF4-FFF2-40B4-BE49-F238E27FC236}">
                <a16:creationId xmlns:a16="http://schemas.microsoft.com/office/drawing/2014/main" id="{6B744ED3-58D4-4667-BE45-D79C0D805A2B}"/>
              </a:ext>
            </a:extLst>
          </p:cNvPr>
          <p:cNvSpPr>
            <a:spLocks noGrp="1"/>
          </p:cNvSpPr>
          <p:nvPr>
            <p:ph type="title"/>
          </p:nvPr>
        </p:nvSpPr>
        <p:spPr>
          <a:xfrm>
            <a:off x="685800" y="-79375"/>
            <a:ext cx="8229600" cy="1143000"/>
          </a:xfrm>
        </p:spPr>
        <p:txBody>
          <a:bodyPr>
            <a:noAutofit/>
          </a:bodyPr>
          <a:lstStyle/>
          <a:p>
            <a:r>
              <a:rPr lang="en-US" sz="8800" b="1" dirty="0">
                <a:solidFill>
                  <a:srgbClr val="FFC000"/>
                </a:solidFill>
                <a:effectLst>
                  <a:outerShdw blurRad="38100" dist="38100" dir="2700000" algn="tl">
                    <a:srgbClr val="000000">
                      <a:alpha val="43137"/>
                    </a:srgbClr>
                  </a:outerShdw>
                </a:effectLst>
              </a:rPr>
              <a:t>God</a:t>
            </a:r>
          </a:p>
        </p:txBody>
      </p:sp>
      <p:sp>
        <p:nvSpPr>
          <p:cNvPr id="36" name="Content Placeholder 2">
            <a:extLst>
              <a:ext uri="{FF2B5EF4-FFF2-40B4-BE49-F238E27FC236}">
                <a16:creationId xmlns:a16="http://schemas.microsoft.com/office/drawing/2014/main" id="{E12E3DA6-DE01-4F2D-9E31-A8244DF1DCCD}"/>
              </a:ext>
            </a:extLst>
          </p:cNvPr>
          <p:cNvSpPr>
            <a:spLocks noGrp="1"/>
          </p:cNvSpPr>
          <p:nvPr>
            <p:ph idx="1"/>
          </p:nvPr>
        </p:nvSpPr>
        <p:spPr>
          <a:xfrm>
            <a:off x="685800" y="1246187"/>
            <a:ext cx="8229600" cy="4525963"/>
          </a:xfrm>
        </p:spPr>
        <p:txBody>
          <a:bodyPr>
            <a:normAutofit/>
          </a:bodyPr>
          <a:lstStyle/>
          <a:p>
            <a:pPr>
              <a:buNone/>
            </a:pPr>
            <a:r>
              <a:rPr lang="en-US" sz="4800" b="1" dirty="0">
                <a:effectLst>
                  <a:outerShdw blurRad="38100" dist="38100" dir="2700000" algn="tl">
                    <a:srgbClr val="000000">
                      <a:alpha val="43137"/>
                    </a:srgbClr>
                  </a:outerShdw>
                </a:effectLst>
              </a:rPr>
              <a:t>       </a:t>
            </a:r>
            <a:r>
              <a:rPr lang="en-US" sz="4800" b="1" dirty="0">
                <a:solidFill>
                  <a:srgbClr val="FFC000"/>
                </a:solidFill>
                <a:effectLst>
                  <a:outerShdw blurRad="38100" dist="38100" dir="2700000" algn="tl">
                    <a:srgbClr val="000000">
                      <a:alpha val="43137"/>
                    </a:srgbClr>
                  </a:outerShdw>
                </a:effectLst>
              </a:rPr>
              <a:t>Wrath                    Mercy</a:t>
            </a:r>
          </a:p>
        </p:txBody>
      </p:sp>
      <p:cxnSp>
        <p:nvCxnSpPr>
          <p:cNvPr id="37" name="Straight Arrow Connector 36">
            <a:extLst>
              <a:ext uri="{FF2B5EF4-FFF2-40B4-BE49-F238E27FC236}">
                <a16:creationId xmlns:a16="http://schemas.microsoft.com/office/drawing/2014/main" id="{B10DD709-9011-4D32-BB26-961EFEF4030A}"/>
              </a:ext>
            </a:extLst>
          </p:cNvPr>
          <p:cNvCxnSpPr/>
          <p:nvPr/>
        </p:nvCxnSpPr>
        <p:spPr>
          <a:xfrm>
            <a:off x="5867400" y="636587"/>
            <a:ext cx="762000" cy="685800"/>
          </a:xfrm>
          <a:prstGeom prst="straightConnector1">
            <a:avLst/>
          </a:prstGeom>
          <a:ln w="57150">
            <a:solidFill>
              <a:srgbClr val="FFC000"/>
            </a:solidFill>
            <a:tailEnd type="arrow"/>
          </a:ln>
        </p:spPr>
        <p:style>
          <a:lnRef idx="2">
            <a:schemeClr val="accent6"/>
          </a:lnRef>
          <a:fillRef idx="0">
            <a:schemeClr val="accent6"/>
          </a:fillRef>
          <a:effectRef idx="1">
            <a:schemeClr val="accent6"/>
          </a:effectRef>
          <a:fontRef idx="minor">
            <a:schemeClr val="tx1"/>
          </a:fontRef>
        </p:style>
      </p:cxnSp>
      <p:cxnSp>
        <p:nvCxnSpPr>
          <p:cNvPr id="38" name="Straight Arrow Connector 37">
            <a:extLst>
              <a:ext uri="{FF2B5EF4-FFF2-40B4-BE49-F238E27FC236}">
                <a16:creationId xmlns:a16="http://schemas.microsoft.com/office/drawing/2014/main" id="{E54E3117-179D-4FB1-BFFC-9F5D5EF8067F}"/>
              </a:ext>
            </a:extLst>
          </p:cNvPr>
          <p:cNvCxnSpPr/>
          <p:nvPr/>
        </p:nvCxnSpPr>
        <p:spPr>
          <a:xfrm rot="10800000" flipV="1">
            <a:off x="2971800" y="712787"/>
            <a:ext cx="838200" cy="609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7F671064-4F38-4AFE-B46A-827FD1DACE52}"/>
              </a:ext>
            </a:extLst>
          </p:cNvPr>
          <p:cNvCxnSpPr>
            <a:cxnSpLocks/>
          </p:cNvCxnSpPr>
          <p:nvPr/>
        </p:nvCxnSpPr>
        <p:spPr>
          <a:xfrm>
            <a:off x="2515394" y="1932781"/>
            <a:ext cx="0" cy="1553369"/>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a:extLst>
              <a:ext uri="{FF2B5EF4-FFF2-40B4-BE49-F238E27FC236}">
                <a16:creationId xmlns:a16="http://schemas.microsoft.com/office/drawing/2014/main" id="{871DF92C-099E-4E4A-87F9-6B7D25CDC274}"/>
              </a:ext>
            </a:extLst>
          </p:cNvPr>
          <p:cNvSpPr/>
          <p:nvPr/>
        </p:nvSpPr>
        <p:spPr>
          <a:xfrm>
            <a:off x="1368844" y="3411096"/>
            <a:ext cx="2383986" cy="830997"/>
          </a:xfrm>
          <a:prstGeom prst="rect">
            <a:avLst/>
          </a:prstGeom>
        </p:spPr>
        <p:txBody>
          <a:bodyPr wrap="none">
            <a:spAutoFit/>
          </a:bodyPr>
          <a:lstStyle/>
          <a:p>
            <a:r>
              <a:rPr lang="en-US" sz="4800" b="1" dirty="0">
                <a:solidFill>
                  <a:srgbClr val="FFC000"/>
                </a:solidFill>
                <a:effectLst>
                  <a:outerShdw blurRad="38100" dist="38100" dir="2700000" algn="tl">
                    <a:srgbClr val="000000">
                      <a:alpha val="43137"/>
                    </a:srgbClr>
                  </a:outerShdw>
                </a:effectLst>
              </a:rPr>
              <a:t>Unsaved</a:t>
            </a:r>
            <a:endParaRPr lang="en-US" sz="4800" dirty="0"/>
          </a:p>
        </p:txBody>
      </p:sp>
      <p:cxnSp>
        <p:nvCxnSpPr>
          <p:cNvPr id="41" name="Straight Arrow Connector 40">
            <a:extLst>
              <a:ext uri="{FF2B5EF4-FFF2-40B4-BE49-F238E27FC236}">
                <a16:creationId xmlns:a16="http://schemas.microsoft.com/office/drawing/2014/main" id="{4941C2C3-FE36-4E20-B744-4D6B8DD1A40C}"/>
              </a:ext>
            </a:extLst>
          </p:cNvPr>
          <p:cNvCxnSpPr>
            <a:cxnSpLocks/>
          </p:cNvCxnSpPr>
          <p:nvPr/>
        </p:nvCxnSpPr>
        <p:spPr>
          <a:xfrm>
            <a:off x="3886200" y="3867150"/>
            <a:ext cx="1981200" cy="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40272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6072BDA-49BE-4741-9024-6A6FF2C9DE7D}"/>
              </a:ext>
            </a:extLst>
          </p:cNvPr>
          <p:cNvSpPr/>
          <p:nvPr/>
        </p:nvSpPr>
        <p:spPr>
          <a:xfrm>
            <a:off x="1600200" y="4357821"/>
            <a:ext cx="6324600" cy="664284"/>
          </a:xfrm>
          <a:prstGeom prst="rect">
            <a:avLst/>
          </a:prstGeom>
          <a:solidFill>
            <a:schemeClr val="tx1">
              <a:alpha val="43000"/>
            </a:schemeClr>
          </a:solidFill>
        </p:spPr>
        <p:txBody>
          <a:bodyPr wrap="square">
            <a:spAutoFit/>
          </a:bodyPr>
          <a:lstStyle/>
          <a:p>
            <a:pPr algn="ctr">
              <a:lnSpc>
                <a:spcPts val="1700"/>
              </a:lnSpc>
              <a:spcBef>
                <a:spcPts val="600"/>
              </a:spcBef>
              <a:spcAft>
                <a:spcPts val="600"/>
              </a:spcAft>
              <a:buClr>
                <a:schemeClr val="bg1"/>
              </a:buClr>
            </a:pPr>
            <a:r>
              <a:rPr lang="en-US" spc="-50" dirty="0">
                <a:solidFill>
                  <a:schemeClr val="bg1"/>
                </a:solidFill>
              </a:rPr>
              <a:t>When a person is saved, </a:t>
            </a:r>
            <a:r>
              <a:rPr lang="en-US" i="1" spc="-50" dirty="0">
                <a:solidFill>
                  <a:srgbClr val="FFC000"/>
                </a:solidFill>
              </a:rPr>
              <a:t>they move </a:t>
            </a:r>
            <a:r>
              <a:rPr lang="en-US" spc="-50" dirty="0">
                <a:solidFill>
                  <a:schemeClr val="bg1"/>
                </a:solidFill>
              </a:rPr>
              <a:t>in relationship to God.</a:t>
            </a:r>
          </a:p>
          <a:p>
            <a:pPr algn="ctr"/>
            <a:r>
              <a:rPr lang="en-US" spc="-50" dirty="0">
                <a:solidFill>
                  <a:schemeClr val="bg1"/>
                </a:solidFill>
              </a:rPr>
              <a:t>They also move from one of God’s </a:t>
            </a:r>
            <a:r>
              <a:rPr lang="en-US" spc="-50" dirty="0">
                <a:solidFill>
                  <a:srgbClr val="FFC000"/>
                </a:solidFill>
              </a:rPr>
              <a:t>unchanging attributes </a:t>
            </a:r>
            <a:r>
              <a:rPr lang="en-US" spc="-50" dirty="0">
                <a:solidFill>
                  <a:schemeClr val="bg1"/>
                </a:solidFill>
              </a:rPr>
              <a:t>to </a:t>
            </a:r>
            <a:r>
              <a:rPr lang="en-US" spc="-50" dirty="0">
                <a:solidFill>
                  <a:srgbClr val="FFC000"/>
                </a:solidFill>
              </a:rPr>
              <a:t>another</a:t>
            </a:r>
            <a:r>
              <a:rPr lang="en-US" spc="-50" dirty="0">
                <a:solidFill>
                  <a:schemeClr val="bg1"/>
                </a:solidFill>
              </a:rPr>
              <a:t>.</a:t>
            </a:r>
            <a:endParaRPr lang="en-US" dirty="0"/>
          </a:p>
        </p:txBody>
      </p:sp>
      <p:sp>
        <p:nvSpPr>
          <p:cNvPr id="30" name="TextBox 29">
            <a:extLst>
              <a:ext uri="{FF2B5EF4-FFF2-40B4-BE49-F238E27FC236}">
                <a16:creationId xmlns:a16="http://schemas.microsoft.com/office/drawing/2014/main" id="{A501E79B-D996-4359-8134-8CA86DEE60EC}"/>
              </a:ext>
            </a:extLst>
          </p:cNvPr>
          <p:cNvSpPr txBox="1"/>
          <p:nvPr/>
        </p:nvSpPr>
        <p:spPr>
          <a:xfrm>
            <a:off x="1219200" y="541337"/>
            <a:ext cx="184731" cy="369332"/>
          </a:xfrm>
          <a:prstGeom prst="rect">
            <a:avLst/>
          </a:prstGeom>
          <a:noFill/>
        </p:spPr>
        <p:txBody>
          <a:bodyPr wrap="none" rtlCol="0">
            <a:spAutoFit/>
          </a:bodyPr>
          <a:lstStyle/>
          <a:p>
            <a:endParaRPr lang="en-US" dirty="0"/>
          </a:p>
        </p:txBody>
      </p:sp>
      <p:sp>
        <p:nvSpPr>
          <p:cNvPr id="31" name="Title 1">
            <a:extLst>
              <a:ext uri="{FF2B5EF4-FFF2-40B4-BE49-F238E27FC236}">
                <a16:creationId xmlns:a16="http://schemas.microsoft.com/office/drawing/2014/main" id="{325DE88F-AFC2-44A8-8858-5BC8894134C8}"/>
              </a:ext>
            </a:extLst>
          </p:cNvPr>
          <p:cNvSpPr>
            <a:spLocks noGrp="1"/>
          </p:cNvSpPr>
          <p:nvPr>
            <p:ph type="title"/>
          </p:nvPr>
        </p:nvSpPr>
        <p:spPr>
          <a:xfrm>
            <a:off x="685800" y="-79375"/>
            <a:ext cx="8229600" cy="1143000"/>
          </a:xfrm>
        </p:spPr>
        <p:txBody>
          <a:bodyPr>
            <a:noAutofit/>
          </a:bodyPr>
          <a:lstStyle/>
          <a:p>
            <a:r>
              <a:rPr lang="en-US" sz="8800" b="1" dirty="0">
                <a:solidFill>
                  <a:srgbClr val="FFC000"/>
                </a:solidFill>
                <a:effectLst>
                  <a:outerShdw blurRad="38100" dist="38100" dir="2700000" algn="tl">
                    <a:srgbClr val="000000">
                      <a:alpha val="43137"/>
                    </a:srgbClr>
                  </a:outerShdw>
                </a:effectLst>
              </a:rPr>
              <a:t>God</a:t>
            </a:r>
          </a:p>
        </p:txBody>
      </p:sp>
      <p:sp>
        <p:nvSpPr>
          <p:cNvPr id="32" name="Content Placeholder 2">
            <a:extLst>
              <a:ext uri="{FF2B5EF4-FFF2-40B4-BE49-F238E27FC236}">
                <a16:creationId xmlns:a16="http://schemas.microsoft.com/office/drawing/2014/main" id="{96DB3DFB-DB8D-4978-A27B-B1DA80A0E0FF}"/>
              </a:ext>
            </a:extLst>
          </p:cNvPr>
          <p:cNvSpPr>
            <a:spLocks noGrp="1"/>
          </p:cNvSpPr>
          <p:nvPr>
            <p:ph idx="1"/>
          </p:nvPr>
        </p:nvSpPr>
        <p:spPr>
          <a:xfrm>
            <a:off x="685800" y="1246187"/>
            <a:ext cx="8229600" cy="4525963"/>
          </a:xfrm>
        </p:spPr>
        <p:txBody>
          <a:bodyPr>
            <a:normAutofit/>
          </a:bodyPr>
          <a:lstStyle/>
          <a:p>
            <a:pPr>
              <a:buNone/>
            </a:pPr>
            <a:r>
              <a:rPr lang="en-US" sz="4800" b="1" dirty="0">
                <a:effectLst>
                  <a:outerShdw blurRad="38100" dist="38100" dir="2700000" algn="tl">
                    <a:srgbClr val="000000">
                      <a:alpha val="43137"/>
                    </a:srgbClr>
                  </a:outerShdw>
                </a:effectLst>
              </a:rPr>
              <a:t>       </a:t>
            </a:r>
            <a:r>
              <a:rPr lang="en-US" sz="4800" b="1" dirty="0">
                <a:solidFill>
                  <a:srgbClr val="FFC000"/>
                </a:solidFill>
                <a:effectLst>
                  <a:outerShdw blurRad="38100" dist="38100" dir="2700000" algn="tl">
                    <a:srgbClr val="000000">
                      <a:alpha val="43137"/>
                    </a:srgbClr>
                  </a:outerShdw>
                </a:effectLst>
              </a:rPr>
              <a:t>Wrath                    Mercy</a:t>
            </a:r>
          </a:p>
        </p:txBody>
      </p:sp>
      <p:cxnSp>
        <p:nvCxnSpPr>
          <p:cNvPr id="33" name="Straight Arrow Connector 32">
            <a:extLst>
              <a:ext uri="{FF2B5EF4-FFF2-40B4-BE49-F238E27FC236}">
                <a16:creationId xmlns:a16="http://schemas.microsoft.com/office/drawing/2014/main" id="{D4070761-E7B3-48C9-8F98-63A0DC67BE70}"/>
              </a:ext>
            </a:extLst>
          </p:cNvPr>
          <p:cNvCxnSpPr/>
          <p:nvPr/>
        </p:nvCxnSpPr>
        <p:spPr>
          <a:xfrm>
            <a:off x="5867400" y="636587"/>
            <a:ext cx="762000" cy="685800"/>
          </a:xfrm>
          <a:prstGeom prst="straightConnector1">
            <a:avLst/>
          </a:prstGeom>
          <a:ln w="57150">
            <a:solidFill>
              <a:srgbClr val="FFC000"/>
            </a:solidFill>
            <a:tailEnd type="arrow"/>
          </a:ln>
        </p:spPr>
        <p:style>
          <a:lnRef idx="2">
            <a:schemeClr val="accent6"/>
          </a:lnRef>
          <a:fillRef idx="0">
            <a:schemeClr val="accent6"/>
          </a:fillRef>
          <a:effectRef idx="1">
            <a:schemeClr val="accent6"/>
          </a:effectRef>
          <a:fontRef idx="minor">
            <a:schemeClr val="tx1"/>
          </a:fontRef>
        </p:style>
      </p:cxnSp>
      <p:cxnSp>
        <p:nvCxnSpPr>
          <p:cNvPr id="34" name="Straight Arrow Connector 33">
            <a:extLst>
              <a:ext uri="{FF2B5EF4-FFF2-40B4-BE49-F238E27FC236}">
                <a16:creationId xmlns:a16="http://schemas.microsoft.com/office/drawing/2014/main" id="{84E01ABD-EB60-4D5B-BB2C-7D43A6A13436}"/>
              </a:ext>
            </a:extLst>
          </p:cNvPr>
          <p:cNvCxnSpPr/>
          <p:nvPr/>
        </p:nvCxnSpPr>
        <p:spPr>
          <a:xfrm rot="10800000" flipV="1">
            <a:off x="2971800" y="712787"/>
            <a:ext cx="838200" cy="609600"/>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5A5C63A3-8778-42B6-B609-F39FA6B4786E}"/>
              </a:ext>
            </a:extLst>
          </p:cNvPr>
          <p:cNvSpPr/>
          <p:nvPr/>
        </p:nvSpPr>
        <p:spPr>
          <a:xfrm>
            <a:off x="5998299" y="3435543"/>
            <a:ext cx="1697901" cy="830997"/>
          </a:xfrm>
          <a:prstGeom prst="rect">
            <a:avLst/>
          </a:prstGeom>
        </p:spPr>
        <p:txBody>
          <a:bodyPr wrap="none">
            <a:spAutoFit/>
          </a:bodyPr>
          <a:lstStyle/>
          <a:p>
            <a:r>
              <a:rPr lang="en-US" sz="4800" b="1" dirty="0">
                <a:solidFill>
                  <a:srgbClr val="FFC000"/>
                </a:solidFill>
                <a:effectLst>
                  <a:outerShdw blurRad="38100" dist="38100" dir="2700000" algn="tl">
                    <a:srgbClr val="000000">
                      <a:alpha val="43137"/>
                    </a:srgbClr>
                  </a:outerShdw>
                </a:effectLst>
              </a:rPr>
              <a:t>Saved</a:t>
            </a:r>
            <a:endParaRPr lang="en-US" sz="4800" dirty="0"/>
          </a:p>
        </p:txBody>
      </p:sp>
      <p:cxnSp>
        <p:nvCxnSpPr>
          <p:cNvPr id="39" name="Straight Arrow Connector 38">
            <a:extLst>
              <a:ext uri="{FF2B5EF4-FFF2-40B4-BE49-F238E27FC236}">
                <a16:creationId xmlns:a16="http://schemas.microsoft.com/office/drawing/2014/main" id="{3337A2BC-ADE0-4FF7-BFAF-5E3E2FBB1283}"/>
              </a:ext>
            </a:extLst>
          </p:cNvPr>
          <p:cNvCxnSpPr>
            <a:cxnSpLocks/>
          </p:cNvCxnSpPr>
          <p:nvPr/>
        </p:nvCxnSpPr>
        <p:spPr>
          <a:xfrm>
            <a:off x="6788324" y="1955799"/>
            <a:ext cx="0" cy="1553369"/>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3380B8FD-FCB5-4254-9024-9F5A5CDF2B91}"/>
              </a:ext>
            </a:extLst>
          </p:cNvPr>
          <p:cNvCxnSpPr>
            <a:cxnSpLocks/>
          </p:cNvCxnSpPr>
          <p:nvPr/>
        </p:nvCxnSpPr>
        <p:spPr>
          <a:xfrm>
            <a:off x="2515394" y="1932781"/>
            <a:ext cx="0" cy="1553369"/>
          </a:xfrm>
          <a:prstGeom prst="straightConnector1">
            <a:avLst/>
          </a:prstGeom>
          <a:ln w="57150">
            <a:solidFill>
              <a:srgbClr val="FFC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03669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2514600" y="874588"/>
            <a:ext cx="4800600" cy="3482172"/>
          </a:xfrm>
          <a:prstGeom prst="rect">
            <a:avLst/>
          </a:prstGeom>
        </p:spPr>
        <p:txBody>
          <a:bodyPr wrap="square">
            <a:spAutoFit/>
          </a:bodyPr>
          <a:lstStyle/>
          <a:p>
            <a:pPr marL="457200" indent="-457200">
              <a:lnSpc>
                <a:spcPts val="2400"/>
              </a:lnSpc>
              <a:spcBef>
                <a:spcPts val="600"/>
              </a:spcBef>
              <a:spcAft>
                <a:spcPts val="600"/>
              </a:spcAft>
              <a:buAutoNum type="arabicPeriod"/>
            </a:pPr>
            <a:r>
              <a:rPr lang="en-US" sz="2400" spc="-50" dirty="0">
                <a:solidFill>
                  <a:schemeClr val="bg1"/>
                </a:solidFill>
              </a:rPr>
              <a:t>Defining immutability</a:t>
            </a:r>
          </a:p>
          <a:p>
            <a:pPr marL="457200" indent="-457200">
              <a:lnSpc>
                <a:spcPts val="2400"/>
              </a:lnSpc>
              <a:spcBef>
                <a:spcPts val="600"/>
              </a:spcBef>
              <a:spcAft>
                <a:spcPts val="600"/>
              </a:spcAft>
              <a:buAutoNum type="arabicPeriod"/>
            </a:pPr>
            <a:r>
              <a:rPr lang="en-US" sz="2400" spc="-50" dirty="0">
                <a:solidFill>
                  <a:schemeClr val="bg1"/>
                </a:solidFill>
              </a:rPr>
              <a:t>Objections from open theism</a:t>
            </a:r>
          </a:p>
          <a:p>
            <a:pPr marL="457200" indent="-457200">
              <a:lnSpc>
                <a:spcPts val="2400"/>
              </a:lnSpc>
              <a:spcBef>
                <a:spcPts val="600"/>
              </a:spcBef>
              <a:spcAft>
                <a:spcPts val="600"/>
              </a:spcAft>
              <a:buAutoNum type="arabicPeriod"/>
            </a:pPr>
            <a:r>
              <a:rPr lang="en-US" sz="2400" spc="-50" dirty="0">
                <a:solidFill>
                  <a:schemeClr val="bg1"/>
                </a:solidFill>
              </a:rPr>
              <a:t>Biblical support</a:t>
            </a:r>
          </a:p>
          <a:p>
            <a:pPr marL="457200" indent="-457200">
              <a:lnSpc>
                <a:spcPts val="2400"/>
              </a:lnSpc>
              <a:spcBef>
                <a:spcPts val="600"/>
              </a:spcBef>
              <a:spcAft>
                <a:spcPts val="600"/>
              </a:spcAft>
              <a:buAutoNum type="arabicPeriod"/>
            </a:pPr>
            <a:r>
              <a:rPr lang="en-US" sz="2400" spc="-50" dirty="0">
                <a:solidFill>
                  <a:schemeClr val="bg1"/>
                </a:solidFill>
              </a:rPr>
              <a:t>Philosophical support</a:t>
            </a:r>
          </a:p>
          <a:p>
            <a:pPr marL="457200" indent="-457200">
              <a:lnSpc>
                <a:spcPts val="2400"/>
              </a:lnSpc>
              <a:spcBef>
                <a:spcPts val="600"/>
              </a:spcBef>
              <a:spcAft>
                <a:spcPts val="600"/>
              </a:spcAft>
              <a:buAutoNum type="arabicPeriod"/>
            </a:pPr>
            <a:r>
              <a:rPr lang="en-US" sz="2400" spc="-50" dirty="0">
                <a:solidFill>
                  <a:schemeClr val="bg1"/>
                </a:solidFill>
              </a:rPr>
              <a:t>Historical support</a:t>
            </a:r>
          </a:p>
          <a:p>
            <a:pPr marL="457200" indent="-457200">
              <a:lnSpc>
                <a:spcPts val="2400"/>
              </a:lnSpc>
              <a:spcBef>
                <a:spcPts val="600"/>
              </a:spcBef>
              <a:spcAft>
                <a:spcPts val="600"/>
              </a:spcAft>
              <a:buAutoNum type="arabicPeriod"/>
            </a:pPr>
            <a:r>
              <a:rPr lang="en-US" sz="2400" spc="-50" dirty="0">
                <a:solidFill>
                  <a:schemeClr val="bg1"/>
                </a:solidFill>
              </a:rPr>
              <a:t>Answering open theism’s arguments</a:t>
            </a:r>
          </a:p>
          <a:p>
            <a:pPr marL="457200" indent="-457200">
              <a:lnSpc>
                <a:spcPts val="2400"/>
              </a:lnSpc>
              <a:spcBef>
                <a:spcPts val="600"/>
              </a:spcBef>
              <a:spcAft>
                <a:spcPts val="600"/>
              </a:spcAft>
              <a:buAutoNum type="arabicPeriod"/>
            </a:pPr>
            <a:r>
              <a:rPr lang="en-US" sz="2400" b="1" spc="-50" dirty="0">
                <a:solidFill>
                  <a:srgbClr val="FFC000"/>
                </a:solidFill>
              </a:rPr>
              <a:t>Practical take-aways</a:t>
            </a:r>
          </a:p>
        </p:txBody>
      </p:sp>
    </p:spTree>
    <p:extLst>
      <p:ext uri="{BB962C8B-B14F-4D97-AF65-F5344CB8AC3E}">
        <p14:creationId xmlns:p14="http://schemas.microsoft.com/office/powerpoint/2010/main" val="2352864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Practical Take-aways</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304800" y="1063527"/>
            <a:ext cx="8534400" cy="1650452"/>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We can trust </a:t>
            </a:r>
            <a:r>
              <a:rPr lang="en-US" b="1" spc="-50" dirty="0">
                <a:solidFill>
                  <a:srgbClr val="FFC000"/>
                </a:solidFill>
              </a:rPr>
              <a:t>the Bible</a:t>
            </a:r>
            <a:r>
              <a:rPr lang="en-US" b="1" spc="-50" dirty="0">
                <a:solidFill>
                  <a:srgbClr val="FFFF00"/>
                </a:solidFill>
              </a:rPr>
              <a:t>.</a:t>
            </a:r>
          </a:p>
          <a:p>
            <a:pPr marL="287338" indent="-285750">
              <a:lnSpc>
                <a:spcPts val="1700"/>
              </a:lnSpc>
              <a:spcBef>
                <a:spcPts val="600"/>
              </a:spcBef>
              <a:spcAft>
                <a:spcPts val="600"/>
              </a:spcAft>
              <a:buClr>
                <a:schemeClr val="bg1"/>
              </a:buClr>
              <a:buFont typeface="Arial" panose="020B0604020202020204" pitchFamily="34" charset="0"/>
              <a:buChar char="•"/>
            </a:pPr>
            <a:r>
              <a:rPr lang="en-US" spc="-70" dirty="0">
                <a:solidFill>
                  <a:schemeClr val="tx2">
                    <a:lumMod val="40000"/>
                    <a:lumOff val="60000"/>
                  </a:schemeClr>
                </a:solidFill>
              </a:rPr>
              <a:t>Matt. 5:18 – </a:t>
            </a:r>
            <a:r>
              <a:rPr lang="en-US" spc="-70" dirty="0">
                <a:solidFill>
                  <a:schemeClr val="bg1"/>
                </a:solidFill>
              </a:rPr>
              <a:t>Jesus said, “For truly, I say to you, until heaven and earth pass away, </a:t>
            </a:r>
            <a:r>
              <a:rPr lang="en-US" spc="-70" dirty="0">
                <a:solidFill>
                  <a:srgbClr val="FFC000"/>
                </a:solidFill>
              </a:rPr>
              <a:t>not an iota, not a dot</a:t>
            </a:r>
            <a:r>
              <a:rPr lang="en-US" spc="-70" dirty="0">
                <a:solidFill>
                  <a:schemeClr val="bg1"/>
                </a:solidFill>
              </a:rPr>
              <a:t>, will pass from the Law </a:t>
            </a:r>
            <a:r>
              <a:rPr lang="en-US" spc="-70" dirty="0">
                <a:solidFill>
                  <a:srgbClr val="FFC000"/>
                </a:solidFill>
              </a:rPr>
              <a:t>until all is accomplished</a:t>
            </a:r>
            <a:r>
              <a:rPr lang="en-US" spc="-70" dirty="0">
                <a:solidFill>
                  <a:schemeClr val="bg1"/>
                </a:solidFill>
              </a:rPr>
              <a:t>.”</a:t>
            </a:r>
          </a:p>
          <a:p>
            <a:pPr marL="287338" indent="-285750">
              <a:lnSpc>
                <a:spcPts val="1700"/>
              </a:lnSpc>
              <a:spcBef>
                <a:spcPts val="600"/>
              </a:spcBef>
              <a:spcAft>
                <a:spcPts val="600"/>
              </a:spcAft>
              <a:buClr>
                <a:schemeClr val="bg1"/>
              </a:buClr>
              <a:buFont typeface="Arial" panose="020B0604020202020204" pitchFamily="34" charset="0"/>
              <a:buChar char="•"/>
            </a:pPr>
            <a:r>
              <a:rPr lang="en-US" spc="-70" dirty="0">
                <a:solidFill>
                  <a:schemeClr val="bg1"/>
                </a:solidFill>
              </a:rPr>
              <a:t>Since God cannot learn and knows all things, </a:t>
            </a:r>
            <a:r>
              <a:rPr lang="en-US" spc="-70" dirty="0">
                <a:solidFill>
                  <a:srgbClr val="FFC000"/>
                </a:solidFill>
              </a:rPr>
              <a:t>prophecy cannot fail </a:t>
            </a:r>
            <a:r>
              <a:rPr lang="en-US" spc="-70" dirty="0">
                <a:solidFill>
                  <a:schemeClr val="bg1"/>
                </a:solidFill>
              </a:rPr>
              <a:t>(the Bible is infallible)!</a:t>
            </a:r>
          </a:p>
          <a:p>
            <a:pPr marL="287338" indent="-285750">
              <a:lnSpc>
                <a:spcPts val="1700"/>
              </a:lnSpc>
              <a:spcBef>
                <a:spcPts val="600"/>
              </a:spcBef>
              <a:spcAft>
                <a:spcPts val="600"/>
              </a:spcAft>
              <a:buClr>
                <a:schemeClr val="bg1"/>
              </a:buClr>
              <a:buFont typeface="Arial" panose="020B0604020202020204" pitchFamily="34" charset="0"/>
              <a:buChar char="•"/>
            </a:pPr>
            <a:r>
              <a:rPr lang="en-US" spc="-70" dirty="0">
                <a:solidFill>
                  <a:schemeClr val="bg1"/>
                </a:solidFill>
              </a:rPr>
              <a:t>God’s Word doesn’t contain ‘best guesses.’ </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Because God does not change…</a:t>
            </a:r>
          </a:p>
        </p:txBody>
      </p:sp>
      <p:sp>
        <p:nvSpPr>
          <p:cNvPr id="12" name="Rectangle 11">
            <a:extLst>
              <a:ext uri="{FF2B5EF4-FFF2-40B4-BE49-F238E27FC236}">
                <a16:creationId xmlns:a16="http://schemas.microsoft.com/office/drawing/2014/main" id="{32DBC816-930C-41F1-A2B2-B011A8C75DF3}"/>
              </a:ext>
            </a:extLst>
          </p:cNvPr>
          <p:cNvSpPr/>
          <p:nvPr/>
        </p:nvSpPr>
        <p:spPr>
          <a:xfrm>
            <a:off x="304800" y="3124227"/>
            <a:ext cx="8534400" cy="1047723"/>
          </a:xfrm>
          <a:prstGeom prst="rect">
            <a:avLst/>
          </a:prstGeom>
          <a:solidFill>
            <a:schemeClr val="tx1">
              <a:alpha val="43000"/>
            </a:schemeClr>
          </a:solidFill>
        </p:spPr>
        <p:txBody>
          <a:bodyPr wrap="square">
            <a:spAutoFit/>
          </a:bodyPr>
          <a:lstStyle/>
          <a:p>
            <a:pPr>
              <a:lnSpc>
                <a:spcPts val="1700"/>
              </a:lnSpc>
              <a:spcAft>
                <a:spcPts val="600"/>
              </a:spcAft>
              <a:buClr>
                <a:schemeClr val="bg1"/>
              </a:buClr>
            </a:pPr>
            <a:r>
              <a:rPr lang="en-US" b="1" spc="-50" dirty="0">
                <a:solidFill>
                  <a:srgbClr val="FFFF00"/>
                </a:solidFill>
              </a:rPr>
              <a:t>We can trust </a:t>
            </a:r>
            <a:r>
              <a:rPr lang="en-US" b="1" spc="-50" dirty="0">
                <a:solidFill>
                  <a:srgbClr val="FFC000"/>
                </a:solidFill>
              </a:rPr>
              <a:t>God’s promises</a:t>
            </a:r>
            <a:r>
              <a:rPr lang="en-US" b="1" spc="-50" dirty="0">
                <a:solidFill>
                  <a:srgbClr val="FFFF00"/>
                </a:solidFill>
              </a:rPr>
              <a:t>.</a:t>
            </a:r>
          </a:p>
          <a:p>
            <a:pPr marL="287338" indent="-285750">
              <a:lnSpc>
                <a:spcPts val="1700"/>
              </a:lnSpc>
              <a:spcAft>
                <a:spcPts val="600"/>
              </a:spcAft>
              <a:buClr>
                <a:schemeClr val="bg1"/>
              </a:buClr>
              <a:buFont typeface="Arial" panose="020B0604020202020204" pitchFamily="34" charset="0"/>
              <a:buChar char="•"/>
            </a:pPr>
            <a:r>
              <a:rPr lang="en-US" spc="-70" dirty="0">
                <a:solidFill>
                  <a:schemeClr val="bg1"/>
                </a:solidFill>
              </a:rPr>
              <a:t>Psalm 89:28-35 – “</a:t>
            </a:r>
            <a:r>
              <a:rPr lang="en-US" spc="-70" dirty="0">
                <a:solidFill>
                  <a:srgbClr val="FFC000"/>
                </a:solidFill>
              </a:rPr>
              <a:t>My mercy I will keep </a:t>
            </a:r>
            <a:r>
              <a:rPr lang="en-US" spc="-70" dirty="0">
                <a:solidFill>
                  <a:schemeClr val="bg1"/>
                </a:solidFill>
              </a:rPr>
              <a:t>for him forever… My covenant </a:t>
            </a:r>
            <a:r>
              <a:rPr lang="en-US" spc="-70" dirty="0">
                <a:solidFill>
                  <a:srgbClr val="FFC000"/>
                </a:solidFill>
              </a:rPr>
              <a:t>shall stand firm</a:t>
            </a:r>
            <a:r>
              <a:rPr lang="en-US" spc="-70" dirty="0">
                <a:solidFill>
                  <a:schemeClr val="bg1"/>
                </a:solidFill>
              </a:rPr>
              <a:t>... I will not utterly take from him, Nor </a:t>
            </a:r>
            <a:r>
              <a:rPr lang="en-US" spc="-70" dirty="0">
                <a:solidFill>
                  <a:srgbClr val="FFC000"/>
                </a:solidFill>
              </a:rPr>
              <a:t>allow My faithfulness to fail</a:t>
            </a:r>
            <a:r>
              <a:rPr lang="en-US" spc="-70" dirty="0">
                <a:solidFill>
                  <a:schemeClr val="bg1"/>
                </a:solidFill>
              </a:rPr>
              <a:t>. My covenant </a:t>
            </a:r>
            <a:r>
              <a:rPr lang="en-US" spc="-70" dirty="0">
                <a:solidFill>
                  <a:srgbClr val="FFC000"/>
                </a:solidFill>
              </a:rPr>
              <a:t>I will not break</a:t>
            </a:r>
            <a:r>
              <a:rPr lang="en-US" spc="-70" dirty="0">
                <a:solidFill>
                  <a:schemeClr val="bg1"/>
                </a:solidFill>
              </a:rPr>
              <a:t>, Nor alter </a:t>
            </a:r>
            <a:r>
              <a:rPr lang="en-US" spc="-70" dirty="0">
                <a:solidFill>
                  <a:srgbClr val="FFC000"/>
                </a:solidFill>
              </a:rPr>
              <a:t>the word </a:t>
            </a:r>
            <a:r>
              <a:rPr lang="en-US" spc="-70" dirty="0">
                <a:solidFill>
                  <a:schemeClr val="bg1"/>
                </a:solidFill>
              </a:rPr>
              <a:t>that has gone out of My lips… </a:t>
            </a:r>
            <a:r>
              <a:rPr lang="en-US" spc="-70" dirty="0">
                <a:solidFill>
                  <a:srgbClr val="FFC000"/>
                </a:solidFill>
              </a:rPr>
              <a:t>I will not lie</a:t>
            </a:r>
            <a:r>
              <a:rPr lang="en-US" spc="-70" dirty="0">
                <a:solidFill>
                  <a:schemeClr val="bg1"/>
                </a:solidFill>
              </a:rPr>
              <a:t>…”</a:t>
            </a:r>
          </a:p>
        </p:txBody>
      </p:sp>
    </p:spTree>
    <p:extLst>
      <p:ext uri="{BB962C8B-B14F-4D97-AF65-F5344CB8AC3E}">
        <p14:creationId xmlns:p14="http://schemas.microsoft.com/office/powerpoint/2010/main" val="1349018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Practical Take-aways</a:t>
            </a:r>
            <a:endParaRPr lang="en-US" sz="2400" b="1" dirty="0">
              <a:solidFill>
                <a:srgbClr val="FF0000"/>
              </a:solidFill>
            </a:endParaRPr>
          </a:p>
        </p:txBody>
      </p:sp>
      <p:sp>
        <p:nvSpPr>
          <p:cNvPr id="11" name="Rectangle 10">
            <a:extLst>
              <a:ext uri="{FF2B5EF4-FFF2-40B4-BE49-F238E27FC236}">
                <a16:creationId xmlns:a16="http://schemas.microsoft.com/office/drawing/2014/main" id="{B05641BF-8ABE-43F7-8ACC-77C23144E5DC}"/>
              </a:ext>
            </a:extLst>
          </p:cNvPr>
          <p:cNvSpPr/>
          <p:nvPr/>
        </p:nvSpPr>
        <p:spPr>
          <a:xfrm>
            <a:off x="304800" y="742950"/>
            <a:ext cx="8534400" cy="1278555"/>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We can ask God for </a:t>
            </a:r>
            <a:r>
              <a:rPr lang="en-US" b="1" spc="-50" dirty="0">
                <a:solidFill>
                  <a:srgbClr val="FFC000"/>
                </a:solidFill>
              </a:rPr>
              <a:t>specific guidance</a:t>
            </a:r>
            <a:r>
              <a:rPr lang="en-US" b="1" spc="-50" dirty="0">
                <a:solidFill>
                  <a:srgbClr val="FFFF00"/>
                </a:solidFill>
              </a:rPr>
              <a:t>.</a:t>
            </a:r>
          </a:p>
          <a:p>
            <a:pPr marL="287338" indent="-285750">
              <a:lnSpc>
                <a:spcPts val="1700"/>
              </a:lnSpc>
              <a:spcBef>
                <a:spcPts val="600"/>
              </a:spcBef>
              <a:spcAft>
                <a:spcPts val="600"/>
              </a:spcAft>
              <a:buClr>
                <a:schemeClr val="bg1"/>
              </a:buClr>
              <a:buFont typeface="Arial" panose="020B0604020202020204" pitchFamily="34" charset="0"/>
              <a:buChar char="•"/>
            </a:pPr>
            <a:r>
              <a:rPr lang="en-US" spc="-70" dirty="0">
                <a:solidFill>
                  <a:schemeClr val="bg1"/>
                </a:solidFill>
              </a:rPr>
              <a:t>Since God is immutable, </a:t>
            </a:r>
            <a:r>
              <a:rPr lang="en-US" spc="-70" dirty="0">
                <a:solidFill>
                  <a:srgbClr val="FFC000"/>
                </a:solidFill>
              </a:rPr>
              <a:t>he knows the future  </a:t>
            </a:r>
            <a:r>
              <a:rPr lang="en-US" spc="-70" dirty="0">
                <a:solidFill>
                  <a:schemeClr val="bg1"/>
                </a:solidFill>
              </a:rPr>
              <a:t>and doesn’t have to “wait and learn.”</a:t>
            </a:r>
          </a:p>
          <a:p>
            <a:pPr marL="287338" indent="-285750">
              <a:lnSpc>
                <a:spcPts val="1700"/>
              </a:lnSpc>
              <a:spcBef>
                <a:spcPts val="600"/>
              </a:spcBef>
              <a:spcAft>
                <a:spcPts val="600"/>
              </a:spcAft>
              <a:buClr>
                <a:schemeClr val="bg1"/>
              </a:buClr>
              <a:buFont typeface="Arial" panose="020B0604020202020204" pitchFamily="34" charset="0"/>
              <a:buChar char="•"/>
            </a:pPr>
            <a:r>
              <a:rPr lang="en-US" spc="-70" dirty="0">
                <a:solidFill>
                  <a:schemeClr val="bg1"/>
                </a:solidFill>
              </a:rPr>
              <a:t>Therefore, we can </a:t>
            </a:r>
            <a:r>
              <a:rPr lang="en-US" spc="-70" dirty="0">
                <a:solidFill>
                  <a:srgbClr val="FFC000"/>
                </a:solidFill>
              </a:rPr>
              <a:t>come to him for advice </a:t>
            </a:r>
            <a:r>
              <a:rPr lang="en-US" spc="-70" dirty="0">
                <a:solidFill>
                  <a:schemeClr val="bg1"/>
                </a:solidFill>
              </a:rPr>
              <a:t>on who to </a:t>
            </a:r>
            <a:r>
              <a:rPr lang="en-US" spc="-70" dirty="0">
                <a:solidFill>
                  <a:srgbClr val="FFC000"/>
                </a:solidFill>
              </a:rPr>
              <a:t>marry</a:t>
            </a:r>
            <a:r>
              <a:rPr lang="en-US" spc="-70" dirty="0">
                <a:solidFill>
                  <a:schemeClr val="bg1"/>
                </a:solidFill>
              </a:rPr>
              <a:t>, which </a:t>
            </a:r>
            <a:r>
              <a:rPr lang="en-US" spc="-70" dirty="0">
                <a:solidFill>
                  <a:srgbClr val="FFC000"/>
                </a:solidFill>
              </a:rPr>
              <a:t>job</a:t>
            </a:r>
            <a:r>
              <a:rPr lang="en-US" spc="-70" dirty="0">
                <a:solidFill>
                  <a:schemeClr val="bg1"/>
                </a:solidFill>
              </a:rPr>
              <a:t> to accept, which </a:t>
            </a:r>
            <a:r>
              <a:rPr lang="en-US" spc="-70" dirty="0">
                <a:solidFill>
                  <a:srgbClr val="FFC000"/>
                </a:solidFill>
              </a:rPr>
              <a:t>degree to study </a:t>
            </a:r>
            <a:r>
              <a:rPr lang="en-US" spc="-70" dirty="0">
                <a:solidFill>
                  <a:schemeClr val="bg1"/>
                </a:solidFill>
              </a:rPr>
              <a:t>in school, and so forth.</a:t>
            </a:r>
          </a:p>
        </p:txBody>
      </p:sp>
      <p:sp>
        <p:nvSpPr>
          <p:cNvPr id="13" name="TextBox 12">
            <a:extLst>
              <a:ext uri="{FF2B5EF4-FFF2-40B4-BE49-F238E27FC236}">
                <a16:creationId xmlns:a16="http://schemas.microsoft.com/office/drawing/2014/main" id="{409FB3FC-2962-4C62-B95D-3C24DE9B88F6}"/>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Because God does not change…</a:t>
            </a:r>
          </a:p>
        </p:txBody>
      </p:sp>
      <p:sp>
        <p:nvSpPr>
          <p:cNvPr id="12" name="Rectangle 11">
            <a:extLst>
              <a:ext uri="{FF2B5EF4-FFF2-40B4-BE49-F238E27FC236}">
                <a16:creationId xmlns:a16="http://schemas.microsoft.com/office/drawing/2014/main" id="{32DBC816-930C-41F1-A2B2-B011A8C75DF3}"/>
              </a:ext>
            </a:extLst>
          </p:cNvPr>
          <p:cNvSpPr/>
          <p:nvPr/>
        </p:nvSpPr>
        <p:spPr>
          <a:xfrm>
            <a:off x="301925" y="2173905"/>
            <a:ext cx="8534400" cy="1637628"/>
          </a:xfrm>
          <a:prstGeom prst="rect">
            <a:avLst/>
          </a:prstGeom>
          <a:solidFill>
            <a:schemeClr val="tx1">
              <a:alpha val="43000"/>
            </a:schemeClr>
          </a:solidFill>
        </p:spPr>
        <p:txBody>
          <a:bodyPr wrap="square">
            <a:spAutoFit/>
          </a:bodyPr>
          <a:lstStyle/>
          <a:p>
            <a:pPr>
              <a:lnSpc>
                <a:spcPts val="1700"/>
              </a:lnSpc>
              <a:spcAft>
                <a:spcPts val="600"/>
              </a:spcAft>
              <a:buClr>
                <a:schemeClr val="bg1"/>
              </a:buClr>
            </a:pPr>
            <a:r>
              <a:rPr lang="en-US" b="1" spc="-50" dirty="0">
                <a:solidFill>
                  <a:srgbClr val="FFFF00"/>
                </a:solidFill>
              </a:rPr>
              <a:t>We can be sure of our </a:t>
            </a:r>
            <a:r>
              <a:rPr lang="en-US" b="1" spc="-50" dirty="0">
                <a:solidFill>
                  <a:srgbClr val="FFC000"/>
                </a:solidFill>
              </a:rPr>
              <a:t>own salvation</a:t>
            </a:r>
            <a:r>
              <a:rPr lang="en-US" b="1" spc="-50" dirty="0">
                <a:solidFill>
                  <a:srgbClr val="FFFF00"/>
                </a:solidFill>
              </a:rPr>
              <a:t>.</a:t>
            </a:r>
          </a:p>
          <a:p>
            <a:pPr marL="287338" indent="-285750">
              <a:lnSpc>
                <a:spcPts val="1700"/>
              </a:lnSpc>
              <a:spcAft>
                <a:spcPts val="600"/>
              </a:spcAft>
              <a:buClr>
                <a:schemeClr val="bg1"/>
              </a:buClr>
              <a:buFont typeface="Arial" panose="020B0604020202020204" pitchFamily="34" charset="0"/>
              <a:buChar char="•"/>
            </a:pPr>
            <a:r>
              <a:rPr lang="en-US" spc="-70" dirty="0">
                <a:solidFill>
                  <a:schemeClr val="bg1"/>
                </a:solidFill>
              </a:rPr>
              <a:t>Since God </a:t>
            </a:r>
            <a:r>
              <a:rPr lang="en-US" spc="-70" dirty="0">
                <a:solidFill>
                  <a:srgbClr val="FFC000"/>
                </a:solidFill>
              </a:rPr>
              <a:t>does not pass through time</a:t>
            </a:r>
            <a:r>
              <a:rPr lang="en-US" spc="-70" dirty="0">
                <a:solidFill>
                  <a:schemeClr val="bg1"/>
                </a:solidFill>
              </a:rPr>
              <a:t>, he already knows all and </a:t>
            </a:r>
            <a:r>
              <a:rPr lang="en-US" spc="-70" dirty="0">
                <a:solidFill>
                  <a:srgbClr val="FFC000"/>
                </a:solidFill>
              </a:rPr>
              <a:t>calls those who are his</a:t>
            </a:r>
            <a:r>
              <a:rPr lang="en-US" spc="-70" dirty="0">
                <a:solidFill>
                  <a:schemeClr val="bg1"/>
                </a:solidFill>
              </a:rPr>
              <a:t>.</a:t>
            </a:r>
          </a:p>
          <a:p>
            <a:pPr marL="287338" indent="-285750">
              <a:lnSpc>
                <a:spcPts val="1700"/>
              </a:lnSpc>
              <a:spcAft>
                <a:spcPts val="600"/>
              </a:spcAft>
              <a:buClr>
                <a:schemeClr val="bg1"/>
              </a:buClr>
              <a:buFont typeface="Arial" panose="020B0604020202020204" pitchFamily="34" charset="0"/>
              <a:buChar char="•"/>
            </a:pPr>
            <a:r>
              <a:rPr lang="en-US" spc="-70" dirty="0">
                <a:solidFill>
                  <a:schemeClr val="tx2">
                    <a:lumMod val="40000"/>
                    <a:lumOff val="60000"/>
                  </a:schemeClr>
                </a:solidFill>
              </a:rPr>
              <a:t>Philippians 1:6 – </a:t>
            </a:r>
            <a:r>
              <a:rPr lang="en-US" spc="-70" dirty="0">
                <a:solidFill>
                  <a:schemeClr val="bg1"/>
                </a:solidFill>
              </a:rPr>
              <a:t>you can “[be] confident of this very thing, that He who has begun a good work in you </a:t>
            </a:r>
            <a:r>
              <a:rPr lang="en-US" spc="-70" dirty="0">
                <a:solidFill>
                  <a:schemeClr val="tx2">
                    <a:lumMod val="40000"/>
                    <a:lumOff val="60000"/>
                  </a:schemeClr>
                </a:solidFill>
              </a:rPr>
              <a:t>will complete it </a:t>
            </a:r>
            <a:r>
              <a:rPr lang="en-US" spc="-70" dirty="0">
                <a:solidFill>
                  <a:schemeClr val="bg1"/>
                </a:solidFill>
              </a:rPr>
              <a:t>until the day of Jesus Christ”</a:t>
            </a:r>
          </a:p>
          <a:p>
            <a:pPr marL="287338" indent="-285750">
              <a:lnSpc>
                <a:spcPts val="1700"/>
              </a:lnSpc>
              <a:spcAft>
                <a:spcPts val="600"/>
              </a:spcAft>
              <a:buClr>
                <a:schemeClr val="bg1"/>
              </a:buClr>
              <a:buFont typeface="Arial" panose="020B0604020202020204" pitchFamily="34" charset="0"/>
              <a:buChar char="•"/>
            </a:pPr>
            <a:r>
              <a:rPr lang="en-US" spc="-70" dirty="0">
                <a:solidFill>
                  <a:schemeClr val="tx2">
                    <a:lumMod val="40000"/>
                    <a:lumOff val="60000"/>
                  </a:schemeClr>
                </a:solidFill>
              </a:rPr>
              <a:t>Romans 8:30 – </a:t>
            </a:r>
            <a:r>
              <a:rPr lang="en-US" spc="-70" dirty="0">
                <a:solidFill>
                  <a:schemeClr val="bg1"/>
                </a:solidFill>
              </a:rPr>
              <a:t>“And those whom he </a:t>
            </a:r>
            <a:r>
              <a:rPr lang="en-US" spc="-70" dirty="0">
                <a:solidFill>
                  <a:schemeClr val="tx2">
                    <a:lumMod val="40000"/>
                    <a:lumOff val="60000"/>
                  </a:schemeClr>
                </a:solidFill>
              </a:rPr>
              <a:t>predestined</a:t>
            </a:r>
            <a:r>
              <a:rPr lang="en-US" spc="-70" dirty="0">
                <a:solidFill>
                  <a:schemeClr val="bg1"/>
                </a:solidFill>
              </a:rPr>
              <a:t> he also </a:t>
            </a:r>
            <a:r>
              <a:rPr lang="en-US" spc="-70" dirty="0">
                <a:solidFill>
                  <a:schemeClr val="tx2">
                    <a:lumMod val="40000"/>
                    <a:lumOff val="60000"/>
                  </a:schemeClr>
                </a:solidFill>
              </a:rPr>
              <a:t>called</a:t>
            </a:r>
            <a:r>
              <a:rPr lang="en-US" spc="-70" dirty="0">
                <a:solidFill>
                  <a:schemeClr val="bg1"/>
                </a:solidFill>
              </a:rPr>
              <a:t>, and those whom he called he also </a:t>
            </a:r>
            <a:r>
              <a:rPr lang="en-US" spc="-70" dirty="0">
                <a:solidFill>
                  <a:schemeClr val="tx2">
                    <a:lumMod val="40000"/>
                    <a:lumOff val="60000"/>
                  </a:schemeClr>
                </a:solidFill>
              </a:rPr>
              <a:t>justified</a:t>
            </a:r>
            <a:r>
              <a:rPr lang="en-US" spc="-70" dirty="0">
                <a:solidFill>
                  <a:schemeClr val="bg1"/>
                </a:solidFill>
              </a:rPr>
              <a:t>, and those whom he justified he also </a:t>
            </a:r>
            <a:r>
              <a:rPr lang="en-US" spc="-70" dirty="0">
                <a:solidFill>
                  <a:schemeClr val="tx2">
                    <a:lumMod val="40000"/>
                    <a:lumOff val="60000"/>
                  </a:schemeClr>
                </a:solidFill>
              </a:rPr>
              <a:t>glorified</a:t>
            </a:r>
            <a:r>
              <a:rPr lang="en-US" spc="-70" dirty="0">
                <a:solidFill>
                  <a:schemeClr val="bg1"/>
                </a:solidFill>
              </a:rPr>
              <a:t>.”</a:t>
            </a:r>
          </a:p>
        </p:txBody>
      </p:sp>
      <p:sp>
        <p:nvSpPr>
          <p:cNvPr id="8" name="Rectangle 7">
            <a:extLst>
              <a:ext uri="{FF2B5EF4-FFF2-40B4-BE49-F238E27FC236}">
                <a16:creationId xmlns:a16="http://schemas.microsoft.com/office/drawing/2014/main" id="{51526FA3-CF13-4B39-84CB-1057730FD9C4}"/>
              </a:ext>
            </a:extLst>
          </p:cNvPr>
          <p:cNvSpPr/>
          <p:nvPr/>
        </p:nvSpPr>
        <p:spPr>
          <a:xfrm>
            <a:off x="304800" y="4019550"/>
            <a:ext cx="8534400" cy="906658"/>
          </a:xfrm>
          <a:prstGeom prst="rect">
            <a:avLst/>
          </a:prstGeom>
          <a:solidFill>
            <a:schemeClr val="tx1">
              <a:alpha val="43000"/>
            </a:schemeClr>
          </a:solidFill>
        </p:spPr>
        <p:txBody>
          <a:bodyPr wrap="square">
            <a:spAutoFit/>
          </a:bodyPr>
          <a:lstStyle/>
          <a:p>
            <a:pPr>
              <a:lnSpc>
                <a:spcPts val="1700"/>
              </a:lnSpc>
              <a:spcBef>
                <a:spcPts val="600"/>
              </a:spcBef>
              <a:spcAft>
                <a:spcPts val="600"/>
              </a:spcAft>
              <a:buClr>
                <a:schemeClr val="bg1"/>
              </a:buClr>
            </a:pPr>
            <a:r>
              <a:rPr lang="en-US" b="1" spc="-50" dirty="0">
                <a:solidFill>
                  <a:srgbClr val="FFFF00"/>
                </a:solidFill>
              </a:rPr>
              <a:t>We have a </a:t>
            </a:r>
            <a:r>
              <a:rPr lang="en-US" b="1" spc="-50" dirty="0">
                <a:solidFill>
                  <a:srgbClr val="FFC000"/>
                </a:solidFill>
              </a:rPr>
              <a:t>solid foundation </a:t>
            </a:r>
            <a:r>
              <a:rPr lang="en-US" b="1" spc="-50" dirty="0">
                <a:solidFill>
                  <a:srgbClr val="FFFF00"/>
                </a:solidFill>
              </a:rPr>
              <a:t>for service.</a:t>
            </a:r>
          </a:p>
          <a:p>
            <a:pPr marL="287338" indent="-285750">
              <a:lnSpc>
                <a:spcPts val="1700"/>
              </a:lnSpc>
              <a:spcBef>
                <a:spcPts val="600"/>
              </a:spcBef>
              <a:spcAft>
                <a:spcPts val="600"/>
              </a:spcAft>
              <a:buClr>
                <a:schemeClr val="bg1"/>
              </a:buClr>
              <a:buFont typeface="Arial" panose="020B0604020202020204" pitchFamily="34" charset="0"/>
              <a:buChar char="•"/>
            </a:pPr>
            <a:r>
              <a:rPr lang="en-US" spc="-70" dirty="0">
                <a:solidFill>
                  <a:schemeClr val="tx2">
                    <a:lumMod val="40000"/>
                    <a:lumOff val="60000"/>
                  </a:schemeClr>
                </a:solidFill>
              </a:rPr>
              <a:t>1 Corinthians 15:58 – </a:t>
            </a:r>
            <a:r>
              <a:rPr lang="en-US" spc="-70" dirty="0">
                <a:solidFill>
                  <a:schemeClr val="bg1"/>
                </a:solidFill>
              </a:rPr>
              <a:t>“Therefore, my beloved brothers, be </a:t>
            </a:r>
            <a:r>
              <a:rPr lang="en-US" spc="-70" dirty="0">
                <a:solidFill>
                  <a:srgbClr val="FFC000"/>
                </a:solidFill>
              </a:rPr>
              <a:t>steadfast</a:t>
            </a:r>
            <a:r>
              <a:rPr lang="en-US" spc="-70" dirty="0">
                <a:solidFill>
                  <a:schemeClr val="bg1"/>
                </a:solidFill>
              </a:rPr>
              <a:t>, </a:t>
            </a:r>
            <a:r>
              <a:rPr lang="en-US" spc="-70" dirty="0">
                <a:solidFill>
                  <a:srgbClr val="FFC000"/>
                </a:solidFill>
              </a:rPr>
              <a:t>immovable</a:t>
            </a:r>
            <a:r>
              <a:rPr lang="en-US" spc="-70" dirty="0">
                <a:solidFill>
                  <a:schemeClr val="bg1"/>
                </a:solidFill>
              </a:rPr>
              <a:t>, always abounding in the work of the Lord, knowing that </a:t>
            </a:r>
            <a:r>
              <a:rPr lang="en-US" spc="-70" dirty="0">
                <a:solidFill>
                  <a:srgbClr val="FFC000"/>
                </a:solidFill>
              </a:rPr>
              <a:t>in the Lord your labor is not in vain</a:t>
            </a:r>
            <a:r>
              <a:rPr lang="en-US" spc="-70" dirty="0">
                <a:solidFill>
                  <a:schemeClr val="bg1"/>
                </a:solidFill>
              </a:rPr>
              <a:t>.”</a:t>
            </a:r>
          </a:p>
        </p:txBody>
      </p:sp>
    </p:spTree>
    <p:extLst>
      <p:ext uri="{BB962C8B-B14F-4D97-AF65-F5344CB8AC3E}">
        <p14:creationId xmlns:p14="http://schemas.microsoft.com/office/powerpoint/2010/main" val="2610679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76962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Bibliography</a:t>
            </a:r>
            <a:endParaRPr lang="en-US" sz="2400" b="1" dirty="0">
              <a:solidFill>
                <a:srgbClr val="FF0000"/>
              </a:solidFill>
            </a:endParaRPr>
          </a:p>
        </p:txBody>
      </p:sp>
      <p:sp>
        <p:nvSpPr>
          <p:cNvPr id="2" name="Rectangle 1">
            <a:extLst>
              <a:ext uri="{FF2B5EF4-FFF2-40B4-BE49-F238E27FC236}">
                <a16:creationId xmlns:a16="http://schemas.microsoft.com/office/drawing/2014/main" id="{E9B7AB2A-FBA3-4434-969C-5EE6C946285E}"/>
              </a:ext>
            </a:extLst>
          </p:cNvPr>
          <p:cNvSpPr/>
          <p:nvPr/>
        </p:nvSpPr>
        <p:spPr>
          <a:xfrm>
            <a:off x="914400" y="461556"/>
            <a:ext cx="7924800" cy="4616648"/>
          </a:xfrm>
          <a:prstGeom prst="rect">
            <a:avLst/>
          </a:prstGeom>
        </p:spPr>
        <p:txBody>
          <a:bodyPr wrap="square">
            <a:spAutoFit/>
          </a:bodyPr>
          <a:lstStyle/>
          <a:p>
            <a:pPr marL="460375" marR="800100" indent="-457200">
              <a:spcBef>
                <a:spcPts val="1200"/>
              </a:spcBef>
              <a:spcAft>
                <a:spcPts val="0"/>
              </a:spcAft>
            </a:pP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Aquinas, Thomas. </a:t>
            </a:r>
            <a:r>
              <a:rPr lang="en-US" sz="14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Summa Contra Gentiles</a:t>
            </a: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Translated by Fathers of the English Dominican Province. London: Burns Oates &amp; </a:t>
            </a:r>
            <a:r>
              <a:rPr lang="en-US" sz="14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Washbourne</a:t>
            </a: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1924.</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60375" marR="800100" indent="-457200">
              <a:spcBef>
                <a:spcPts val="1200"/>
              </a:spcBef>
              <a:spcAft>
                <a:spcPts val="0"/>
              </a:spcAft>
            </a:pP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Aquinas, Thomas. </a:t>
            </a:r>
            <a:r>
              <a:rPr lang="en-US" sz="14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Summa Theologica</a:t>
            </a: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Translated by Fathers of the English Dominican Province. London: Burns Oates &amp; </a:t>
            </a:r>
            <a:r>
              <a:rPr lang="en-US" sz="14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Washbourne</a:t>
            </a: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n.d.</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60375" marR="800100" indent="-457200">
              <a:spcBef>
                <a:spcPts val="1200"/>
              </a:spcBef>
              <a:spcAft>
                <a:spcPts val="0"/>
              </a:spcAft>
            </a:pP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Geisler, Norman. </a:t>
            </a:r>
            <a:r>
              <a:rPr lang="en-US" sz="14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A Popular Survey of the New Testament</a:t>
            </a: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Grand Rapids, MI: Baker Books, 2014.</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60375" marR="800100" indent="-457200">
              <a:spcBef>
                <a:spcPts val="1200"/>
              </a:spcBef>
              <a:spcAft>
                <a:spcPts val="0"/>
              </a:spcAft>
            </a:pP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Geisler, Norman. </a:t>
            </a:r>
            <a:r>
              <a:rPr lang="en-US" sz="14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Systematic Theology, Volume Two: God, Creation</a:t>
            </a: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Minneapolis, MN: Bethany House Publishers, 2003.</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60375" marR="800100" indent="-457200">
              <a:spcBef>
                <a:spcPts val="1200"/>
              </a:spcBef>
              <a:spcAft>
                <a:spcPts val="0"/>
              </a:spcAft>
            </a:pP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Geisler, Norman. “TH540: Theology Proper.” Lecture, Veritas International University, Murrieta, CA, 2014, GodImmut7.ser.pptx</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60375" marR="800100" indent="-457200">
              <a:spcBef>
                <a:spcPts val="1200"/>
              </a:spcBef>
              <a:spcAft>
                <a:spcPts val="0"/>
              </a:spcAft>
            </a:pP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Grudem, Wayne A. </a:t>
            </a:r>
            <a:r>
              <a:rPr lang="en-US" sz="14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Systematic Theology: An Introduction to Biblical Doctrine</a:t>
            </a: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Leicester, England; Grand Rapids, MI: Inter-Varsity Press; Zondervan Pub. House, 2004.</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60375" marR="800100" indent="-457200">
              <a:spcBef>
                <a:spcPts val="1200"/>
              </a:spcBef>
              <a:spcAft>
                <a:spcPts val="0"/>
              </a:spcAft>
            </a:pP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MacArthur, John, and Richard </a:t>
            </a:r>
            <a:r>
              <a:rPr lang="en-US" sz="14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Mayhue</a:t>
            </a: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eds., </a:t>
            </a:r>
            <a:r>
              <a:rPr lang="en-US" sz="14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Biblical Doctrine: A Systematic Summary of Bible Truth</a:t>
            </a: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Wheaton, IL: Crossway, 2017.</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a:p>
            <a:pPr marL="460375" marR="800100" indent="-457200">
              <a:spcBef>
                <a:spcPts val="1200"/>
              </a:spcBef>
              <a:spcAft>
                <a:spcPts val="0"/>
              </a:spcAft>
            </a:pP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Pinnock, Clark H., Richard Rice, John Sanders, William </a:t>
            </a:r>
            <a:r>
              <a:rPr lang="en-US" sz="14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Hasker</a:t>
            </a: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David Basinger. </a:t>
            </a:r>
            <a:r>
              <a:rPr lang="en-US" sz="1400" i="1" dirty="0">
                <a:solidFill>
                  <a:schemeClr val="bg1"/>
                </a:solidFill>
                <a:latin typeface="Calibri" panose="020F0502020204030204" pitchFamily="34" charset="0"/>
                <a:ea typeface="Times New Roman" panose="02020603050405020304" pitchFamily="18" charset="0"/>
                <a:cs typeface="Calibri" panose="020F0502020204030204" pitchFamily="34" charset="0"/>
              </a:rPr>
              <a:t>The Openness of God: A Biblical Challenge to the Traditional Understanding of God.</a:t>
            </a: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14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Dovers</a:t>
            </a:r>
            <a:r>
              <a:rPr lang="en-US" sz="1400" dirty="0">
                <a:solidFill>
                  <a:schemeClr val="bg1"/>
                </a:solidFill>
                <a:latin typeface="Calibri" panose="020F0502020204030204" pitchFamily="34" charset="0"/>
                <a:ea typeface="Times New Roman" panose="02020603050405020304" pitchFamily="18" charset="0"/>
                <a:cs typeface="Calibri" panose="020F0502020204030204" pitchFamily="34" charset="0"/>
              </a:rPr>
              <a:t> Grove, IL: InterVarsity Press, 1994. Kindle Edition.</a:t>
            </a:r>
            <a:endParaRPr lang="en-US" sz="1400" dirty="0">
              <a:solidFill>
                <a:schemeClr val="bg1"/>
              </a:solidFill>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086868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2514600" y="874588"/>
            <a:ext cx="4800600" cy="3482172"/>
          </a:xfrm>
          <a:prstGeom prst="rect">
            <a:avLst/>
          </a:prstGeom>
        </p:spPr>
        <p:txBody>
          <a:bodyPr wrap="square">
            <a:spAutoFit/>
          </a:bodyPr>
          <a:lstStyle/>
          <a:p>
            <a:pPr marL="457200" indent="-457200">
              <a:lnSpc>
                <a:spcPts val="2400"/>
              </a:lnSpc>
              <a:spcBef>
                <a:spcPts val="600"/>
              </a:spcBef>
              <a:spcAft>
                <a:spcPts val="600"/>
              </a:spcAft>
              <a:buAutoNum type="arabicPeriod"/>
            </a:pPr>
            <a:r>
              <a:rPr lang="en-US" sz="2400" spc="-50" dirty="0">
                <a:solidFill>
                  <a:schemeClr val="bg1"/>
                </a:solidFill>
              </a:rPr>
              <a:t>Defining immutability</a:t>
            </a:r>
          </a:p>
          <a:p>
            <a:pPr marL="457200" indent="-457200">
              <a:lnSpc>
                <a:spcPts val="2400"/>
              </a:lnSpc>
              <a:spcBef>
                <a:spcPts val="600"/>
              </a:spcBef>
              <a:spcAft>
                <a:spcPts val="600"/>
              </a:spcAft>
              <a:buAutoNum type="arabicPeriod"/>
            </a:pPr>
            <a:r>
              <a:rPr lang="en-US" sz="2400" b="1" spc="-50" dirty="0">
                <a:solidFill>
                  <a:srgbClr val="FFC000"/>
                </a:solidFill>
              </a:rPr>
              <a:t>Objections from open theism</a:t>
            </a:r>
          </a:p>
          <a:p>
            <a:pPr marL="457200" indent="-457200">
              <a:lnSpc>
                <a:spcPts val="2400"/>
              </a:lnSpc>
              <a:spcBef>
                <a:spcPts val="600"/>
              </a:spcBef>
              <a:spcAft>
                <a:spcPts val="600"/>
              </a:spcAft>
              <a:buAutoNum type="arabicPeriod"/>
            </a:pPr>
            <a:r>
              <a:rPr lang="en-US" sz="2400" spc="-50" dirty="0">
                <a:solidFill>
                  <a:schemeClr val="bg1"/>
                </a:solidFill>
              </a:rPr>
              <a:t>Biblical support</a:t>
            </a:r>
          </a:p>
          <a:p>
            <a:pPr marL="457200" indent="-457200">
              <a:lnSpc>
                <a:spcPts val="2400"/>
              </a:lnSpc>
              <a:spcBef>
                <a:spcPts val="600"/>
              </a:spcBef>
              <a:spcAft>
                <a:spcPts val="600"/>
              </a:spcAft>
              <a:buAutoNum type="arabicPeriod"/>
            </a:pPr>
            <a:r>
              <a:rPr lang="en-US" sz="2400" spc="-50" dirty="0">
                <a:solidFill>
                  <a:schemeClr val="bg1"/>
                </a:solidFill>
              </a:rPr>
              <a:t>Philosophical support</a:t>
            </a:r>
          </a:p>
          <a:p>
            <a:pPr marL="457200" indent="-457200">
              <a:lnSpc>
                <a:spcPts val="2400"/>
              </a:lnSpc>
              <a:spcBef>
                <a:spcPts val="600"/>
              </a:spcBef>
              <a:spcAft>
                <a:spcPts val="600"/>
              </a:spcAft>
              <a:buAutoNum type="arabicPeriod"/>
            </a:pPr>
            <a:r>
              <a:rPr lang="en-US" sz="2400" spc="-50" dirty="0">
                <a:solidFill>
                  <a:schemeClr val="bg1"/>
                </a:solidFill>
              </a:rPr>
              <a:t>Historical support</a:t>
            </a:r>
          </a:p>
          <a:p>
            <a:pPr marL="457200" indent="-457200">
              <a:lnSpc>
                <a:spcPts val="2400"/>
              </a:lnSpc>
              <a:spcBef>
                <a:spcPts val="600"/>
              </a:spcBef>
              <a:spcAft>
                <a:spcPts val="600"/>
              </a:spcAft>
              <a:buAutoNum type="arabicPeriod"/>
            </a:pPr>
            <a:r>
              <a:rPr lang="en-US" sz="2400" spc="-50" dirty="0">
                <a:solidFill>
                  <a:schemeClr val="bg1"/>
                </a:solidFill>
              </a:rPr>
              <a:t>Answering open theism’s arguments</a:t>
            </a:r>
          </a:p>
          <a:p>
            <a:pPr marL="457200" indent="-457200">
              <a:lnSpc>
                <a:spcPts val="2400"/>
              </a:lnSpc>
              <a:spcBef>
                <a:spcPts val="600"/>
              </a:spcBef>
              <a:spcAft>
                <a:spcPts val="600"/>
              </a:spcAft>
              <a:buAutoNum type="arabicPeriod"/>
            </a:pPr>
            <a:r>
              <a:rPr lang="en-US" sz="2400" spc="-50" dirty="0">
                <a:solidFill>
                  <a:schemeClr val="bg1"/>
                </a:solidFill>
              </a:rPr>
              <a:t>Practical take-aways</a:t>
            </a:r>
          </a:p>
        </p:txBody>
      </p:sp>
    </p:spTree>
    <p:extLst>
      <p:ext uri="{BB962C8B-B14F-4D97-AF65-F5344CB8AC3E}">
        <p14:creationId xmlns:p14="http://schemas.microsoft.com/office/powerpoint/2010/main" val="1447074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48006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Objections from Open Theism</a:t>
            </a:r>
          </a:p>
        </p:txBody>
      </p:sp>
      <p:sp>
        <p:nvSpPr>
          <p:cNvPr id="10" name="Rectangle 9">
            <a:extLst>
              <a:ext uri="{FF2B5EF4-FFF2-40B4-BE49-F238E27FC236}">
                <a16:creationId xmlns:a16="http://schemas.microsoft.com/office/drawing/2014/main" id="{A5DCC7DB-038C-419C-AA92-9EDA1DC1FDC1}"/>
              </a:ext>
            </a:extLst>
          </p:cNvPr>
          <p:cNvSpPr/>
          <p:nvPr/>
        </p:nvSpPr>
        <p:spPr>
          <a:xfrm>
            <a:off x="914400" y="485126"/>
            <a:ext cx="5486400" cy="4343497"/>
          </a:xfrm>
          <a:prstGeom prst="rect">
            <a:avLst/>
          </a:prstGeom>
          <a:solidFill>
            <a:schemeClr val="tx1">
              <a:alpha val="43000"/>
            </a:schemeClr>
          </a:solidFill>
        </p:spPr>
        <p:txBody>
          <a:bodyPr wrap="square">
            <a:spAutoFit/>
          </a:bodyPr>
          <a:lstStyle/>
          <a:p>
            <a:pPr>
              <a:lnSpc>
                <a:spcPts val="1700"/>
              </a:lnSpc>
            </a:pPr>
            <a:r>
              <a:rPr lang="en-US" b="1" spc="-50" dirty="0">
                <a:solidFill>
                  <a:srgbClr val="FFFF00"/>
                </a:solidFill>
              </a:rPr>
              <a:t>Open theism says…</a:t>
            </a:r>
            <a:endParaRPr lang="en-US" spc="-50" dirty="0">
              <a:solidFill>
                <a:schemeClr val="bg1"/>
              </a:solidFill>
            </a:endParaRPr>
          </a:p>
          <a:p>
            <a:pPr marL="285750" indent="-285750">
              <a:lnSpc>
                <a:spcPts val="1700"/>
              </a:lnSpc>
              <a:spcBef>
                <a:spcPts val="300"/>
              </a:spcBef>
              <a:buFont typeface="Arial" panose="020B0604020202020204" pitchFamily="34" charset="0"/>
              <a:buChar char="•"/>
            </a:pPr>
            <a:r>
              <a:rPr lang="en-US" spc="-50" dirty="0">
                <a:solidFill>
                  <a:schemeClr val="bg1"/>
                </a:solidFill>
              </a:rPr>
              <a:t>“God </a:t>
            </a:r>
            <a:r>
              <a:rPr lang="en-US" spc="-50" dirty="0">
                <a:solidFill>
                  <a:srgbClr val="FFC000"/>
                </a:solidFill>
              </a:rPr>
              <a:t>changes</a:t>
            </a:r>
            <a:r>
              <a:rPr lang="en-US" spc="-50" dirty="0">
                <a:solidFill>
                  <a:schemeClr val="bg1"/>
                </a:solidFill>
              </a:rPr>
              <a:t>” (1401) </a:t>
            </a:r>
          </a:p>
          <a:p>
            <a:pPr marL="285750" indent="-285750">
              <a:lnSpc>
                <a:spcPts val="1700"/>
              </a:lnSpc>
              <a:spcBef>
                <a:spcPts val="300"/>
              </a:spcBef>
              <a:buFont typeface="Arial" panose="020B0604020202020204" pitchFamily="34" charset="0"/>
              <a:buChar char="•"/>
            </a:pPr>
            <a:r>
              <a:rPr lang="en-US" spc="-50" dirty="0">
                <a:solidFill>
                  <a:schemeClr val="bg1"/>
                </a:solidFill>
              </a:rPr>
              <a:t>“God takes </a:t>
            </a:r>
            <a:r>
              <a:rPr lang="en-US" spc="-50" dirty="0">
                <a:solidFill>
                  <a:srgbClr val="FFC000"/>
                </a:solidFill>
              </a:rPr>
              <a:t>risks</a:t>
            </a:r>
            <a:r>
              <a:rPr lang="en-US" spc="-50" dirty="0">
                <a:solidFill>
                  <a:schemeClr val="bg1"/>
                </a:solidFill>
              </a:rPr>
              <a:t>” (18)</a:t>
            </a:r>
          </a:p>
          <a:p>
            <a:pPr marL="285750" indent="-285750">
              <a:lnSpc>
                <a:spcPts val="1700"/>
              </a:lnSpc>
              <a:spcBef>
                <a:spcPts val="300"/>
              </a:spcBef>
              <a:buFont typeface="Arial" panose="020B0604020202020204" pitchFamily="34" charset="0"/>
              <a:buChar char="•"/>
            </a:pPr>
            <a:r>
              <a:rPr lang="en-US" spc="-50" dirty="0">
                <a:solidFill>
                  <a:schemeClr val="bg1"/>
                </a:solidFill>
              </a:rPr>
              <a:t>“God </a:t>
            </a:r>
            <a:r>
              <a:rPr lang="en-US" spc="-50" dirty="0">
                <a:solidFill>
                  <a:srgbClr val="FFC000"/>
                </a:solidFill>
              </a:rPr>
              <a:t>repents</a:t>
            </a:r>
            <a:r>
              <a:rPr lang="en-US" spc="-50" dirty="0">
                <a:solidFill>
                  <a:schemeClr val="bg1"/>
                </a:solidFill>
              </a:rPr>
              <a:t>” (255; cf. 1147)</a:t>
            </a:r>
          </a:p>
          <a:p>
            <a:pPr marL="285750" indent="-285750">
              <a:lnSpc>
                <a:spcPts val="1700"/>
              </a:lnSpc>
              <a:spcBef>
                <a:spcPts val="300"/>
              </a:spcBef>
              <a:buFont typeface="Arial" panose="020B0604020202020204" pitchFamily="34" charset="0"/>
              <a:buChar char="•"/>
            </a:pPr>
            <a:r>
              <a:rPr lang="en-US" spc="-50" dirty="0">
                <a:solidFill>
                  <a:schemeClr val="bg1"/>
                </a:solidFill>
              </a:rPr>
              <a:t>“God </a:t>
            </a:r>
            <a:r>
              <a:rPr lang="en-US" spc="-50" dirty="0">
                <a:solidFill>
                  <a:srgbClr val="FFC000"/>
                </a:solidFill>
              </a:rPr>
              <a:t>suffers</a:t>
            </a:r>
            <a:r>
              <a:rPr lang="en-US" spc="-50" dirty="0">
                <a:solidFill>
                  <a:schemeClr val="bg1"/>
                </a:solidFill>
              </a:rPr>
              <a:t>” (1413-1414)</a:t>
            </a:r>
          </a:p>
          <a:p>
            <a:pPr marL="285750" indent="-285750">
              <a:lnSpc>
                <a:spcPts val="1700"/>
              </a:lnSpc>
              <a:spcBef>
                <a:spcPts val="300"/>
              </a:spcBef>
              <a:buFont typeface="Arial" panose="020B0604020202020204" pitchFamily="34" charset="0"/>
              <a:buChar char="•"/>
            </a:pPr>
            <a:r>
              <a:rPr lang="en-US" spc="-50" dirty="0">
                <a:solidFill>
                  <a:schemeClr val="bg1"/>
                </a:solidFill>
              </a:rPr>
              <a:t>God “opens himself up to the real </a:t>
            </a:r>
            <a:r>
              <a:rPr lang="en-US" spc="-50" dirty="0">
                <a:solidFill>
                  <a:srgbClr val="FFC000"/>
                </a:solidFill>
              </a:rPr>
              <a:t>possibility of failure </a:t>
            </a:r>
            <a:r>
              <a:rPr lang="en-US" spc="-50" dirty="0">
                <a:solidFill>
                  <a:schemeClr val="bg1"/>
                </a:solidFill>
              </a:rPr>
              <a:t>and </a:t>
            </a:r>
            <a:r>
              <a:rPr lang="en-US" spc="-50" dirty="0">
                <a:solidFill>
                  <a:srgbClr val="FFC000"/>
                </a:solidFill>
              </a:rPr>
              <a:t>disappointment</a:t>
            </a:r>
            <a:r>
              <a:rPr lang="en-US" spc="-50" dirty="0">
                <a:solidFill>
                  <a:schemeClr val="bg1"/>
                </a:solidFill>
              </a:rPr>
              <a:t>.” (1838)</a:t>
            </a:r>
          </a:p>
          <a:p>
            <a:pPr marL="285750" indent="-285750">
              <a:lnSpc>
                <a:spcPts val="1700"/>
              </a:lnSpc>
              <a:spcBef>
                <a:spcPts val="300"/>
              </a:spcBef>
              <a:buFont typeface="Arial" panose="020B0604020202020204" pitchFamily="34" charset="0"/>
              <a:buChar char="•"/>
            </a:pPr>
            <a:r>
              <a:rPr lang="en-US" spc="-50" dirty="0">
                <a:solidFill>
                  <a:schemeClr val="bg1"/>
                </a:solidFill>
              </a:rPr>
              <a:t>“He </a:t>
            </a:r>
            <a:r>
              <a:rPr lang="en-US" spc="-50" dirty="0">
                <a:solidFill>
                  <a:srgbClr val="FFC000"/>
                </a:solidFill>
              </a:rPr>
              <a:t>learns</a:t>
            </a:r>
            <a:r>
              <a:rPr lang="en-US" spc="-50" dirty="0">
                <a:solidFill>
                  <a:schemeClr val="bg1"/>
                </a:solidFill>
              </a:rPr>
              <a:t>” (120)</a:t>
            </a:r>
          </a:p>
          <a:p>
            <a:pPr marL="285750" indent="-285750">
              <a:lnSpc>
                <a:spcPts val="1700"/>
              </a:lnSpc>
              <a:spcBef>
                <a:spcPts val="300"/>
              </a:spcBef>
              <a:buFont typeface="Arial" panose="020B0604020202020204" pitchFamily="34" charset="0"/>
              <a:buChar char="•"/>
            </a:pPr>
            <a:r>
              <a:rPr lang="en-US" spc="-50" dirty="0">
                <a:solidFill>
                  <a:schemeClr val="bg1"/>
                </a:solidFill>
              </a:rPr>
              <a:t>“God </a:t>
            </a:r>
            <a:r>
              <a:rPr lang="en-US" spc="-50" dirty="0">
                <a:solidFill>
                  <a:srgbClr val="FFC000"/>
                </a:solidFill>
              </a:rPr>
              <a:t>comes to know events</a:t>
            </a:r>
            <a:r>
              <a:rPr lang="en-US" spc="-50" dirty="0">
                <a:solidFill>
                  <a:schemeClr val="bg1"/>
                </a:solidFill>
              </a:rPr>
              <a:t> as they take place.” (120)</a:t>
            </a:r>
          </a:p>
          <a:p>
            <a:pPr marL="285750" indent="-285750">
              <a:lnSpc>
                <a:spcPts val="1700"/>
              </a:lnSpc>
              <a:spcBef>
                <a:spcPts val="300"/>
              </a:spcBef>
              <a:buFont typeface="Arial" panose="020B0604020202020204" pitchFamily="34" charset="0"/>
              <a:buChar char="•"/>
            </a:pPr>
            <a:r>
              <a:rPr lang="en-US" spc="-50" dirty="0">
                <a:solidFill>
                  <a:schemeClr val="bg1"/>
                </a:solidFill>
              </a:rPr>
              <a:t>God “adapts to </a:t>
            </a:r>
            <a:r>
              <a:rPr lang="en-US" spc="-50" dirty="0">
                <a:solidFill>
                  <a:srgbClr val="FFC000"/>
                </a:solidFill>
              </a:rPr>
              <a:t>surprises</a:t>
            </a:r>
            <a:r>
              <a:rPr lang="en-US" spc="-50" dirty="0">
                <a:solidFill>
                  <a:schemeClr val="bg1"/>
                </a:solidFill>
              </a:rPr>
              <a:t> and to the </a:t>
            </a:r>
            <a:r>
              <a:rPr lang="en-US" spc="-50" dirty="0">
                <a:solidFill>
                  <a:srgbClr val="FFC000"/>
                </a:solidFill>
              </a:rPr>
              <a:t>unexpected</a:t>
            </a:r>
            <a:r>
              <a:rPr lang="en-US" spc="-50" dirty="0">
                <a:solidFill>
                  <a:schemeClr val="bg1"/>
                </a:solidFill>
              </a:rPr>
              <a:t>” (1349)</a:t>
            </a:r>
          </a:p>
          <a:p>
            <a:pPr marL="285750" indent="-285750">
              <a:lnSpc>
                <a:spcPts val="1700"/>
              </a:lnSpc>
              <a:spcBef>
                <a:spcPts val="300"/>
              </a:spcBef>
              <a:buFont typeface="Arial" panose="020B0604020202020204" pitchFamily="34" charset="0"/>
              <a:buChar char="•"/>
            </a:pPr>
            <a:r>
              <a:rPr lang="en-US" spc="-50" dirty="0">
                <a:solidFill>
                  <a:schemeClr val="bg1"/>
                </a:solidFill>
              </a:rPr>
              <a:t>God “enters into dynamic, </a:t>
            </a:r>
            <a:r>
              <a:rPr lang="en-US" spc="-50" dirty="0">
                <a:solidFill>
                  <a:srgbClr val="FFC000"/>
                </a:solidFill>
              </a:rPr>
              <a:t>give-and-take</a:t>
            </a:r>
            <a:r>
              <a:rPr lang="en-US" spc="-50" dirty="0">
                <a:solidFill>
                  <a:schemeClr val="bg1"/>
                </a:solidFill>
              </a:rPr>
              <a:t> relationships with us.” (17)</a:t>
            </a:r>
          </a:p>
          <a:p>
            <a:pPr marL="285750" indent="-285750">
              <a:lnSpc>
                <a:spcPts val="1700"/>
              </a:lnSpc>
              <a:spcBef>
                <a:spcPts val="300"/>
              </a:spcBef>
              <a:buFont typeface="Arial" panose="020B0604020202020204" pitchFamily="34" charset="0"/>
              <a:buChar char="•"/>
            </a:pPr>
            <a:r>
              <a:rPr lang="en-US" spc="-50" dirty="0">
                <a:solidFill>
                  <a:schemeClr val="bg1"/>
                </a:solidFill>
              </a:rPr>
              <a:t>“</a:t>
            </a:r>
            <a:r>
              <a:rPr lang="en-US" spc="-50" dirty="0">
                <a:solidFill>
                  <a:srgbClr val="FFC000"/>
                </a:solidFill>
              </a:rPr>
              <a:t>Time</a:t>
            </a:r>
            <a:r>
              <a:rPr lang="en-US" spc="-50" dirty="0">
                <a:solidFill>
                  <a:schemeClr val="bg1"/>
                </a:solidFill>
              </a:rPr>
              <a:t> is real for God.” (387-388)</a:t>
            </a:r>
          </a:p>
          <a:p>
            <a:pPr marL="285750" indent="-285750">
              <a:lnSpc>
                <a:spcPts val="1700"/>
              </a:lnSpc>
              <a:spcBef>
                <a:spcPts val="300"/>
              </a:spcBef>
              <a:buFont typeface="Arial" panose="020B0604020202020204" pitchFamily="34" charset="0"/>
              <a:buChar char="•"/>
            </a:pPr>
            <a:r>
              <a:rPr lang="en-US" spc="-50" dirty="0">
                <a:solidFill>
                  <a:schemeClr val="bg1"/>
                </a:solidFill>
              </a:rPr>
              <a:t>God “occasionally </a:t>
            </a:r>
            <a:r>
              <a:rPr lang="en-US" spc="-50" dirty="0">
                <a:solidFill>
                  <a:srgbClr val="FFC000"/>
                </a:solidFill>
              </a:rPr>
              <a:t>changes</a:t>
            </a:r>
            <a:r>
              <a:rPr lang="en-US" b="1" spc="-50" dirty="0">
                <a:solidFill>
                  <a:srgbClr val="FFC000"/>
                </a:solidFill>
              </a:rPr>
              <a:t> </a:t>
            </a:r>
            <a:r>
              <a:rPr lang="en-US" spc="-50" dirty="0">
                <a:solidFill>
                  <a:srgbClr val="FFC000"/>
                </a:solidFill>
              </a:rPr>
              <a:t>his</a:t>
            </a:r>
            <a:r>
              <a:rPr lang="en-US" b="1" spc="-50" dirty="0">
                <a:solidFill>
                  <a:srgbClr val="FFC000"/>
                </a:solidFill>
              </a:rPr>
              <a:t> </a:t>
            </a:r>
            <a:r>
              <a:rPr lang="en-US" spc="-50" dirty="0">
                <a:solidFill>
                  <a:srgbClr val="FFC000"/>
                </a:solidFill>
              </a:rPr>
              <a:t>mind</a:t>
            </a:r>
            <a:r>
              <a:rPr lang="en-US" spc="-50" dirty="0">
                <a:solidFill>
                  <a:schemeClr val="bg1"/>
                </a:solidFill>
              </a:rPr>
              <a:t>.” (255)</a:t>
            </a:r>
          </a:p>
          <a:p>
            <a:pPr marL="285750" indent="-285750">
              <a:lnSpc>
                <a:spcPts val="1700"/>
              </a:lnSpc>
              <a:spcBef>
                <a:spcPts val="300"/>
              </a:spcBef>
              <a:buFont typeface="Arial" panose="020B0604020202020204" pitchFamily="34" charset="0"/>
              <a:buChar char="•"/>
            </a:pPr>
            <a:r>
              <a:rPr lang="en-US" spc="-50" dirty="0">
                <a:solidFill>
                  <a:schemeClr val="bg1"/>
                </a:solidFill>
              </a:rPr>
              <a:t>“God </a:t>
            </a:r>
            <a:r>
              <a:rPr lang="en-US" spc="-50" dirty="0">
                <a:solidFill>
                  <a:srgbClr val="FFC000"/>
                </a:solidFill>
              </a:rPr>
              <a:t>adjusts</a:t>
            </a:r>
            <a:r>
              <a:rPr lang="en-US" spc="-50" dirty="0">
                <a:solidFill>
                  <a:schemeClr val="bg1"/>
                </a:solidFill>
              </a:rPr>
              <a:t> and </a:t>
            </a:r>
            <a:r>
              <a:rPr lang="en-US" spc="-50" dirty="0">
                <a:solidFill>
                  <a:srgbClr val="FFC000"/>
                </a:solidFill>
              </a:rPr>
              <a:t>alters his plans</a:t>
            </a:r>
            <a:r>
              <a:rPr lang="en-US" spc="-50" dirty="0">
                <a:solidFill>
                  <a:schemeClr val="bg1"/>
                </a:solidFill>
              </a:rPr>
              <a:t>” (661-662)</a:t>
            </a:r>
          </a:p>
          <a:p>
            <a:pPr marL="285750" indent="-285750">
              <a:lnSpc>
                <a:spcPts val="1700"/>
              </a:lnSpc>
              <a:spcBef>
                <a:spcPts val="300"/>
              </a:spcBef>
              <a:buFont typeface="Arial" panose="020B0604020202020204" pitchFamily="34" charset="0"/>
              <a:buChar char="•"/>
            </a:pPr>
            <a:r>
              <a:rPr lang="en-US" spc="-50" dirty="0">
                <a:solidFill>
                  <a:schemeClr val="bg1"/>
                </a:solidFill>
              </a:rPr>
              <a:t>“If Plan A fails, God is ready with </a:t>
            </a:r>
            <a:r>
              <a:rPr lang="en-US" spc="-50" dirty="0">
                <a:solidFill>
                  <a:srgbClr val="FFC000"/>
                </a:solidFill>
              </a:rPr>
              <a:t>Plan B</a:t>
            </a:r>
            <a:r>
              <a:rPr lang="en-US" spc="-50" dirty="0">
                <a:solidFill>
                  <a:schemeClr val="bg1"/>
                </a:solidFill>
              </a:rPr>
              <a:t>.” (1350)</a:t>
            </a:r>
          </a:p>
          <a:p>
            <a:pPr algn="r">
              <a:lnSpc>
                <a:spcPts val="1700"/>
              </a:lnSpc>
              <a:spcBef>
                <a:spcPts val="300"/>
              </a:spcBef>
            </a:pPr>
            <a:r>
              <a:rPr lang="en-US" spc="-50" dirty="0">
                <a:solidFill>
                  <a:schemeClr val="bg1"/>
                </a:solidFill>
              </a:rPr>
              <a:t>(from Pinnock, et. al., </a:t>
            </a:r>
            <a:r>
              <a:rPr lang="en-US" i="1" spc="-50" dirty="0">
                <a:solidFill>
                  <a:schemeClr val="bg1"/>
                </a:solidFill>
              </a:rPr>
              <a:t>The Openness of God</a:t>
            </a:r>
            <a:r>
              <a:rPr lang="en-US" spc="-50" dirty="0">
                <a:solidFill>
                  <a:schemeClr val="bg1"/>
                </a:solidFill>
              </a:rPr>
              <a:t>, 1994)</a:t>
            </a:r>
          </a:p>
        </p:txBody>
      </p:sp>
      <p:pic>
        <p:nvPicPr>
          <p:cNvPr id="5" name="Picture 4" descr="A person wearing a suit and tie&#10;&#10;Description automatically generated">
            <a:extLst>
              <a:ext uri="{FF2B5EF4-FFF2-40B4-BE49-F238E27FC236}">
                <a16:creationId xmlns:a16="http://schemas.microsoft.com/office/drawing/2014/main" id="{7C84F736-65E4-4D3A-A5CA-620EEF2568FC}"/>
              </a:ext>
            </a:extLst>
          </p:cNvPr>
          <p:cNvPicPr>
            <a:picLocks noChangeAspect="1"/>
          </p:cNvPicPr>
          <p:nvPr/>
        </p:nvPicPr>
        <p:blipFill rotWithShape="1">
          <a:blip r:embed="rId3">
            <a:extLst>
              <a:ext uri="{28A0092B-C50C-407E-A947-70E740481C1C}">
                <a14:useLocalDpi xmlns:a14="http://schemas.microsoft.com/office/drawing/2010/main" val="0"/>
              </a:ext>
            </a:extLst>
          </a:blip>
          <a:srcRect l="9497"/>
          <a:stretch/>
        </p:blipFill>
        <p:spPr>
          <a:xfrm>
            <a:off x="6629400" y="485126"/>
            <a:ext cx="1774926" cy="2362200"/>
          </a:xfrm>
          <a:prstGeom prst="rect">
            <a:avLst/>
          </a:prstGeom>
        </p:spPr>
      </p:pic>
    </p:spTree>
    <p:extLst>
      <p:ext uri="{BB962C8B-B14F-4D97-AF65-F5344CB8AC3E}">
        <p14:creationId xmlns:p14="http://schemas.microsoft.com/office/powerpoint/2010/main" val="3865088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2514600" y="874588"/>
            <a:ext cx="4800600" cy="3482172"/>
          </a:xfrm>
          <a:prstGeom prst="rect">
            <a:avLst/>
          </a:prstGeom>
        </p:spPr>
        <p:txBody>
          <a:bodyPr wrap="square">
            <a:spAutoFit/>
          </a:bodyPr>
          <a:lstStyle/>
          <a:p>
            <a:pPr marL="457200" indent="-457200">
              <a:lnSpc>
                <a:spcPts val="2400"/>
              </a:lnSpc>
              <a:spcBef>
                <a:spcPts val="600"/>
              </a:spcBef>
              <a:spcAft>
                <a:spcPts val="600"/>
              </a:spcAft>
              <a:buAutoNum type="arabicPeriod"/>
            </a:pPr>
            <a:r>
              <a:rPr lang="en-US" sz="2400" spc="-50" dirty="0">
                <a:solidFill>
                  <a:schemeClr val="bg1"/>
                </a:solidFill>
              </a:rPr>
              <a:t>Defining immutability</a:t>
            </a:r>
          </a:p>
          <a:p>
            <a:pPr marL="457200" indent="-457200">
              <a:lnSpc>
                <a:spcPts val="2400"/>
              </a:lnSpc>
              <a:spcBef>
                <a:spcPts val="600"/>
              </a:spcBef>
              <a:spcAft>
                <a:spcPts val="600"/>
              </a:spcAft>
              <a:buAutoNum type="arabicPeriod"/>
            </a:pPr>
            <a:r>
              <a:rPr lang="en-US" sz="2400" spc="-50" dirty="0">
                <a:solidFill>
                  <a:schemeClr val="bg1"/>
                </a:solidFill>
              </a:rPr>
              <a:t>Objections from open theism</a:t>
            </a:r>
          </a:p>
          <a:p>
            <a:pPr marL="457200" indent="-457200">
              <a:lnSpc>
                <a:spcPts val="2400"/>
              </a:lnSpc>
              <a:spcBef>
                <a:spcPts val="600"/>
              </a:spcBef>
              <a:spcAft>
                <a:spcPts val="600"/>
              </a:spcAft>
              <a:buAutoNum type="arabicPeriod"/>
            </a:pPr>
            <a:r>
              <a:rPr lang="en-US" sz="2400" b="1" spc="-50" dirty="0">
                <a:solidFill>
                  <a:srgbClr val="FFC000"/>
                </a:solidFill>
              </a:rPr>
              <a:t>Biblical support</a:t>
            </a:r>
          </a:p>
          <a:p>
            <a:pPr marL="457200" indent="-457200">
              <a:lnSpc>
                <a:spcPts val="2400"/>
              </a:lnSpc>
              <a:spcBef>
                <a:spcPts val="600"/>
              </a:spcBef>
              <a:spcAft>
                <a:spcPts val="600"/>
              </a:spcAft>
              <a:buAutoNum type="arabicPeriod"/>
            </a:pPr>
            <a:r>
              <a:rPr lang="en-US" sz="2400" spc="-50" dirty="0">
                <a:solidFill>
                  <a:schemeClr val="bg1"/>
                </a:solidFill>
              </a:rPr>
              <a:t>Philosophical support</a:t>
            </a:r>
          </a:p>
          <a:p>
            <a:pPr marL="457200" indent="-457200">
              <a:lnSpc>
                <a:spcPts val="2400"/>
              </a:lnSpc>
              <a:spcBef>
                <a:spcPts val="600"/>
              </a:spcBef>
              <a:spcAft>
                <a:spcPts val="600"/>
              </a:spcAft>
              <a:buAutoNum type="arabicPeriod"/>
            </a:pPr>
            <a:r>
              <a:rPr lang="en-US" sz="2400" spc="-50" dirty="0">
                <a:solidFill>
                  <a:schemeClr val="bg1"/>
                </a:solidFill>
              </a:rPr>
              <a:t>Historical support</a:t>
            </a:r>
          </a:p>
          <a:p>
            <a:pPr marL="457200" indent="-457200">
              <a:lnSpc>
                <a:spcPts val="2400"/>
              </a:lnSpc>
              <a:spcBef>
                <a:spcPts val="600"/>
              </a:spcBef>
              <a:spcAft>
                <a:spcPts val="600"/>
              </a:spcAft>
              <a:buAutoNum type="arabicPeriod"/>
            </a:pPr>
            <a:r>
              <a:rPr lang="en-US" sz="2400" spc="-50" dirty="0">
                <a:solidFill>
                  <a:schemeClr val="bg1"/>
                </a:solidFill>
              </a:rPr>
              <a:t>Answering open theism’s arguments</a:t>
            </a:r>
          </a:p>
          <a:p>
            <a:pPr marL="457200" indent="-457200">
              <a:lnSpc>
                <a:spcPts val="2400"/>
              </a:lnSpc>
              <a:spcBef>
                <a:spcPts val="600"/>
              </a:spcBef>
              <a:spcAft>
                <a:spcPts val="600"/>
              </a:spcAft>
              <a:buAutoNum type="arabicPeriod"/>
            </a:pPr>
            <a:r>
              <a:rPr lang="en-US" sz="2400" spc="-50" dirty="0">
                <a:solidFill>
                  <a:schemeClr val="bg1"/>
                </a:solidFill>
              </a:rPr>
              <a:t>Practical take-aways</a:t>
            </a:r>
          </a:p>
        </p:txBody>
      </p:sp>
    </p:spTree>
    <p:extLst>
      <p:ext uri="{BB962C8B-B14F-4D97-AF65-F5344CB8AC3E}">
        <p14:creationId xmlns:p14="http://schemas.microsoft.com/office/powerpoint/2010/main" val="1164765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48006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Biblical Support</a:t>
            </a:r>
          </a:p>
        </p:txBody>
      </p:sp>
      <p:sp>
        <p:nvSpPr>
          <p:cNvPr id="10" name="Rectangle 9">
            <a:extLst>
              <a:ext uri="{FF2B5EF4-FFF2-40B4-BE49-F238E27FC236}">
                <a16:creationId xmlns:a16="http://schemas.microsoft.com/office/drawing/2014/main" id="{A5DCC7DB-038C-419C-AA92-9EDA1DC1FDC1}"/>
              </a:ext>
            </a:extLst>
          </p:cNvPr>
          <p:cNvSpPr/>
          <p:nvPr/>
        </p:nvSpPr>
        <p:spPr>
          <a:xfrm>
            <a:off x="1524000" y="1047750"/>
            <a:ext cx="5867400" cy="3407343"/>
          </a:xfrm>
          <a:prstGeom prst="rect">
            <a:avLst/>
          </a:prstGeom>
          <a:solidFill>
            <a:schemeClr val="tx1">
              <a:alpha val="43000"/>
            </a:schemeClr>
          </a:solidFill>
        </p:spPr>
        <p:txBody>
          <a:bodyPr wrap="square">
            <a:spAutoFit/>
          </a:bodyPr>
          <a:lstStyle/>
          <a:p>
            <a:pPr>
              <a:lnSpc>
                <a:spcPts val="1700"/>
              </a:lnSpc>
              <a:spcBef>
                <a:spcPts val="300"/>
              </a:spcBef>
              <a:spcAft>
                <a:spcPts val="300"/>
              </a:spcAft>
            </a:pPr>
            <a:r>
              <a:rPr lang="en-US" b="1" spc="-50" dirty="0">
                <a:solidFill>
                  <a:srgbClr val="FFFF00"/>
                </a:solidFill>
              </a:rPr>
              <a:t>The Bible says </a:t>
            </a:r>
            <a:r>
              <a:rPr lang="en-US" b="1" spc="-50" dirty="0">
                <a:solidFill>
                  <a:srgbClr val="FFC000"/>
                </a:solidFill>
              </a:rPr>
              <a:t>God’s nature is the same </a:t>
            </a:r>
            <a:r>
              <a:rPr lang="en-US" b="1" spc="-50" dirty="0">
                <a:solidFill>
                  <a:srgbClr val="FFFF00"/>
                </a:solidFill>
              </a:rPr>
              <a:t>for all eternity.</a:t>
            </a:r>
          </a:p>
          <a:p>
            <a:pPr marL="285750" indent="-285750">
              <a:lnSpc>
                <a:spcPts val="1700"/>
              </a:lnSpc>
              <a:spcBef>
                <a:spcPts val="300"/>
              </a:spcBef>
              <a:spcAft>
                <a:spcPts val="300"/>
              </a:spcAft>
              <a:buClr>
                <a:schemeClr val="bg1"/>
              </a:buClr>
              <a:buFont typeface="Arial" panose="020B0604020202020204" pitchFamily="34" charset="0"/>
              <a:buChar char="•"/>
            </a:pPr>
            <a:r>
              <a:rPr lang="en-US" spc="-50" dirty="0">
                <a:solidFill>
                  <a:schemeClr val="tx2">
                    <a:lumMod val="40000"/>
                    <a:lumOff val="60000"/>
                  </a:schemeClr>
                </a:solidFill>
              </a:rPr>
              <a:t>Psalm 102:25-27 </a:t>
            </a:r>
          </a:p>
          <a:p>
            <a:pPr marL="287338" lvl="1">
              <a:lnSpc>
                <a:spcPts val="1700"/>
              </a:lnSpc>
              <a:spcBef>
                <a:spcPts val="300"/>
              </a:spcBef>
              <a:spcAft>
                <a:spcPts val="300"/>
              </a:spcAft>
            </a:pPr>
            <a:r>
              <a:rPr lang="en-US" spc="-50" baseline="30000" dirty="0">
                <a:solidFill>
                  <a:schemeClr val="bg1"/>
                </a:solidFill>
              </a:rPr>
              <a:t>25 </a:t>
            </a:r>
            <a:r>
              <a:rPr lang="en-US" spc="-50" dirty="0">
                <a:solidFill>
                  <a:schemeClr val="bg1"/>
                </a:solidFill>
              </a:rPr>
              <a:t>Of old you laid the foundation of the </a:t>
            </a:r>
            <a:r>
              <a:rPr lang="en-US" b="1" spc="-50" dirty="0">
                <a:solidFill>
                  <a:schemeClr val="bg1"/>
                </a:solidFill>
              </a:rPr>
              <a:t>earth</a:t>
            </a:r>
            <a:r>
              <a:rPr lang="en-US" spc="-50" dirty="0">
                <a:solidFill>
                  <a:schemeClr val="bg1"/>
                </a:solidFill>
              </a:rPr>
              <a:t>,</a:t>
            </a:r>
          </a:p>
          <a:p>
            <a:pPr marL="287338" lvl="1">
              <a:lnSpc>
                <a:spcPts val="1700"/>
              </a:lnSpc>
              <a:spcBef>
                <a:spcPts val="300"/>
              </a:spcBef>
              <a:spcAft>
                <a:spcPts val="300"/>
              </a:spcAft>
            </a:pPr>
            <a:r>
              <a:rPr lang="en-US" spc="-50" dirty="0">
                <a:solidFill>
                  <a:schemeClr val="bg1"/>
                </a:solidFill>
              </a:rPr>
              <a:t>        and the </a:t>
            </a:r>
            <a:r>
              <a:rPr lang="en-US" b="1" spc="-50" dirty="0">
                <a:solidFill>
                  <a:schemeClr val="bg1"/>
                </a:solidFill>
              </a:rPr>
              <a:t>heavens</a:t>
            </a:r>
            <a:r>
              <a:rPr lang="en-US" spc="-50" dirty="0">
                <a:solidFill>
                  <a:schemeClr val="bg1"/>
                </a:solidFill>
              </a:rPr>
              <a:t> are the work of your hands.</a:t>
            </a:r>
          </a:p>
          <a:p>
            <a:pPr marL="287338" lvl="1">
              <a:lnSpc>
                <a:spcPts val="1700"/>
              </a:lnSpc>
              <a:spcBef>
                <a:spcPts val="300"/>
              </a:spcBef>
              <a:spcAft>
                <a:spcPts val="300"/>
              </a:spcAft>
            </a:pPr>
            <a:r>
              <a:rPr lang="en-US" spc="-50" baseline="30000" dirty="0">
                <a:solidFill>
                  <a:schemeClr val="bg1"/>
                </a:solidFill>
              </a:rPr>
              <a:t>26  </a:t>
            </a:r>
            <a:r>
              <a:rPr lang="en-US" spc="-50" dirty="0">
                <a:solidFill>
                  <a:schemeClr val="bg1"/>
                </a:solidFill>
              </a:rPr>
              <a:t>They will </a:t>
            </a:r>
            <a:r>
              <a:rPr lang="en-US" b="1" spc="-50" dirty="0">
                <a:solidFill>
                  <a:schemeClr val="bg1"/>
                </a:solidFill>
              </a:rPr>
              <a:t>perish</a:t>
            </a:r>
            <a:r>
              <a:rPr lang="en-US" spc="-50" dirty="0">
                <a:solidFill>
                  <a:schemeClr val="bg1"/>
                </a:solidFill>
              </a:rPr>
              <a:t>, but you will remain;</a:t>
            </a:r>
          </a:p>
          <a:p>
            <a:pPr marL="287338" lvl="1">
              <a:lnSpc>
                <a:spcPts val="1700"/>
              </a:lnSpc>
              <a:spcBef>
                <a:spcPts val="300"/>
              </a:spcBef>
              <a:spcAft>
                <a:spcPts val="300"/>
              </a:spcAft>
            </a:pPr>
            <a:r>
              <a:rPr lang="en-US" spc="-50" dirty="0">
                <a:solidFill>
                  <a:schemeClr val="bg1"/>
                </a:solidFill>
              </a:rPr>
              <a:t>        they will all </a:t>
            </a:r>
            <a:r>
              <a:rPr lang="en-US" b="1" spc="-50" dirty="0">
                <a:solidFill>
                  <a:schemeClr val="bg1"/>
                </a:solidFill>
              </a:rPr>
              <a:t>wear out </a:t>
            </a:r>
            <a:r>
              <a:rPr lang="en-US" spc="-50" dirty="0">
                <a:solidFill>
                  <a:schemeClr val="bg1"/>
                </a:solidFill>
              </a:rPr>
              <a:t>like a garment.</a:t>
            </a:r>
          </a:p>
          <a:p>
            <a:pPr marL="287338" lvl="1">
              <a:lnSpc>
                <a:spcPts val="1700"/>
              </a:lnSpc>
              <a:spcBef>
                <a:spcPts val="300"/>
              </a:spcBef>
              <a:spcAft>
                <a:spcPts val="300"/>
              </a:spcAft>
            </a:pPr>
            <a:r>
              <a:rPr lang="en-US" spc="-50" dirty="0">
                <a:solidFill>
                  <a:schemeClr val="bg1"/>
                </a:solidFill>
              </a:rPr>
              <a:t>        </a:t>
            </a:r>
            <a:r>
              <a:rPr lang="en-US" spc="-50" dirty="0">
                <a:solidFill>
                  <a:srgbClr val="FFC000"/>
                </a:solidFill>
              </a:rPr>
              <a:t>You will change them </a:t>
            </a:r>
            <a:r>
              <a:rPr lang="en-US" spc="-50" dirty="0">
                <a:solidFill>
                  <a:schemeClr val="bg1"/>
                </a:solidFill>
              </a:rPr>
              <a:t>like a robe, and </a:t>
            </a:r>
            <a:r>
              <a:rPr lang="en-US" b="1" spc="-50" dirty="0">
                <a:solidFill>
                  <a:schemeClr val="bg1"/>
                </a:solidFill>
              </a:rPr>
              <a:t>they will pass away</a:t>
            </a:r>
            <a:r>
              <a:rPr lang="en-US" spc="-50" dirty="0">
                <a:solidFill>
                  <a:schemeClr val="bg1"/>
                </a:solidFill>
              </a:rPr>
              <a:t>,</a:t>
            </a:r>
          </a:p>
          <a:p>
            <a:pPr marL="287338" lvl="1">
              <a:lnSpc>
                <a:spcPts val="1700"/>
              </a:lnSpc>
              <a:spcBef>
                <a:spcPts val="300"/>
              </a:spcBef>
              <a:spcAft>
                <a:spcPts val="300"/>
              </a:spcAft>
            </a:pPr>
            <a:r>
              <a:rPr lang="en-US" spc="-50" baseline="30000" dirty="0">
                <a:solidFill>
                  <a:schemeClr val="bg1"/>
                </a:solidFill>
              </a:rPr>
              <a:t>27 </a:t>
            </a:r>
            <a:r>
              <a:rPr lang="en-US" spc="-50" dirty="0">
                <a:solidFill>
                  <a:schemeClr val="bg1"/>
                </a:solidFill>
              </a:rPr>
              <a:t>but </a:t>
            </a:r>
            <a:r>
              <a:rPr lang="en-US" spc="-50" dirty="0">
                <a:solidFill>
                  <a:srgbClr val="FFC000"/>
                </a:solidFill>
              </a:rPr>
              <a:t>you are the same</a:t>
            </a:r>
            <a:r>
              <a:rPr lang="en-US" spc="-50" dirty="0">
                <a:solidFill>
                  <a:schemeClr val="bg1"/>
                </a:solidFill>
              </a:rPr>
              <a:t>, and your years have no end.</a:t>
            </a:r>
          </a:p>
          <a:p>
            <a:pPr marL="287338" lvl="1">
              <a:lnSpc>
                <a:spcPts val="1700"/>
              </a:lnSpc>
              <a:spcBef>
                <a:spcPts val="300"/>
              </a:spcBef>
              <a:spcAft>
                <a:spcPts val="300"/>
              </a:spcAft>
            </a:pPr>
            <a:endParaRPr lang="en-US" spc="-50" dirty="0">
              <a:solidFill>
                <a:schemeClr val="bg1"/>
              </a:solidFill>
            </a:endParaRPr>
          </a:p>
          <a:p>
            <a:pPr marL="169863" lvl="1" indent="-1588">
              <a:lnSpc>
                <a:spcPts val="1700"/>
              </a:lnSpc>
              <a:spcBef>
                <a:spcPts val="300"/>
              </a:spcBef>
              <a:spcAft>
                <a:spcPts val="300"/>
              </a:spcAft>
            </a:pPr>
            <a:r>
              <a:rPr lang="en-US" spc="-50" dirty="0">
                <a:solidFill>
                  <a:schemeClr val="bg1"/>
                </a:solidFill>
              </a:rPr>
              <a:t>Note: This passage is also </a:t>
            </a:r>
            <a:r>
              <a:rPr lang="en-US" spc="-50" dirty="0">
                <a:solidFill>
                  <a:srgbClr val="FFC000"/>
                </a:solidFill>
              </a:rPr>
              <a:t>applied to the Son </a:t>
            </a:r>
            <a:r>
              <a:rPr lang="en-US" spc="-50" dirty="0">
                <a:solidFill>
                  <a:schemeClr val="bg1"/>
                </a:solidFill>
              </a:rPr>
              <a:t>in Hebrews 1:10-12 where </a:t>
            </a:r>
            <a:r>
              <a:rPr lang="en-US" spc="-50" dirty="0">
                <a:solidFill>
                  <a:srgbClr val="FFC000"/>
                </a:solidFill>
              </a:rPr>
              <a:t>the nature </a:t>
            </a:r>
            <a:r>
              <a:rPr lang="en-US" spc="-50" dirty="0">
                <a:solidFill>
                  <a:schemeClr val="bg1"/>
                </a:solidFill>
              </a:rPr>
              <a:t>of the Son is being discussed (i.e., the Son is not an angel).</a:t>
            </a:r>
          </a:p>
        </p:txBody>
      </p:sp>
      <p:sp>
        <p:nvSpPr>
          <p:cNvPr id="9" name="TextBox 8">
            <a:extLst>
              <a:ext uri="{FF2B5EF4-FFF2-40B4-BE49-F238E27FC236}">
                <a16:creationId xmlns:a16="http://schemas.microsoft.com/office/drawing/2014/main" id="{70424B1C-3605-468B-87C4-A4F73A8B3B41}"/>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The Bible says God’s nature is unchangeable</a:t>
            </a:r>
          </a:p>
        </p:txBody>
      </p:sp>
    </p:spTree>
    <p:extLst>
      <p:ext uri="{BB962C8B-B14F-4D97-AF65-F5344CB8AC3E}">
        <p14:creationId xmlns:p14="http://schemas.microsoft.com/office/powerpoint/2010/main" val="663949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895350"/>
            <a:ext cx="184731" cy="369332"/>
          </a:xfrm>
          <a:prstGeom prst="rect">
            <a:avLst/>
          </a:prstGeom>
          <a:noFill/>
        </p:spPr>
        <p:txBody>
          <a:bodyPr wrap="none" rtlCol="0">
            <a:spAutoFit/>
          </a:bodyPr>
          <a:lstStyle/>
          <a:p>
            <a:endParaRPr lang="en-US" dirty="0"/>
          </a:p>
        </p:txBody>
      </p:sp>
      <p:sp>
        <p:nvSpPr>
          <p:cNvPr id="7" name="Rectangle 6">
            <a:extLst>
              <a:ext uri="{FF2B5EF4-FFF2-40B4-BE49-F238E27FC236}">
                <a16:creationId xmlns:a16="http://schemas.microsoft.com/office/drawing/2014/main" id="{1D2554B7-1CA6-4CC5-B50D-4CC8603B5165}"/>
              </a:ext>
            </a:extLst>
          </p:cNvPr>
          <p:cNvSpPr/>
          <p:nvPr/>
        </p:nvSpPr>
        <p:spPr>
          <a:xfrm>
            <a:off x="76200" y="57150"/>
            <a:ext cx="4800600" cy="404406"/>
          </a:xfrm>
          <a:prstGeom prst="rect">
            <a:avLst/>
          </a:prstGeom>
        </p:spPr>
        <p:txBody>
          <a:bodyPr wrap="square">
            <a:spAutoFit/>
          </a:bodyPr>
          <a:lstStyle/>
          <a:p>
            <a:pPr>
              <a:lnSpc>
                <a:spcPts val="2400"/>
              </a:lnSpc>
              <a:spcBef>
                <a:spcPts val="600"/>
              </a:spcBef>
              <a:spcAft>
                <a:spcPts val="600"/>
              </a:spcAft>
            </a:pPr>
            <a:r>
              <a:rPr lang="en-US" sz="2400" b="1" dirty="0">
                <a:solidFill>
                  <a:srgbClr val="FFC000"/>
                </a:solidFill>
              </a:rPr>
              <a:t>Biblical Support</a:t>
            </a:r>
          </a:p>
        </p:txBody>
      </p:sp>
      <p:sp>
        <p:nvSpPr>
          <p:cNvPr id="10" name="Rectangle 9">
            <a:extLst>
              <a:ext uri="{FF2B5EF4-FFF2-40B4-BE49-F238E27FC236}">
                <a16:creationId xmlns:a16="http://schemas.microsoft.com/office/drawing/2014/main" id="{A5DCC7DB-038C-419C-AA92-9EDA1DC1FDC1}"/>
              </a:ext>
            </a:extLst>
          </p:cNvPr>
          <p:cNvSpPr/>
          <p:nvPr/>
        </p:nvSpPr>
        <p:spPr>
          <a:xfrm>
            <a:off x="609600" y="1047750"/>
            <a:ext cx="7924800" cy="3561231"/>
          </a:xfrm>
          <a:prstGeom prst="rect">
            <a:avLst/>
          </a:prstGeom>
          <a:solidFill>
            <a:schemeClr val="tx1">
              <a:alpha val="43000"/>
            </a:schemeClr>
          </a:solidFill>
        </p:spPr>
        <p:txBody>
          <a:bodyPr wrap="square">
            <a:spAutoFit/>
          </a:bodyPr>
          <a:lstStyle/>
          <a:p>
            <a:pPr>
              <a:lnSpc>
                <a:spcPts val="1700"/>
              </a:lnSpc>
            </a:pPr>
            <a:r>
              <a:rPr lang="en-US" b="1" spc="-50" dirty="0">
                <a:solidFill>
                  <a:srgbClr val="FFFF00"/>
                </a:solidFill>
              </a:rPr>
              <a:t>The Bible says </a:t>
            </a:r>
            <a:r>
              <a:rPr lang="en-US" b="1" spc="-50" dirty="0">
                <a:solidFill>
                  <a:srgbClr val="FFC000"/>
                </a:solidFill>
              </a:rPr>
              <a:t>God is incorruptible </a:t>
            </a:r>
            <a:r>
              <a:rPr lang="en-US" b="1" spc="-50" dirty="0">
                <a:solidFill>
                  <a:srgbClr val="FFFF00"/>
                </a:solidFill>
              </a:rPr>
              <a:t>and immortal.</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Romans 1:23 – </a:t>
            </a:r>
            <a:r>
              <a:rPr lang="en-US" spc="-50" dirty="0">
                <a:solidFill>
                  <a:schemeClr val="bg1"/>
                </a:solidFill>
              </a:rPr>
              <a:t>”[they] exchanged the glory of the </a:t>
            </a:r>
            <a:r>
              <a:rPr lang="en-US" spc="-50" dirty="0">
                <a:solidFill>
                  <a:srgbClr val="FFC000"/>
                </a:solidFill>
              </a:rPr>
              <a:t>incorruptible/immortal </a:t>
            </a:r>
            <a:br>
              <a:rPr lang="en-US" spc="-50" dirty="0">
                <a:solidFill>
                  <a:srgbClr val="FFC000"/>
                </a:solidFill>
              </a:rPr>
            </a:br>
            <a:r>
              <a:rPr lang="en-US" spc="-50" dirty="0">
                <a:solidFill>
                  <a:srgbClr val="FFC000"/>
                </a:solidFill>
              </a:rPr>
              <a:t>God</a:t>
            </a:r>
            <a:r>
              <a:rPr lang="en-US" spc="-50" dirty="0">
                <a:solidFill>
                  <a:schemeClr val="bg1"/>
                </a:solidFill>
              </a:rPr>
              <a:t> for images resembling </a:t>
            </a:r>
            <a:r>
              <a:rPr lang="en-US" b="1" spc="-50" dirty="0">
                <a:solidFill>
                  <a:schemeClr val="bg1"/>
                </a:solidFill>
              </a:rPr>
              <a:t>mortal man </a:t>
            </a:r>
            <a:r>
              <a:rPr lang="en-US" spc="-50" dirty="0">
                <a:solidFill>
                  <a:schemeClr val="bg1"/>
                </a:solidFill>
              </a:rPr>
              <a:t>and </a:t>
            </a:r>
            <a:r>
              <a:rPr lang="en-US" b="1" spc="-50" dirty="0">
                <a:solidFill>
                  <a:schemeClr val="bg1"/>
                </a:solidFill>
              </a:rPr>
              <a:t>birds</a:t>
            </a:r>
            <a:r>
              <a:rPr lang="en-US" spc="-50" dirty="0">
                <a:solidFill>
                  <a:schemeClr val="bg1"/>
                </a:solidFill>
              </a:rPr>
              <a:t> and </a:t>
            </a:r>
            <a:r>
              <a:rPr lang="en-US" b="1" spc="-50" dirty="0">
                <a:solidFill>
                  <a:schemeClr val="bg1"/>
                </a:solidFill>
              </a:rPr>
              <a:t>animals</a:t>
            </a:r>
            <a:r>
              <a:rPr lang="en-US" spc="-50" dirty="0">
                <a:solidFill>
                  <a:schemeClr val="bg1"/>
                </a:solidFill>
              </a:rPr>
              <a:t> and creeping things.”</a:t>
            </a:r>
          </a:p>
          <a:p>
            <a:pPr marL="914400">
              <a:lnSpc>
                <a:spcPts val="1700"/>
              </a:lnSpc>
              <a:spcBef>
                <a:spcPts val="600"/>
              </a:spcBef>
              <a:spcAft>
                <a:spcPts val="600"/>
              </a:spcAft>
            </a:pPr>
            <a:r>
              <a:rPr lang="en-US" spc="-50" dirty="0">
                <a:solidFill>
                  <a:schemeClr val="bg1"/>
                </a:solidFill>
              </a:rPr>
              <a:t>God is                         = imperviousness to corruption and death</a:t>
            </a:r>
          </a:p>
          <a:p>
            <a:pPr marL="914400">
              <a:lnSpc>
                <a:spcPts val="1700"/>
              </a:lnSpc>
              <a:spcBef>
                <a:spcPts val="600"/>
              </a:spcBef>
              <a:spcAft>
                <a:spcPts val="600"/>
              </a:spcAft>
            </a:pPr>
            <a:r>
              <a:rPr lang="en-US" spc="-50" dirty="0">
                <a:solidFill>
                  <a:schemeClr val="bg1"/>
                </a:solidFill>
              </a:rPr>
              <a:t>But the heathen </a:t>
            </a:r>
            <a:r>
              <a:rPr lang="en-US" spc="-50" dirty="0">
                <a:solidFill>
                  <a:srgbClr val="FFC000"/>
                </a:solidFill>
              </a:rPr>
              <a:t>replaced God with corruptible </a:t>
            </a:r>
            <a:r>
              <a:rPr lang="en-US" spc="-50" dirty="0">
                <a:solidFill>
                  <a:schemeClr val="bg1"/>
                </a:solidFill>
              </a:rPr>
              <a:t>things.</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1 Timothy 1:17 –  </a:t>
            </a:r>
            <a:r>
              <a:rPr lang="en-US" spc="-50" dirty="0">
                <a:solidFill>
                  <a:schemeClr val="bg1"/>
                </a:solidFill>
              </a:rPr>
              <a:t>“Now to the King eternal, </a:t>
            </a:r>
            <a:r>
              <a:rPr lang="en-US" spc="-50" dirty="0">
                <a:solidFill>
                  <a:srgbClr val="FFC000"/>
                </a:solidFill>
              </a:rPr>
              <a:t>immortal</a:t>
            </a:r>
            <a:r>
              <a:rPr lang="en-US" spc="-50" dirty="0">
                <a:solidFill>
                  <a:schemeClr val="bg1"/>
                </a:solidFill>
              </a:rPr>
              <a:t>                        , invisible, to God who alone is wise, be honor and glory forever and ever. Amen.”</a:t>
            </a:r>
          </a:p>
          <a:p>
            <a:pPr marL="287338" indent="-285750">
              <a:lnSpc>
                <a:spcPts val="1700"/>
              </a:lnSpc>
              <a:spcBef>
                <a:spcPts val="600"/>
              </a:spcBef>
              <a:spcAft>
                <a:spcPts val="600"/>
              </a:spcAft>
              <a:buClr>
                <a:schemeClr val="bg1"/>
              </a:buClr>
              <a:buFont typeface="Arial" panose="020B0604020202020204" pitchFamily="34" charset="0"/>
              <a:buChar char="•"/>
            </a:pPr>
            <a:r>
              <a:rPr lang="en-US" spc="-50" dirty="0">
                <a:solidFill>
                  <a:schemeClr val="tx2">
                    <a:lumMod val="40000"/>
                    <a:lumOff val="60000"/>
                  </a:schemeClr>
                </a:solidFill>
              </a:rPr>
              <a:t>1 Timothy 6:15, 16 – </a:t>
            </a:r>
            <a:r>
              <a:rPr lang="en-US" spc="-50" dirty="0">
                <a:solidFill>
                  <a:schemeClr val="bg1"/>
                </a:solidFill>
              </a:rPr>
              <a:t>“He who is the blessed and only Potentate, the King of kings and Lord of lords, who </a:t>
            </a:r>
            <a:r>
              <a:rPr lang="en-US" b="1" spc="-50" dirty="0">
                <a:solidFill>
                  <a:schemeClr val="bg1"/>
                </a:solidFill>
              </a:rPr>
              <a:t>alone</a:t>
            </a:r>
            <a:r>
              <a:rPr lang="en-US" spc="-50" dirty="0">
                <a:solidFill>
                  <a:schemeClr val="bg1"/>
                </a:solidFill>
              </a:rPr>
              <a:t> has </a:t>
            </a:r>
            <a:r>
              <a:rPr lang="en-US" spc="-50" dirty="0">
                <a:solidFill>
                  <a:srgbClr val="FFC000"/>
                </a:solidFill>
              </a:rPr>
              <a:t>immortality        </a:t>
            </a:r>
            <a:r>
              <a:rPr lang="en-US" spc="-50" dirty="0">
                <a:solidFill>
                  <a:schemeClr val="bg1"/>
                </a:solidFill>
              </a:rPr>
              <a:t>                 , dwelling in unapproachable light, whom no man has seen or can see, to whom be honor and everlasting power. Amen.”</a:t>
            </a:r>
          </a:p>
          <a:p>
            <a:pPr marL="1588">
              <a:lnSpc>
                <a:spcPts val="1700"/>
              </a:lnSpc>
              <a:spcBef>
                <a:spcPts val="600"/>
              </a:spcBef>
              <a:spcAft>
                <a:spcPts val="600"/>
              </a:spcAft>
            </a:pPr>
            <a:r>
              <a:rPr lang="en-US" spc="-50" dirty="0">
                <a:solidFill>
                  <a:schemeClr val="bg1"/>
                </a:solidFill>
              </a:rPr>
              <a:t>	                      </a:t>
            </a:r>
            <a:r>
              <a:rPr lang="el-GR" spc="-50" dirty="0">
                <a:solidFill>
                  <a:schemeClr val="bg1"/>
                </a:solidFill>
              </a:rPr>
              <a:t> </a:t>
            </a:r>
            <a:r>
              <a:rPr lang="en-US" spc="-50" dirty="0">
                <a:solidFill>
                  <a:schemeClr val="bg1"/>
                </a:solidFill>
              </a:rPr>
              <a:t>  = immortality, not being able to degenerate or die</a:t>
            </a:r>
          </a:p>
        </p:txBody>
      </p:sp>
      <p:sp>
        <p:nvSpPr>
          <p:cNvPr id="6" name="TextBox 5">
            <a:extLst>
              <a:ext uri="{FF2B5EF4-FFF2-40B4-BE49-F238E27FC236}">
                <a16:creationId xmlns:a16="http://schemas.microsoft.com/office/drawing/2014/main" id="{C0939CCA-B63C-4F6A-9486-9A26B19A5C1E}"/>
              </a:ext>
            </a:extLst>
          </p:cNvPr>
          <p:cNvSpPr txBox="1"/>
          <p:nvPr/>
        </p:nvSpPr>
        <p:spPr>
          <a:xfrm>
            <a:off x="76200" y="309121"/>
            <a:ext cx="5257800" cy="369332"/>
          </a:xfrm>
          <a:prstGeom prst="rect">
            <a:avLst/>
          </a:prstGeom>
          <a:noFill/>
        </p:spPr>
        <p:txBody>
          <a:bodyPr wrap="square" rtlCol="0">
            <a:spAutoFit/>
          </a:bodyPr>
          <a:lstStyle/>
          <a:p>
            <a:r>
              <a:rPr lang="en-US" spc="-50" dirty="0">
                <a:solidFill>
                  <a:schemeClr val="bg1"/>
                </a:solidFill>
              </a:rPr>
              <a:t>The Bible says God’s nature is unchangeable</a:t>
            </a:r>
          </a:p>
        </p:txBody>
      </p:sp>
      <p:sp>
        <p:nvSpPr>
          <p:cNvPr id="8" name="TextBox 7">
            <a:extLst>
              <a:ext uri="{FF2B5EF4-FFF2-40B4-BE49-F238E27FC236}">
                <a16:creationId xmlns:a16="http://schemas.microsoft.com/office/drawing/2014/main" id="{EAD3874A-BD0C-46BE-A119-57A836ABC5A0}"/>
              </a:ext>
            </a:extLst>
          </p:cNvPr>
          <p:cNvSpPr txBox="1"/>
          <p:nvPr/>
        </p:nvSpPr>
        <p:spPr>
          <a:xfrm>
            <a:off x="4581624" y="3502192"/>
            <a:ext cx="1044342" cy="203534"/>
          </a:xfrm>
          <a:prstGeom prst="rect">
            <a:avLst/>
          </a:prstGeom>
          <a:solidFill>
            <a:srgbClr val="FFFF00">
              <a:alpha val="80000"/>
            </a:srgbClr>
          </a:solidFill>
        </p:spPr>
        <p:txBody>
          <a:bodyPr wrap="square" lIns="45720" rIns="45720" rtlCol="0" anchor="ctr" anchorCtr="0">
            <a:noAutofit/>
          </a:bodyPr>
          <a:lstStyle/>
          <a:p>
            <a:pPr algn="ctr"/>
            <a:r>
              <a:rPr lang="el-GR" spc="-50" dirty="0"/>
              <a:t>ἀθανασία</a:t>
            </a:r>
            <a:endParaRPr lang="en-US" dirty="0"/>
          </a:p>
        </p:txBody>
      </p:sp>
      <p:sp>
        <p:nvSpPr>
          <p:cNvPr id="9" name="TextBox 8">
            <a:extLst>
              <a:ext uri="{FF2B5EF4-FFF2-40B4-BE49-F238E27FC236}">
                <a16:creationId xmlns:a16="http://schemas.microsoft.com/office/drawing/2014/main" id="{4F762131-C477-44DA-B5B1-8F144E8761A9}"/>
              </a:ext>
            </a:extLst>
          </p:cNvPr>
          <p:cNvSpPr txBox="1"/>
          <p:nvPr/>
        </p:nvSpPr>
        <p:spPr>
          <a:xfrm>
            <a:off x="1663565" y="4278429"/>
            <a:ext cx="1050759" cy="214406"/>
          </a:xfrm>
          <a:prstGeom prst="rect">
            <a:avLst/>
          </a:prstGeom>
          <a:solidFill>
            <a:srgbClr val="FFFF00">
              <a:alpha val="80000"/>
            </a:srgbClr>
          </a:solidFill>
        </p:spPr>
        <p:txBody>
          <a:bodyPr wrap="square" lIns="45720" rIns="45720" rtlCol="0" anchor="ctr" anchorCtr="0">
            <a:noAutofit/>
          </a:bodyPr>
          <a:lstStyle/>
          <a:p>
            <a:pPr algn="ctr"/>
            <a:r>
              <a:rPr lang="el-GR" spc="-50" dirty="0"/>
              <a:t>ἀθανασία</a:t>
            </a:r>
            <a:endParaRPr lang="en-US" dirty="0"/>
          </a:p>
        </p:txBody>
      </p:sp>
      <p:sp>
        <p:nvSpPr>
          <p:cNvPr id="11" name="TextBox 10">
            <a:extLst>
              <a:ext uri="{FF2B5EF4-FFF2-40B4-BE49-F238E27FC236}">
                <a16:creationId xmlns:a16="http://schemas.microsoft.com/office/drawing/2014/main" id="{0B960453-8CCA-45C3-8821-74056D6DC6FF}"/>
              </a:ext>
            </a:extLst>
          </p:cNvPr>
          <p:cNvSpPr txBox="1"/>
          <p:nvPr/>
        </p:nvSpPr>
        <p:spPr>
          <a:xfrm>
            <a:off x="2251510" y="1939691"/>
            <a:ext cx="1001829" cy="245244"/>
          </a:xfrm>
          <a:prstGeom prst="rect">
            <a:avLst/>
          </a:prstGeom>
          <a:solidFill>
            <a:srgbClr val="FFFF00">
              <a:alpha val="80000"/>
            </a:srgbClr>
          </a:solidFill>
        </p:spPr>
        <p:txBody>
          <a:bodyPr wrap="square" lIns="45720" rIns="45720" rtlCol="0" anchor="ctr" anchorCtr="0">
            <a:noAutofit/>
          </a:bodyPr>
          <a:lstStyle/>
          <a:p>
            <a:pPr algn="ctr"/>
            <a:r>
              <a:rPr lang="el-GR" spc="-50" dirty="0"/>
              <a:t>ἄφθαρτος</a:t>
            </a:r>
            <a:endParaRPr lang="en-US" dirty="0"/>
          </a:p>
        </p:txBody>
      </p:sp>
      <p:sp>
        <p:nvSpPr>
          <p:cNvPr id="12" name="TextBox 11">
            <a:extLst>
              <a:ext uri="{FF2B5EF4-FFF2-40B4-BE49-F238E27FC236}">
                <a16:creationId xmlns:a16="http://schemas.microsoft.com/office/drawing/2014/main" id="{707964A1-2086-408C-9090-E8D30D4ED856}"/>
              </a:ext>
            </a:extLst>
          </p:cNvPr>
          <p:cNvSpPr txBox="1"/>
          <p:nvPr/>
        </p:nvSpPr>
        <p:spPr>
          <a:xfrm>
            <a:off x="7404235" y="1341320"/>
            <a:ext cx="1001829" cy="245244"/>
          </a:xfrm>
          <a:prstGeom prst="rect">
            <a:avLst/>
          </a:prstGeom>
          <a:solidFill>
            <a:srgbClr val="FFFF00">
              <a:alpha val="80000"/>
            </a:srgbClr>
          </a:solidFill>
        </p:spPr>
        <p:txBody>
          <a:bodyPr wrap="square" lIns="45720" rIns="45720" rtlCol="0" anchor="ctr" anchorCtr="0">
            <a:noAutofit/>
          </a:bodyPr>
          <a:lstStyle/>
          <a:p>
            <a:pPr algn="ctr"/>
            <a:r>
              <a:rPr lang="el-GR" spc="-50" dirty="0"/>
              <a:t>ἄφθαρτος</a:t>
            </a:r>
            <a:endParaRPr lang="en-US" dirty="0"/>
          </a:p>
        </p:txBody>
      </p:sp>
      <p:sp>
        <p:nvSpPr>
          <p:cNvPr id="13" name="TextBox 12">
            <a:extLst>
              <a:ext uri="{FF2B5EF4-FFF2-40B4-BE49-F238E27FC236}">
                <a16:creationId xmlns:a16="http://schemas.microsoft.com/office/drawing/2014/main" id="{4B26E65A-5B0F-4A46-976F-B143D08683DF}"/>
              </a:ext>
            </a:extLst>
          </p:cNvPr>
          <p:cNvSpPr txBox="1"/>
          <p:nvPr/>
        </p:nvSpPr>
        <p:spPr>
          <a:xfrm>
            <a:off x="5660459" y="2677628"/>
            <a:ext cx="1001829" cy="245244"/>
          </a:xfrm>
          <a:prstGeom prst="rect">
            <a:avLst/>
          </a:prstGeom>
          <a:solidFill>
            <a:srgbClr val="FFFF00">
              <a:alpha val="80000"/>
            </a:srgbClr>
          </a:solidFill>
        </p:spPr>
        <p:txBody>
          <a:bodyPr wrap="square" lIns="45720" rIns="45720" rtlCol="0" anchor="ctr" anchorCtr="0">
            <a:noAutofit/>
          </a:bodyPr>
          <a:lstStyle/>
          <a:p>
            <a:pPr algn="ctr"/>
            <a:r>
              <a:rPr lang="el-GR" spc="-50" dirty="0"/>
              <a:t>ἄφθαρτος</a:t>
            </a:r>
            <a:endParaRPr lang="en-US" dirty="0"/>
          </a:p>
        </p:txBody>
      </p:sp>
    </p:spTree>
    <p:extLst>
      <p:ext uri="{BB962C8B-B14F-4D97-AF65-F5344CB8AC3E}">
        <p14:creationId xmlns:p14="http://schemas.microsoft.com/office/powerpoint/2010/main" val="4166429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18581</TotalTime>
  <Words>5274</Words>
  <Application>Microsoft Office PowerPoint</Application>
  <PresentationFormat>On-screen Show (16:9)</PresentationFormat>
  <Paragraphs>484</Paragraphs>
  <Slides>45</Slides>
  <Notes>45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45</vt:i4>
      </vt:variant>
    </vt:vector>
  </HeadingPairs>
  <TitlesOfParts>
    <vt:vector size="51" baseType="lpstr">
      <vt:lpstr>Andalus</vt:lpstr>
      <vt:lpstr>Arial</vt:lpstr>
      <vt:lpstr>Calibri</vt:lpstr>
      <vt:lpstr>Times New Roman</vt:lpstr>
      <vt:lpstr>Times-Roman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vt:lpstr>
      <vt:lpstr>God</vt:lpstr>
      <vt:lpstr>God</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God Change? Responding to Open Theism</dc:title>
  <dc:subject>Immutabily and Open Theism</dc:subject>
  <dc:creator>Shawn Nelson</dc:creator>
  <cp:keywords>Theology; Open Theism; Immutability</cp:keywords>
  <dc:description>Open theism says God changes, learns, takes risks, and adapts his plans. This response argues God's immutability from Scripture, philosophy and history.</dc:description>
  <cp:lastModifiedBy>Shawn Nelson</cp:lastModifiedBy>
  <cp:revision>1047</cp:revision>
  <dcterms:created xsi:type="dcterms:W3CDTF">2013-12-05T17:14:02Z</dcterms:created>
  <dcterms:modified xsi:type="dcterms:W3CDTF">2019-10-22T14:38:35Z</dcterms:modified>
  <cp:category>Theology; Open Theism; Immutability</cp:category>
</cp:coreProperties>
</file>