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0" r:id="rId1"/>
    <p:sldMasterId id="2147483885" r:id="rId2"/>
    <p:sldMasterId id="2147483897" r:id="rId3"/>
    <p:sldMasterId id="2147483949" r:id="rId4"/>
  </p:sldMasterIdLst>
  <p:sldIdLst>
    <p:sldId id="256" r:id="rId5"/>
    <p:sldId id="257" r:id="rId6"/>
    <p:sldId id="280" r:id="rId7"/>
    <p:sldId id="258" r:id="rId8"/>
    <p:sldId id="259" r:id="rId9"/>
    <p:sldId id="260" r:id="rId10"/>
    <p:sldId id="263" r:id="rId11"/>
    <p:sldId id="261" r:id="rId12"/>
    <p:sldId id="262"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81" r:id="rId29"/>
    <p:sldId id="279" r:id="rId30"/>
    <p:sldId id="282" r:id="rId31"/>
    <p:sldId id="284" r:id="rId32"/>
    <p:sldId id="283" r:id="rId33"/>
    <p:sldId id="285" r:id="rId34"/>
    <p:sldId id="286" r:id="rId35"/>
    <p:sldId id="288" r:id="rId36"/>
    <p:sldId id="289" r:id="rId37"/>
    <p:sldId id="290" r:id="rId38"/>
    <p:sldId id="291" r:id="rId39"/>
    <p:sldId id="292" r:id="rId40"/>
    <p:sldId id="293" r:id="rId41"/>
    <p:sldId id="294" r:id="rId42"/>
    <p:sldId id="295" r:id="rId43"/>
    <p:sldId id="296" r:id="rId44"/>
    <p:sldId id="297" r:id="rId45"/>
    <p:sldId id="301" r:id="rId46"/>
    <p:sldId id="300" r:id="rId47"/>
    <p:sldId id="299" r:id="rId48"/>
    <p:sldId id="302" r:id="rId49"/>
    <p:sldId id="326" r:id="rId50"/>
    <p:sldId id="303" r:id="rId51"/>
    <p:sldId id="304" r:id="rId52"/>
    <p:sldId id="315" r:id="rId53"/>
    <p:sldId id="305" r:id="rId54"/>
    <p:sldId id="306" r:id="rId55"/>
    <p:sldId id="307" r:id="rId56"/>
    <p:sldId id="308" r:id="rId57"/>
    <p:sldId id="316" r:id="rId58"/>
    <p:sldId id="317" r:id="rId59"/>
    <p:sldId id="318" r:id="rId60"/>
    <p:sldId id="319" r:id="rId61"/>
    <p:sldId id="320" r:id="rId62"/>
    <p:sldId id="309" r:id="rId63"/>
    <p:sldId id="321" r:id="rId64"/>
    <p:sldId id="322" r:id="rId65"/>
    <p:sldId id="310" r:id="rId66"/>
    <p:sldId id="311" r:id="rId67"/>
    <p:sldId id="312" r:id="rId68"/>
    <p:sldId id="323" r:id="rId69"/>
    <p:sldId id="313" r:id="rId70"/>
    <p:sldId id="324" r:id="rId71"/>
    <p:sldId id="314" r:id="rId72"/>
    <p:sldId id="325"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B08600"/>
    <a:srgbClr val="9A7500"/>
    <a:srgbClr val="E72A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9" autoAdjust="0"/>
    <p:restoredTop sz="94660"/>
  </p:normalViewPr>
  <p:slideViewPr>
    <p:cSldViewPr snapToGrid="0">
      <p:cViewPr>
        <p:scale>
          <a:sx n="60" d="100"/>
          <a:sy n="60" d="100"/>
        </p:scale>
        <p:origin x="21" y="12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C8AAA3-3D3C-41F8-B64E-B704A16631E2}" type="doc">
      <dgm:prSet loTypeId="urn:microsoft.com/office/officeart/2005/8/layout/vList2" loCatId="list" qsTypeId="urn:microsoft.com/office/officeart/2005/8/quickstyle/simple2" qsCatId="simple" csTypeId="urn:microsoft.com/office/officeart/2005/8/colors/accent3_2" csCatId="accent3"/>
      <dgm:spPr/>
      <dgm:t>
        <a:bodyPr/>
        <a:lstStyle/>
        <a:p>
          <a:endParaRPr lang="en-US"/>
        </a:p>
      </dgm:t>
    </dgm:pt>
    <dgm:pt modelId="{9A6321F0-C656-4B4D-9279-D88F92737AFF}">
      <dgm:prSet/>
      <dgm:spPr/>
      <dgm:t>
        <a:bodyPr/>
        <a:lstStyle/>
        <a:p>
          <a:r>
            <a:rPr lang="en-US" dirty="0"/>
            <a:t>Later, Paul also had guilt complex under the Jewish law.</a:t>
          </a:r>
        </a:p>
      </dgm:t>
    </dgm:pt>
    <dgm:pt modelId="{9425EF0D-77BB-48DD-A552-0E56082A1597}" type="parTrans" cxnId="{CFF516F5-375C-4353-AB52-44561084B494}">
      <dgm:prSet/>
      <dgm:spPr/>
      <dgm:t>
        <a:bodyPr/>
        <a:lstStyle/>
        <a:p>
          <a:endParaRPr lang="en-US"/>
        </a:p>
      </dgm:t>
    </dgm:pt>
    <dgm:pt modelId="{4C8714DE-5736-4D03-8201-DA885E89B9F2}" type="sibTrans" cxnId="{CFF516F5-375C-4353-AB52-44561084B494}">
      <dgm:prSet phldrT="01" phldr="0"/>
      <dgm:spPr/>
      <dgm:t>
        <a:bodyPr/>
        <a:lstStyle/>
        <a:p>
          <a:endParaRPr lang="en-US"/>
        </a:p>
      </dgm:t>
    </dgm:pt>
    <dgm:pt modelId="{3689CA9E-3DE1-4D2E-9C9C-2C576BE48C07}">
      <dgm:prSet/>
      <dgm:spPr/>
      <dgm:t>
        <a:bodyPr/>
        <a:lstStyle/>
        <a:p>
          <a:r>
            <a:rPr lang="en-US"/>
            <a:t>He had a secret desire to be a Christian.</a:t>
          </a:r>
        </a:p>
      </dgm:t>
    </dgm:pt>
    <dgm:pt modelId="{E9AF3F1E-A297-4CA0-B7D5-2B13ECA96337}" type="parTrans" cxnId="{DED72D9C-A51B-4CBC-B54B-F8432DA18A3C}">
      <dgm:prSet/>
      <dgm:spPr/>
      <dgm:t>
        <a:bodyPr/>
        <a:lstStyle/>
        <a:p>
          <a:endParaRPr lang="en-US"/>
        </a:p>
      </dgm:t>
    </dgm:pt>
    <dgm:pt modelId="{3D6FD516-A812-4194-ADD1-7A071C09312A}" type="sibTrans" cxnId="{DED72D9C-A51B-4CBC-B54B-F8432DA18A3C}">
      <dgm:prSet phldrT="02" phldr="0"/>
      <dgm:spPr/>
      <dgm:t>
        <a:bodyPr/>
        <a:lstStyle/>
        <a:p>
          <a:endParaRPr lang="en-US"/>
        </a:p>
      </dgm:t>
    </dgm:pt>
    <dgm:pt modelId="{44F0E62F-32CF-4D12-8B36-67D5AE03DF72}">
      <dgm:prSet/>
      <dgm:spPr/>
      <dgm:t>
        <a:bodyPr/>
        <a:lstStyle/>
        <a:p>
          <a:r>
            <a:rPr lang="en-US"/>
            <a:t>This led to his vision on Road to Damascus.</a:t>
          </a:r>
        </a:p>
      </dgm:t>
    </dgm:pt>
    <dgm:pt modelId="{5B4E8670-6EAE-4024-B768-5735EE701CB4}" type="parTrans" cxnId="{1A2716B1-057D-4AA8-B6AB-EA14E41B1AD5}">
      <dgm:prSet/>
      <dgm:spPr/>
      <dgm:t>
        <a:bodyPr/>
        <a:lstStyle/>
        <a:p>
          <a:endParaRPr lang="en-US"/>
        </a:p>
      </dgm:t>
    </dgm:pt>
    <dgm:pt modelId="{C83F873D-D795-4A20-9F0D-49CB975B9E79}" type="sibTrans" cxnId="{1A2716B1-057D-4AA8-B6AB-EA14E41B1AD5}">
      <dgm:prSet phldrT="03" phldr="0"/>
      <dgm:spPr/>
      <dgm:t>
        <a:bodyPr/>
        <a:lstStyle/>
        <a:p>
          <a:endParaRPr lang="en-US"/>
        </a:p>
      </dgm:t>
    </dgm:pt>
    <dgm:pt modelId="{866F34AE-F383-403F-89F1-040711A11201}" type="pres">
      <dgm:prSet presAssocID="{6CC8AAA3-3D3C-41F8-B64E-B704A16631E2}" presName="linear" presStyleCnt="0">
        <dgm:presLayoutVars>
          <dgm:animLvl val="lvl"/>
          <dgm:resizeHandles val="exact"/>
        </dgm:presLayoutVars>
      </dgm:prSet>
      <dgm:spPr/>
    </dgm:pt>
    <dgm:pt modelId="{4D0685CB-D0FD-46E8-B24E-8D2BEE7C9FB5}" type="pres">
      <dgm:prSet presAssocID="{9A6321F0-C656-4B4D-9279-D88F92737AFF}" presName="parentText" presStyleLbl="node1" presStyleIdx="0" presStyleCnt="3">
        <dgm:presLayoutVars>
          <dgm:chMax val="0"/>
          <dgm:bulletEnabled val="1"/>
        </dgm:presLayoutVars>
      </dgm:prSet>
      <dgm:spPr/>
    </dgm:pt>
    <dgm:pt modelId="{18BC314E-2BDE-4CC4-A433-79DDEDA10DA2}" type="pres">
      <dgm:prSet presAssocID="{4C8714DE-5736-4D03-8201-DA885E89B9F2}" presName="spacer" presStyleCnt="0"/>
      <dgm:spPr/>
    </dgm:pt>
    <dgm:pt modelId="{7D1564F5-C489-4698-A7A1-F60D41D94E1A}" type="pres">
      <dgm:prSet presAssocID="{3689CA9E-3DE1-4D2E-9C9C-2C576BE48C07}" presName="parentText" presStyleLbl="node1" presStyleIdx="1" presStyleCnt="3">
        <dgm:presLayoutVars>
          <dgm:chMax val="0"/>
          <dgm:bulletEnabled val="1"/>
        </dgm:presLayoutVars>
      </dgm:prSet>
      <dgm:spPr/>
    </dgm:pt>
    <dgm:pt modelId="{9FB79C1D-99D8-4956-BAE0-10EA251DE56C}" type="pres">
      <dgm:prSet presAssocID="{3D6FD516-A812-4194-ADD1-7A071C09312A}" presName="spacer" presStyleCnt="0"/>
      <dgm:spPr/>
    </dgm:pt>
    <dgm:pt modelId="{9D2F4B37-6F53-403B-AFBD-BCC6195CF4BD}" type="pres">
      <dgm:prSet presAssocID="{44F0E62F-32CF-4D12-8B36-67D5AE03DF72}" presName="parentText" presStyleLbl="node1" presStyleIdx="2" presStyleCnt="3">
        <dgm:presLayoutVars>
          <dgm:chMax val="0"/>
          <dgm:bulletEnabled val="1"/>
        </dgm:presLayoutVars>
      </dgm:prSet>
      <dgm:spPr/>
    </dgm:pt>
  </dgm:ptLst>
  <dgm:cxnLst>
    <dgm:cxn modelId="{264E072E-D181-430A-9C90-F4AC87D28958}" type="presOf" srcId="{9A6321F0-C656-4B4D-9279-D88F92737AFF}" destId="{4D0685CB-D0FD-46E8-B24E-8D2BEE7C9FB5}" srcOrd="0" destOrd="0" presId="urn:microsoft.com/office/officeart/2005/8/layout/vList2"/>
    <dgm:cxn modelId="{016B5762-08DB-4053-A610-589BCC7DA33F}" type="presOf" srcId="{3689CA9E-3DE1-4D2E-9C9C-2C576BE48C07}" destId="{7D1564F5-C489-4698-A7A1-F60D41D94E1A}" srcOrd="0" destOrd="0" presId="urn:microsoft.com/office/officeart/2005/8/layout/vList2"/>
    <dgm:cxn modelId="{D976CC74-4962-49B1-85BE-46CDDB85BBA8}" type="presOf" srcId="{44F0E62F-32CF-4D12-8B36-67D5AE03DF72}" destId="{9D2F4B37-6F53-403B-AFBD-BCC6195CF4BD}" srcOrd="0" destOrd="0" presId="urn:microsoft.com/office/officeart/2005/8/layout/vList2"/>
    <dgm:cxn modelId="{FE10A05A-24DE-4D94-824B-B5FB31B2882E}" type="presOf" srcId="{6CC8AAA3-3D3C-41F8-B64E-B704A16631E2}" destId="{866F34AE-F383-403F-89F1-040711A11201}" srcOrd="0" destOrd="0" presId="urn:microsoft.com/office/officeart/2005/8/layout/vList2"/>
    <dgm:cxn modelId="{DED72D9C-A51B-4CBC-B54B-F8432DA18A3C}" srcId="{6CC8AAA3-3D3C-41F8-B64E-B704A16631E2}" destId="{3689CA9E-3DE1-4D2E-9C9C-2C576BE48C07}" srcOrd="1" destOrd="0" parTransId="{E9AF3F1E-A297-4CA0-B7D5-2B13ECA96337}" sibTransId="{3D6FD516-A812-4194-ADD1-7A071C09312A}"/>
    <dgm:cxn modelId="{1A2716B1-057D-4AA8-B6AB-EA14E41B1AD5}" srcId="{6CC8AAA3-3D3C-41F8-B64E-B704A16631E2}" destId="{44F0E62F-32CF-4D12-8B36-67D5AE03DF72}" srcOrd="2" destOrd="0" parTransId="{5B4E8670-6EAE-4024-B768-5735EE701CB4}" sibTransId="{C83F873D-D795-4A20-9F0D-49CB975B9E79}"/>
    <dgm:cxn modelId="{CFF516F5-375C-4353-AB52-44561084B494}" srcId="{6CC8AAA3-3D3C-41F8-B64E-B704A16631E2}" destId="{9A6321F0-C656-4B4D-9279-D88F92737AFF}" srcOrd="0" destOrd="0" parTransId="{9425EF0D-77BB-48DD-A552-0E56082A1597}" sibTransId="{4C8714DE-5736-4D03-8201-DA885E89B9F2}"/>
    <dgm:cxn modelId="{C62AB09C-3A4E-4210-A683-E0C9BFD591AF}" type="presParOf" srcId="{866F34AE-F383-403F-89F1-040711A11201}" destId="{4D0685CB-D0FD-46E8-B24E-8D2BEE7C9FB5}" srcOrd="0" destOrd="0" presId="urn:microsoft.com/office/officeart/2005/8/layout/vList2"/>
    <dgm:cxn modelId="{549D0DDF-FAFB-4355-9011-4308966D2CC9}" type="presParOf" srcId="{866F34AE-F383-403F-89F1-040711A11201}" destId="{18BC314E-2BDE-4CC4-A433-79DDEDA10DA2}" srcOrd="1" destOrd="0" presId="urn:microsoft.com/office/officeart/2005/8/layout/vList2"/>
    <dgm:cxn modelId="{2CE32F47-754A-4E09-B49D-A7761F4D808C}" type="presParOf" srcId="{866F34AE-F383-403F-89F1-040711A11201}" destId="{7D1564F5-C489-4698-A7A1-F60D41D94E1A}" srcOrd="2" destOrd="0" presId="urn:microsoft.com/office/officeart/2005/8/layout/vList2"/>
    <dgm:cxn modelId="{2BB6C06C-8897-47DD-B778-4A36B16DDE58}" type="presParOf" srcId="{866F34AE-F383-403F-89F1-040711A11201}" destId="{9FB79C1D-99D8-4956-BAE0-10EA251DE56C}" srcOrd="3" destOrd="0" presId="urn:microsoft.com/office/officeart/2005/8/layout/vList2"/>
    <dgm:cxn modelId="{DC67758A-A372-41DA-B8BC-211490CFAAA6}" type="presParOf" srcId="{866F34AE-F383-403F-89F1-040711A11201}" destId="{9D2F4B37-6F53-403B-AFBD-BCC6195CF4B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701C40-7156-45C0-9158-8973F7260A1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3C2CE4CD-1DEB-4559-9716-867CADEDE7AF}">
      <dgm:prSet/>
      <dgm:spPr/>
      <dgm:t>
        <a:bodyPr/>
        <a:lstStyle/>
        <a:p>
          <a:r>
            <a:rPr lang="en-US"/>
            <a:t>The Gospel narratives diverge only AFTER the empty tomb account.</a:t>
          </a:r>
        </a:p>
      </dgm:t>
    </dgm:pt>
    <dgm:pt modelId="{88667FC0-2922-4B1E-ABA0-6328DA4F361C}" type="parTrans" cxnId="{88BD7983-52F0-4757-93D0-7F36E6310AFB}">
      <dgm:prSet/>
      <dgm:spPr/>
      <dgm:t>
        <a:bodyPr/>
        <a:lstStyle/>
        <a:p>
          <a:endParaRPr lang="en-US"/>
        </a:p>
      </dgm:t>
    </dgm:pt>
    <dgm:pt modelId="{E6C66765-00B9-4339-A33E-AAE73FF73A60}" type="sibTrans" cxnId="{88BD7983-52F0-4757-93D0-7F36E6310AFB}">
      <dgm:prSet/>
      <dgm:spPr/>
      <dgm:t>
        <a:bodyPr/>
        <a:lstStyle/>
        <a:p>
          <a:endParaRPr lang="en-US"/>
        </a:p>
      </dgm:t>
    </dgm:pt>
    <dgm:pt modelId="{B01EB12C-382C-405C-AB0E-3EC18E630E12}">
      <dgm:prSet/>
      <dgm:spPr/>
      <dgm:t>
        <a:bodyPr/>
        <a:lstStyle/>
        <a:p>
          <a:r>
            <a:rPr lang="en-US"/>
            <a:t>This suggests the empty tomb’s historicity.</a:t>
          </a:r>
        </a:p>
      </dgm:t>
    </dgm:pt>
    <dgm:pt modelId="{2BA70722-40D5-45D8-BD1D-DD736ADF85AC}" type="parTrans" cxnId="{7D3277D1-B412-47E1-A480-B122BEA39AE8}">
      <dgm:prSet/>
      <dgm:spPr/>
      <dgm:t>
        <a:bodyPr/>
        <a:lstStyle/>
        <a:p>
          <a:endParaRPr lang="en-US"/>
        </a:p>
      </dgm:t>
    </dgm:pt>
    <dgm:pt modelId="{A19633F8-6BF2-4E5D-A78A-4AB9707CE47E}" type="sibTrans" cxnId="{7D3277D1-B412-47E1-A480-B122BEA39AE8}">
      <dgm:prSet/>
      <dgm:spPr/>
      <dgm:t>
        <a:bodyPr/>
        <a:lstStyle/>
        <a:p>
          <a:endParaRPr lang="en-US"/>
        </a:p>
      </dgm:t>
    </dgm:pt>
    <dgm:pt modelId="{FA39ED91-7A48-4617-B525-30FC2EAA0743}" type="pres">
      <dgm:prSet presAssocID="{DD701C40-7156-45C0-9158-8973F7260A19}" presName="vert0" presStyleCnt="0">
        <dgm:presLayoutVars>
          <dgm:dir/>
          <dgm:animOne val="branch"/>
          <dgm:animLvl val="lvl"/>
        </dgm:presLayoutVars>
      </dgm:prSet>
      <dgm:spPr/>
    </dgm:pt>
    <dgm:pt modelId="{8BC87A4A-FE2F-4B22-AD7B-BBE2E00C8C26}" type="pres">
      <dgm:prSet presAssocID="{3C2CE4CD-1DEB-4559-9716-867CADEDE7AF}" presName="thickLine" presStyleLbl="alignNode1" presStyleIdx="0" presStyleCnt="2"/>
      <dgm:spPr/>
    </dgm:pt>
    <dgm:pt modelId="{CB74B916-9E5F-4EA3-BE07-D56F6488EDD9}" type="pres">
      <dgm:prSet presAssocID="{3C2CE4CD-1DEB-4559-9716-867CADEDE7AF}" presName="horz1" presStyleCnt="0"/>
      <dgm:spPr/>
    </dgm:pt>
    <dgm:pt modelId="{C32CE8D6-72BE-483F-8E80-DEA83D3807DB}" type="pres">
      <dgm:prSet presAssocID="{3C2CE4CD-1DEB-4559-9716-867CADEDE7AF}" presName="tx1" presStyleLbl="revTx" presStyleIdx="0" presStyleCnt="2"/>
      <dgm:spPr/>
    </dgm:pt>
    <dgm:pt modelId="{157660AA-DF14-4602-8EE7-FC2B45380E30}" type="pres">
      <dgm:prSet presAssocID="{3C2CE4CD-1DEB-4559-9716-867CADEDE7AF}" presName="vert1" presStyleCnt="0"/>
      <dgm:spPr/>
    </dgm:pt>
    <dgm:pt modelId="{B452EF54-C37E-4486-9DBA-3BFE83BDC35B}" type="pres">
      <dgm:prSet presAssocID="{B01EB12C-382C-405C-AB0E-3EC18E630E12}" presName="thickLine" presStyleLbl="alignNode1" presStyleIdx="1" presStyleCnt="2"/>
      <dgm:spPr/>
    </dgm:pt>
    <dgm:pt modelId="{8AC0E64F-05D0-48DF-8CA7-CE6D41EAA116}" type="pres">
      <dgm:prSet presAssocID="{B01EB12C-382C-405C-AB0E-3EC18E630E12}" presName="horz1" presStyleCnt="0"/>
      <dgm:spPr/>
    </dgm:pt>
    <dgm:pt modelId="{01BF0F67-24AD-4CF7-8FCD-5DFA6F0B6B03}" type="pres">
      <dgm:prSet presAssocID="{B01EB12C-382C-405C-AB0E-3EC18E630E12}" presName="tx1" presStyleLbl="revTx" presStyleIdx="1" presStyleCnt="2"/>
      <dgm:spPr/>
    </dgm:pt>
    <dgm:pt modelId="{38225D2A-B95D-4BA0-A6B5-AF696B858F6C}" type="pres">
      <dgm:prSet presAssocID="{B01EB12C-382C-405C-AB0E-3EC18E630E12}" presName="vert1" presStyleCnt="0"/>
      <dgm:spPr/>
    </dgm:pt>
  </dgm:ptLst>
  <dgm:cxnLst>
    <dgm:cxn modelId="{F120DC40-E804-42D7-A5C0-4A2CFB2CE151}" type="presOf" srcId="{DD701C40-7156-45C0-9158-8973F7260A19}" destId="{FA39ED91-7A48-4617-B525-30FC2EAA0743}" srcOrd="0" destOrd="0" presId="urn:microsoft.com/office/officeart/2008/layout/LinedList"/>
    <dgm:cxn modelId="{88BD7983-52F0-4757-93D0-7F36E6310AFB}" srcId="{DD701C40-7156-45C0-9158-8973F7260A19}" destId="{3C2CE4CD-1DEB-4559-9716-867CADEDE7AF}" srcOrd="0" destOrd="0" parTransId="{88667FC0-2922-4B1E-ABA0-6328DA4F361C}" sibTransId="{E6C66765-00B9-4339-A33E-AAE73FF73A60}"/>
    <dgm:cxn modelId="{1231B69D-4931-4257-9E01-307E56C614A8}" type="presOf" srcId="{3C2CE4CD-1DEB-4559-9716-867CADEDE7AF}" destId="{C32CE8D6-72BE-483F-8E80-DEA83D3807DB}" srcOrd="0" destOrd="0" presId="urn:microsoft.com/office/officeart/2008/layout/LinedList"/>
    <dgm:cxn modelId="{7D3277D1-B412-47E1-A480-B122BEA39AE8}" srcId="{DD701C40-7156-45C0-9158-8973F7260A19}" destId="{B01EB12C-382C-405C-AB0E-3EC18E630E12}" srcOrd="1" destOrd="0" parTransId="{2BA70722-40D5-45D8-BD1D-DD736ADF85AC}" sibTransId="{A19633F8-6BF2-4E5D-A78A-4AB9707CE47E}"/>
    <dgm:cxn modelId="{BA971FFC-77B7-4EF3-967D-B8EAF32927BB}" type="presOf" srcId="{B01EB12C-382C-405C-AB0E-3EC18E630E12}" destId="{01BF0F67-24AD-4CF7-8FCD-5DFA6F0B6B03}" srcOrd="0" destOrd="0" presId="urn:microsoft.com/office/officeart/2008/layout/LinedList"/>
    <dgm:cxn modelId="{AEF34ECE-0DE1-49AC-984C-93B3478C5EA7}" type="presParOf" srcId="{FA39ED91-7A48-4617-B525-30FC2EAA0743}" destId="{8BC87A4A-FE2F-4B22-AD7B-BBE2E00C8C26}" srcOrd="0" destOrd="0" presId="urn:microsoft.com/office/officeart/2008/layout/LinedList"/>
    <dgm:cxn modelId="{BC5D40D1-ABEE-4682-844A-CD9DDFE9E41B}" type="presParOf" srcId="{FA39ED91-7A48-4617-B525-30FC2EAA0743}" destId="{CB74B916-9E5F-4EA3-BE07-D56F6488EDD9}" srcOrd="1" destOrd="0" presId="urn:microsoft.com/office/officeart/2008/layout/LinedList"/>
    <dgm:cxn modelId="{0C30312E-BDDB-4B17-9722-414B2B5AB6E0}" type="presParOf" srcId="{CB74B916-9E5F-4EA3-BE07-D56F6488EDD9}" destId="{C32CE8D6-72BE-483F-8E80-DEA83D3807DB}" srcOrd="0" destOrd="0" presId="urn:microsoft.com/office/officeart/2008/layout/LinedList"/>
    <dgm:cxn modelId="{32816831-7296-4791-8FDC-AF6C1511EC6A}" type="presParOf" srcId="{CB74B916-9E5F-4EA3-BE07-D56F6488EDD9}" destId="{157660AA-DF14-4602-8EE7-FC2B45380E30}" srcOrd="1" destOrd="0" presId="urn:microsoft.com/office/officeart/2008/layout/LinedList"/>
    <dgm:cxn modelId="{82F26B57-B0AC-410D-9D15-B73B3E7A2FBC}" type="presParOf" srcId="{FA39ED91-7A48-4617-B525-30FC2EAA0743}" destId="{B452EF54-C37E-4486-9DBA-3BFE83BDC35B}" srcOrd="2" destOrd="0" presId="urn:microsoft.com/office/officeart/2008/layout/LinedList"/>
    <dgm:cxn modelId="{2314D722-E7D3-40CB-AEF1-A668CF52D36E}" type="presParOf" srcId="{FA39ED91-7A48-4617-B525-30FC2EAA0743}" destId="{8AC0E64F-05D0-48DF-8CA7-CE6D41EAA116}" srcOrd="3" destOrd="0" presId="urn:microsoft.com/office/officeart/2008/layout/LinedList"/>
    <dgm:cxn modelId="{064B41E4-86D3-40E1-8CF8-3C87D11EE827}" type="presParOf" srcId="{8AC0E64F-05D0-48DF-8CA7-CE6D41EAA116}" destId="{01BF0F67-24AD-4CF7-8FCD-5DFA6F0B6B03}" srcOrd="0" destOrd="0" presId="urn:microsoft.com/office/officeart/2008/layout/LinedList"/>
    <dgm:cxn modelId="{32748F3E-565F-478E-B106-53BB12AC71F8}" type="presParOf" srcId="{8AC0E64F-05D0-48DF-8CA7-CE6D41EAA116}" destId="{38225D2A-B95D-4BA0-A6B5-AF696B858F6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698BF1-565A-4ED2-BFA4-67C95C2D44A5}"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781D62E2-9AE1-4A83-A385-2FFDC4CF191C}">
      <dgm:prSet/>
      <dgm:spPr/>
      <dgm:t>
        <a:bodyPr/>
        <a:lstStyle/>
        <a:p>
          <a:pPr>
            <a:lnSpc>
              <a:spcPct val="100000"/>
            </a:lnSpc>
          </a:pPr>
          <a:r>
            <a:rPr lang="en-US"/>
            <a:t>The differences between Matthew and John show they used independent sources.</a:t>
          </a:r>
        </a:p>
      </dgm:t>
    </dgm:pt>
    <dgm:pt modelId="{E209AC12-3AB5-4864-9BDA-9953D2297271}" type="parTrans" cxnId="{36A26C19-4D13-4447-9CB5-A4EB426FD37C}">
      <dgm:prSet/>
      <dgm:spPr/>
      <dgm:t>
        <a:bodyPr/>
        <a:lstStyle/>
        <a:p>
          <a:endParaRPr lang="en-US"/>
        </a:p>
      </dgm:t>
    </dgm:pt>
    <dgm:pt modelId="{A27BEA5A-83FD-4F39-BB71-3CA5543F65F6}" type="sibTrans" cxnId="{36A26C19-4D13-4447-9CB5-A4EB426FD37C}">
      <dgm:prSet/>
      <dgm:spPr/>
      <dgm:t>
        <a:bodyPr/>
        <a:lstStyle/>
        <a:p>
          <a:endParaRPr lang="en-US"/>
        </a:p>
      </dgm:t>
    </dgm:pt>
    <dgm:pt modelId="{9113ABC6-7A4C-42AB-BB59-006AEBBFBCB5}">
      <dgm:prSet/>
      <dgm:spPr/>
      <dgm:t>
        <a:bodyPr/>
        <a:lstStyle/>
        <a:p>
          <a:pPr>
            <a:lnSpc>
              <a:spcPct val="100000"/>
            </a:lnSpc>
          </a:pPr>
          <a:r>
            <a:rPr lang="en-US"/>
            <a:t>Book of Acts mentions empty tomb, so it is also independent attestation.</a:t>
          </a:r>
        </a:p>
      </dgm:t>
    </dgm:pt>
    <dgm:pt modelId="{29690504-0C86-4298-BAE7-4FEAE82EA767}" type="parTrans" cxnId="{5A3E6D63-B008-4CEF-93ED-CA34FFA8D728}">
      <dgm:prSet/>
      <dgm:spPr/>
      <dgm:t>
        <a:bodyPr/>
        <a:lstStyle/>
        <a:p>
          <a:endParaRPr lang="en-US"/>
        </a:p>
      </dgm:t>
    </dgm:pt>
    <dgm:pt modelId="{61348BB3-75EB-4686-85A2-592B8653DE04}" type="sibTrans" cxnId="{5A3E6D63-B008-4CEF-93ED-CA34FFA8D728}">
      <dgm:prSet/>
      <dgm:spPr/>
      <dgm:t>
        <a:bodyPr/>
        <a:lstStyle/>
        <a:p>
          <a:endParaRPr lang="en-US"/>
        </a:p>
      </dgm:t>
    </dgm:pt>
    <dgm:pt modelId="{6884462A-6AF0-4D49-B5B6-19820756811B}" type="pres">
      <dgm:prSet presAssocID="{92698BF1-565A-4ED2-BFA4-67C95C2D44A5}" presName="vert0" presStyleCnt="0">
        <dgm:presLayoutVars>
          <dgm:dir/>
          <dgm:animOne val="branch"/>
          <dgm:animLvl val="lvl"/>
        </dgm:presLayoutVars>
      </dgm:prSet>
      <dgm:spPr/>
    </dgm:pt>
    <dgm:pt modelId="{EA433B80-123B-4719-8DF6-3202ACF86264}" type="pres">
      <dgm:prSet presAssocID="{781D62E2-9AE1-4A83-A385-2FFDC4CF191C}" presName="thickLine" presStyleLbl="alignNode1" presStyleIdx="0" presStyleCnt="2"/>
      <dgm:spPr/>
    </dgm:pt>
    <dgm:pt modelId="{A2D40BCD-9138-4133-96C2-72226661D47D}" type="pres">
      <dgm:prSet presAssocID="{781D62E2-9AE1-4A83-A385-2FFDC4CF191C}" presName="horz1" presStyleCnt="0"/>
      <dgm:spPr/>
    </dgm:pt>
    <dgm:pt modelId="{54578D12-DB54-401D-BA56-C51CE485AEFE}" type="pres">
      <dgm:prSet presAssocID="{781D62E2-9AE1-4A83-A385-2FFDC4CF191C}" presName="tx1" presStyleLbl="revTx" presStyleIdx="0" presStyleCnt="2"/>
      <dgm:spPr/>
    </dgm:pt>
    <dgm:pt modelId="{CB8449FF-F22E-42A0-AC2E-B4253E7792B7}" type="pres">
      <dgm:prSet presAssocID="{781D62E2-9AE1-4A83-A385-2FFDC4CF191C}" presName="vert1" presStyleCnt="0"/>
      <dgm:spPr/>
    </dgm:pt>
    <dgm:pt modelId="{31486333-6841-464E-9D92-F0E2BDCAF974}" type="pres">
      <dgm:prSet presAssocID="{9113ABC6-7A4C-42AB-BB59-006AEBBFBCB5}" presName="thickLine" presStyleLbl="alignNode1" presStyleIdx="1" presStyleCnt="2"/>
      <dgm:spPr/>
    </dgm:pt>
    <dgm:pt modelId="{54E2A993-0E35-45B8-9419-A695AAE3BB4E}" type="pres">
      <dgm:prSet presAssocID="{9113ABC6-7A4C-42AB-BB59-006AEBBFBCB5}" presName="horz1" presStyleCnt="0"/>
      <dgm:spPr/>
    </dgm:pt>
    <dgm:pt modelId="{AD3D16EA-5CF1-400D-8770-E55CB4DF9C19}" type="pres">
      <dgm:prSet presAssocID="{9113ABC6-7A4C-42AB-BB59-006AEBBFBCB5}" presName="tx1" presStyleLbl="revTx" presStyleIdx="1" presStyleCnt="2"/>
      <dgm:spPr/>
    </dgm:pt>
    <dgm:pt modelId="{8BF1F52A-D4B9-4457-A77B-292FFF360BC5}" type="pres">
      <dgm:prSet presAssocID="{9113ABC6-7A4C-42AB-BB59-006AEBBFBCB5}" presName="vert1" presStyleCnt="0"/>
      <dgm:spPr/>
    </dgm:pt>
  </dgm:ptLst>
  <dgm:cxnLst>
    <dgm:cxn modelId="{36A26C19-4D13-4447-9CB5-A4EB426FD37C}" srcId="{92698BF1-565A-4ED2-BFA4-67C95C2D44A5}" destId="{781D62E2-9AE1-4A83-A385-2FFDC4CF191C}" srcOrd="0" destOrd="0" parTransId="{E209AC12-3AB5-4864-9BDA-9953D2297271}" sibTransId="{A27BEA5A-83FD-4F39-BB71-3CA5543F65F6}"/>
    <dgm:cxn modelId="{5A3E6D63-B008-4CEF-93ED-CA34FFA8D728}" srcId="{92698BF1-565A-4ED2-BFA4-67C95C2D44A5}" destId="{9113ABC6-7A4C-42AB-BB59-006AEBBFBCB5}" srcOrd="1" destOrd="0" parTransId="{29690504-0C86-4298-BAE7-4FEAE82EA767}" sibTransId="{61348BB3-75EB-4686-85A2-592B8653DE04}"/>
    <dgm:cxn modelId="{BBBADD9B-5087-4E6A-9067-5058FB0C1C4B}" type="presOf" srcId="{9113ABC6-7A4C-42AB-BB59-006AEBBFBCB5}" destId="{AD3D16EA-5CF1-400D-8770-E55CB4DF9C19}" srcOrd="0" destOrd="0" presId="urn:microsoft.com/office/officeart/2008/layout/LinedList"/>
    <dgm:cxn modelId="{D56CD8B3-9642-4F21-9290-3B6C283335B3}" type="presOf" srcId="{92698BF1-565A-4ED2-BFA4-67C95C2D44A5}" destId="{6884462A-6AF0-4D49-B5B6-19820756811B}" srcOrd="0" destOrd="0" presId="urn:microsoft.com/office/officeart/2008/layout/LinedList"/>
    <dgm:cxn modelId="{2EBAC6CA-D326-4DF3-B0D8-DBCAD23F496C}" type="presOf" srcId="{781D62E2-9AE1-4A83-A385-2FFDC4CF191C}" destId="{54578D12-DB54-401D-BA56-C51CE485AEFE}" srcOrd="0" destOrd="0" presId="urn:microsoft.com/office/officeart/2008/layout/LinedList"/>
    <dgm:cxn modelId="{2886F867-D853-46BF-A6D1-760030D21D6F}" type="presParOf" srcId="{6884462A-6AF0-4D49-B5B6-19820756811B}" destId="{EA433B80-123B-4719-8DF6-3202ACF86264}" srcOrd="0" destOrd="0" presId="urn:microsoft.com/office/officeart/2008/layout/LinedList"/>
    <dgm:cxn modelId="{1A3BD73C-5792-4E74-993C-F5445BE0ABF3}" type="presParOf" srcId="{6884462A-6AF0-4D49-B5B6-19820756811B}" destId="{A2D40BCD-9138-4133-96C2-72226661D47D}" srcOrd="1" destOrd="0" presId="urn:microsoft.com/office/officeart/2008/layout/LinedList"/>
    <dgm:cxn modelId="{469026D2-B77F-4FA9-B50B-9BC2B391FC68}" type="presParOf" srcId="{A2D40BCD-9138-4133-96C2-72226661D47D}" destId="{54578D12-DB54-401D-BA56-C51CE485AEFE}" srcOrd="0" destOrd="0" presId="urn:microsoft.com/office/officeart/2008/layout/LinedList"/>
    <dgm:cxn modelId="{CD16C915-8078-47B9-82E0-C9C7B4FC7C1F}" type="presParOf" srcId="{A2D40BCD-9138-4133-96C2-72226661D47D}" destId="{CB8449FF-F22E-42A0-AC2E-B4253E7792B7}" srcOrd="1" destOrd="0" presId="urn:microsoft.com/office/officeart/2008/layout/LinedList"/>
    <dgm:cxn modelId="{E8A305C3-6AA4-4F45-BBDB-BDD85D781F5F}" type="presParOf" srcId="{6884462A-6AF0-4D49-B5B6-19820756811B}" destId="{31486333-6841-464E-9D92-F0E2BDCAF974}" srcOrd="2" destOrd="0" presId="urn:microsoft.com/office/officeart/2008/layout/LinedList"/>
    <dgm:cxn modelId="{3F597AFB-E161-44D2-94F4-B049CE275417}" type="presParOf" srcId="{6884462A-6AF0-4D49-B5B6-19820756811B}" destId="{54E2A993-0E35-45B8-9419-A695AAE3BB4E}" srcOrd="3" destOrd="0" presId="urn:microsoft.com/office/officeart/2008/layout/LinedList"/>
    <dgm:cxn modelId="{C0FD0A0A-1944-44FD-840E-2DD08248CB35}" type="presParOf" srcId="{54E2A993-0E35-45B8-9419-A695AAE3BB4E}" destId="{AD3D16EA-5CF1-400D-8770-E55CB4DF9C19}" srcOrd="0" destOrd="0" presId="urn:microsoft.com/office/officeart/2008/layout/LinedList"/>
    <dgm:cxn modelId="{66B2C602-B888-4A30-B103-F71F247DE73D}" type="presParOf" srcId="{54E2A993-0E35-45B8-9419-A695AAE3BB4E}" destId="{8BF1F52A-D4B9-4457-A77B-292FFF360BC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0685CB-D0FD-46E8-B24E-8D2BEE7C9FB5}">
      <dsp:nvSpPr>
        <dsp:cNvPr id="0" name=""/>
        <dsp:cNvSpPr/>
      </dsp:nvSpPr>
      <dsp:spPr>
        <a:xfrm>
          <a:off x="0" y="61659"/>
          <a:ext cx="5314543" cy="103428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Later, Paul also had guilt complex under the Jewish law.</a:t>
          </a:r>
        </a:p>
      </dsp:txBody>
      <dsp:txXfrm>
        <a:off x="50489" y="112148"/>
        <a:ext cx="5213565" cy="933302"/>
      </dsp:txXfrm>
    </dsp:sp>
    <dsp:sp modelId="{7D1564F5-C489-4698-A7A1-F60D41D94E1A}">
      <dsp:nvSpPr>
        <dsp:cNvPr id="0" name=""/>
        <dsp:cNvSpPr/>
      </dsp:nvSpPr>
      <dsp:spPr>
        <a:xfrm>
          <a:off x="0" y="1170820"/>
          <a:ext cx="5314543" cy="103428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He had a secret desire to be a Christian.</a:t>
          </a:r>
        </a:p>
      </dsp:txBody>
      <dsp:txXfrm>
        <a:off x="50489" y="1221309"/>
        <a:ext cx="5213565" cy="933302"/>
      </dsp:txXfrm>
    </dsp:sp>
    <dsp:sp modelId="{9D2F4B37-6F53-403B-AFBD-BCC6195CF4BD}">
      <dsp:nvSpPr>
        <dsp:cNvPr id="0" name=""/>
        <dsp:cNvSpPr/>
      </dsp:nvSpPr>
      <dsp:spPr>
        <a:xfrm>
          <a:off x="0" y="2279980"/>
          <a:ext cx="5314543" cy="103428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This led to his vision on Road to Damascus.</a:t>
          </a:r>
        </a:p>
      </dsp:txBody>
      <dsp:txXfrm>
        <a:off x="50489" y="2330469"/>
        <a:ext cx="5213565" cy="9333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87A4A-FE2F-4B22-AD7B-BBE2E00C8C26}">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2CE8D6-72BE-483F-8E80-DEA83D3807DB}">
      <dsp:nvSpPr>
        <dsp:cNvPr id="0" name=""/>
        <dsp:cNvSpPr/>
      </dsp:nvSpPr>
      <dsp:spPr>
        <a:xfrm>
          <a:off x="0" y="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en-US" sz="5100" kern="1200"/>
            <a:t>The Gospel narratives diverge only AFTER the empty tomb account.</a:t>
          </a:r>
        </a:p>
      </dsp:txBody>
      <dsp:txXfrm>
        <a:off x="0" y="0"/>
        <a:ext cx="6492875" cy="2552700"/>
      </dsp:txXfrm>
    </dsp:sp>
    <dsp:sp modelId="{B452EF54-C37E-4486-9DBA-3BFE83BDC35B}">
      <dsp:nvSpPr>
        <dsp:cNvPr id="0" name=""/>
        <dsp:cNvSpPr/>
      </dsp:nvSpPr>
      <dsp:spPr>
        <a:xfrm>
          <a:off x="0" y="2552700"/>
          <a:ext cx="6492875" cy="0"/>
        </a:xfrm>
        <a:prstGeom prst="line">
          <a:avLst/>
        </a:prstGeom>
        <a:solidFill>
          <a:schemeClr val="accent2">
            <a:hueOff val="-1433582"/>
            <a:satOff val="-34544"/>
            <a:lumOff val="-20785"/>
            <a:alphaOff val="0"/>
          </a:schemeClr>
        </a:solidFill>
        <a:ln w="12700" cap="flat" cmpd="sng" algn="ctr">
          <a:solidFill>
            <a:schemeClr val="accent2">
              <a:hueOff val="-1433582"/>
              <a:satOff val="-34544"/>
              <a:lumOff val="-2078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BF0F67-24AD-4CF7-8FCD-5DFA6F0B6B03}">
      <dsp:nvSpPr>
        <dsp:cNvPr id="0" name=""/>
        <dsp:cNvSpPr/>
      </dsp:nvSpPr>
      <dsp:spPr>
        <a:xfrm>
          <a:off x="0" y="255270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en-US" sz="5100" kern="1200"/>
            <a:t>This suggests the empty tomb’s historicity.</a:t>
          </a:r>
        </a:p>
      </dsp:txBody>
      <dsp:txXfrm>
        <a:off x="0" y="2552700"/>
        <a:ext cx="6492875" cy="25527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433B80-123B-4719-8DF6-3202ACF86264}">
      <dsp:nvSpPr>
        <dsp:cNvPr id="0" name=""/>
        <dsp:cNvSpPr/>
      </dsp:nvSpPr>
      <dsp:spPr>
        <a:xfrm>
          <a:off x="0" y="0"/>
          <a:ext cx="9618133"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578D12-DB54-401D-BA56-C51CE485AEFE}">
      <dsp:nvSpPr>
        <dsp:cNvPr id="0" name=""/>
        <dsp:cNvSpPr/>
      </dsp:nvSpPr>
      <dsp:spPr>
        <a:xfrm>
          <a:off x="0" y="0"/>
          <a:ext cx="9618133" cy="2046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100000"/>
            </a:lnSpc>
            <a:spcBef>
              <a:spcPct val="0"/>
            </a:spcBef>
            <a:spcAft>
              <a:spcPct val="35000"/>
            </a:spcAft>
            <a:buNone/>
          </a:pPr>
          <a:r>
            <a:rPr lang="en-US" sz="3900" kern="1200"/>
            <a:t>The differences between Matthew and John show they used independent sources.</a:t>
          </a:r>
        </a:p>
      </dsp:txBody>
      <dsp:txXfrm>
        <a:off x="0" y="0"/>
        <a:ext cx="9618133" cy="2046741"/>
      </dsp:txXfrm>
    </dsp:sp>
    <dsp:sp modelId="{31486333-6841-464E-9D92-F0E2BDCAF974}">
      <dsp:nvSpPr>
        <dsp:cNvPr id="0" name=""/>
        <dsp:cNvSpPr/>
      </dsp:nvSpPr>
      <dsp:spPr>
        <a:xfrm>
          <a:off x="0" y="2046741"/>
          <a:ext cx="9618133"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3D16EA-5CF1-400D-8770-E55CB4DF9C19}">
      <dsp:nvSpPr>
        <dsp:cNvPr id="0" name=""/>
        <dsp:cNvSpPr/>
      </dsp:nvSpPr>
      <dsp:spPr>
        <a:xfrm>
          <a:off x="0" y="2046741"/>
          <a:ext cx="9618133" cy="2046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100000"/>
            </a:lnSpc>
            <a:spcBef>
              <a:spcPct val="0"/>
            </a:spcBef>
            <a:spcAft>
              <a:spcPct val="35000"/>
            </a:spcAft>
            <a:buNone/>
          </a:pPr>
          <a:r>
            <a:rPr lang="en-US" sz="3900" kern="1200"/>
            <a:t>Book of Acts mentions empty tomb, so it is also independent attestation.</a:t>
          </a:r>
        </a:p>
      </dsp:txBody>
      <dsp:txXfrm>
        <a:off x="0" y="2046741"/>
        <a:ext cx="9618133" cy="204674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5/3/2020</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350641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5/3/2020</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34129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5/3/2020</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32266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5/3/2020</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7578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330F9-EAC2-4A0C-8EAC-15ABED406A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8CE9FF-057D-4F8C-822B-0B1FF5C336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ACE7E6-3FEA-435E-B157-F5E80D823CBB}"/>
              </a:ext>
            </a:extLst>
          </p:cNvPr>
          <p:cNvSpPr>
            <a:spLocks noGrp="1"/>
          </p:cNvSpPr>
          <p:nvPr>
            <p:ph type="dt" sz="half" idx="10"/>
          </p:nvPr>
        </p:nvSpPr>
        <p:spPr/>
        <p:txBody>
          <a:bodyPr/>
          <a:lstStyle/>
          <a:p>
            <a:fld id="{3C04E684-10F4-4CC3-A0B9-F03AA7BE37CF}" type="datetimeFigureOut">
              <a:rPr lang="en-US" smtClean="0"/>
              <a:t>5/3/2020</a:t>
            </a:fld>
            <a:endParaRPr lang="en-US"/>
          </a:p>
        </p:txBody>
      </p:sp>
      <p:sp>
        <p:nvSpPr>
          <p:cNvPr id="5" name="Footer Placeholder 4">
            <a:extLst>
              <a:ext uri="{FF2B5EF4-FFF2-40B4-BE49-F238E27FC236}">
                <a16:creationId xmlns:a16="http://schemas.microsoft.com/office/drawing/2014/main" id="{0F8DB16E-D300-4E37-B4AA-F1941C3B71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081A21-AE97-4713-9BFF-2E082AB1B3B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461088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D93E1-78CF-49B4-A85F-2F949ABD8E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5A25F5-E00E-4CD4-B9B8-DAFF5E5A06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C70016-E1F5-43DB-8AB3-D41DBB0D8A39}"/>
              </a:ext>
            </a:extLst>
          </p:cNvPr>
          <p:cNvSpPr>
            <a:spLocks noGrp="1"/>
          </p:cNvSpPr>
          <p:nvPr>
            <p:ph type="dt" sz="half" idx="10"/>
          </p:nvPr>
        </p:nvSpPr>
        <p:spPr/>
        <p:txBody>
          <a:bodyPr/>
          <a:lstStyle/>
          <a:p>
            <a:fld id="{3C04E684-10F4-4CC3-A0B9-F03AA7BE37CF}" type="datetimeFigureOut">
              <a:rPr lang="en-US" smtClean="0"/>
              <a:t>5/3/2020</a:t>
            </a:fld>
            <a:endParaRPr lang="en-US"/>
          </a:p>
        </p:txBody>
      </p:sp>
      <p:sp>
        <p:nvSpPr>
          <p:cNvPr id="5" name="Footer Placeholder 4">
            <a:extLst>
              <a:ext uri="{FF2B5EF4-FFF2-40B4-BE49-F238E27FC236}">
                <a16:creationId xmlns:a16="http://schemas.microsoft.com/office/drawing/2014/main" id="{293A7789-B2AA-4ECE-B13D-D51D8E0DB7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59703-00A1-45E1-B7E4-D330B1681BF0}"/>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84833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DFCE2-C041-4002-B37D-B6F05558C4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12881B-373A-417E-B802-19F771A0F5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2558FF-FE39-4922-963E-703539A418C7}"/>
              </a:ext>
            </a:extLst>
          </p:cNvPr>
          <p:cNvSpPr>
            <a:spLocks noGrp="1"/>
          </p:cNvSpPr>
          <p:nvPr>
            <p:ph type="dt" sz="half" idx="10"/>
          </p:nvPr>
        </p:nvSpPr>
        <p:spPr/>
        <p:txBody>
          <a:bodyPr/>
          <a:lstStyle/>
          <a:p>
            <a:fld id="{3C04E684-10F4-4CC3-A0B9-F03AA7BE37CF}" type="datetimeFigureOut">
              <a:rPr lang="en-US" smtClean="0"/>
              <a:t>5/3/2020</a:t>
            </a:fld>
            <a:endParaRPr lang="en-US"/>
          </a:p>
        </p:txBody>
      </p:sp>
      <p:sp>
        <p:nvSpPr>
          <p:cNvPr id="5" name="Footer Placeholder 4">
            <a:extLst>
              <a:ext uri="{FF2B5EF4-FFF2-40B4-BE49-F238E27FC236}">
                <a16:creationId xmlns:a16="http://schemas.microsoft.com/office/drawing/2014/main" id="{A7B501F9-FD44-4CEA-8188-58CCF76324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BE7120-6D4B-4FB9-8223-9E6EA0DECC6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38802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07471-A7F0-4A60-9D06-1B75E5C33E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3D4998-6D20-4927-813A-9D399CD6A3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ABC1E2-251D-4CB8-83E3-7CDB65F051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A2A940-4D15-45DD-B203-C5122CD9F08F}"/>
              </a:ext>
            </a:extLst>
          </p:cNvPr>
          <p:cNvSpPr>
            <a:spLocks noGrp="1"/>
          </p:cNvSpPr>
          <p:nvPr>
            <p:ph type="dt" sz="half" idx="10"/>
          </p:nvPr>
        </p:nvSpPr>
        <p:spPr/>
        <p:txBody>
          <a:bodyPr/>
          <a:lstStyle/>
          <a:p>
            <a:fld id="{3C04E684-10F4-4CC3-A0B9-F03AA7BE37CF}" type="datetimeFigureOut">
              <a:rPr lang="en-US" smtClean="0"/>
              <a:t>5/3/2020</a:t>
            </a:fld>
            <a:endParaRPr lang="en-US"/>
          </a:p>
        </p:txBody>
      </p:sp>
      <p:sp>
        <p:nvSpPr>
          <p:cNvPr id="6" name="Footer Placeholder 5">
            <a:extLst>
              <a:ext uri="{FF2B5EF4-FFF2-40B4-BE49-F238E27FC236}">
                <a16:creationId xmlns:a16="http://schemas.microsoft.com/office/drawing/2014/main" id="{E496F147-0388-4043-B40E-DDB3F4664E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0F7EBC-A050-4757-8E2B-FE142DB77E6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75478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2D025-52D3-4156-86F0-B620A6E70D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53ADCA-AD0D-4433-B911-70DA60CFB5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F6CF7D-FAC4-4F9A-8983-186470A8CB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85A945-8A3E-4561-96B6-C6C1F07A13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44DECE-EDA3-4364-A8ED-B0B960F1B4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3C7474-8584-4B18-B0FC-D56102962A80}"/>
              </a:ext>
            </a:extLst>
          </p:cNvPr>
          <p:cNvSpPr>
            <a:spLocks noGrp="1"/>
          </p:cNvSpPr>
          <p:nvPr>
            <p:ph type="dt" sz="half" idx="10"/>
          </p:nvPr>
        </p:nvSpPr>
        <p:spPr/>
        <p:txBody>
          <a:bodyPr/>
          <a:lstStyle/>
          <a:p>
            <a:fld id="{3C04E684-10F4-4CC3-A0B9-F03AA7BE37CF}" type="datetimeFigureOut">
              <a:rPr lang="en-US" smtClean="0"/>
              <a:t>5/3/2020</a:t>
            </a:fld>
            <a:endParaRPr lang="en-US"/>
          </a:p>
        </p:txBody>
      </p:sp>
      <p:sp>
        <p:nvSpPr>
          <p:cNvPr id="8" name="Footer Placeholder 7">
            <a:extLst>
              <a:ext uri="{FF2B5EF4-FFF2-40B4-BE49-F238E27FC236}">
                <a16:creationId xmlns:a16="http://schemas.microsoft.com/office/drawing/2014/main" id="{C6776F35-DF04-47F4-8842-29462869ED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5748E-1C29-4DA4-8225-C5B2EB1C376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67510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03F20-AD0C-46F9-8E27-1537739489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304566-5442-4A5A-AE74-29210C921570}"/>
              </a:ext>
            </a:extLst>
          </p:cNvPr>
          <p:cNvSpPr>
            <a:spLocks noGrp="1"/>
          </p:cNvSpPr>
          <p:nvPr>
            <p:ph type="dt" sz="half" idx="10"/>
          </p:nvPr>
        </p:nvSpPr>
        <p:spPr/>
        <p:txBody>
          <a:bodyPr/>
          <a:lstStyle/>
          <a:p>
            <a:fld id="{3C04E684-10F4-4CC3-A0B9-F03AA7BE37CF}" type="datetimeFigureOut">
              <a:rPr lang="en-US" smtClean="0"/>
              <a:t>5/3/2020</a:t>
            </a:fld>
            <a:endParaRPr lang="en-US"/>
          </a:p>
        </p:txBody>
      </p:sp>
      <p:sp>
        <p:nvSpPr>
          <p:cNvPr id="4" name="Footer Placeholder 3">
            <a:extLst>
              <a:ext uri="{FF2B5EF4-FFF2-40B4-BE49-F238E27FC236}">
                <a16:creationId xmlns:a16="http://schemas.microsoft.com/office/drawing/2014/main" id="{0C51238C-981C-4C15-B1A9-51A1EC87C7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892D3A-06C5-4449-84C5-E7820B0768E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71890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4C1A87-2C24-4F85-866E-E6F15658A8C4}"/>
              </a:ext>
            </a:extLst>
          </p:cNvPr>
          <p:cNvSpPr>
            <a:spLocks noGrp="1"/>
          </p:cNvSpPr>
          <p:nvPr>
            <p:ph type="dt" sz="half" idx="10"/>
          </p:nvPr>
        </p:nvSpPr>
        <p:spPr/>
        <p:txBody>
          <a:bodyPr/>
          <a:lstStyle/>
          <a:p>
            <a:fld id="{3C04E684-10F4-4CC3-A0B9-F03AA7BE37CF}" type="datetimeFigureOut">
              <a:rPr lang="en-US" smtClean="0"/>
              <a:t>5/3/2020</a:t>
            </a:fld>
            <a:endParaRPr lang="en-US"/>
          </a:p>
        </p:txBody>
      </p:sp>
      <p:sp>
        <p:nvSpPr>
          <p:cNvPr id="3" name="Footer Placeholder 2">
            <a:extLst>
              <a:ext uri="{FF2B5EF4-FFF2-40B4-BE49-F238E27FC236}">
                <a16:creationId xmlns:a16="http://schemas.microsoft.com/office/drawing/2014/main" id="{AABF549A-43CB-4CF2-8578-4B3838C443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F1E4C2-7DCB-4BDF-811B-0FF00FC5FF6B}"/>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06027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5/3/2020</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322126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1999B-9320-4F7A-B6A9-3605C6359D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B6D698-AE57-4F90-85D3-CFA88BF93B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1DEFA8-64DE-420F-98D1-88F02CCF09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157E61-3558-4FDF-A390-3C58F9BCBFAD}"/>
              </a:ext>
            </a:extLst>
          </p:cNvPr>
          <p:cNvSpPr>
            <a:spLocks noGrp="1"/>
          </p:cNvSpPr>
          <p:nvPr>
            <p:ph type="dt" sz="half" idx="10"/>
          </p:nvPr>
        </p:nvSpPr>
        <p:spPr/>
        <p:txBody>
          <a:bodyPr/>
          <a:lstStyle/>
          <a:p>
            <a:fld id="{3C04E684-10F4-4CC3-A0B9-F03AA7BE37CF}" type="datetimeFigureOut">
              <a:rPr lang="en-US" smtClean="0"/>
              <a:t>5/3/2020</a:t>
            </a:fld>
            <a:endParaRPr lang="en-US"/>
          </a:p>
        </p:txBody>
      </p:sp>
      <p:sp>
        <p:nvSpPr>
          <p:cNvPr id="6" name="Footer Placeholder 5">
            <a:extLst>
              <a:ext uri="{FF2B5EF4-FFF2-40B4-BE49-F238E27FC236}">
                <a16:creationId xmlns:a16="http://schemas.microsoft.com/office/drawing/2014/main" id="{A68067E5-3266-4115-BB53-53FE884172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8256B8-C9FB-4459-A67E-1EB310D4B95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0795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D2086-635B-45CC-8558-FF39079505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3F7D5C-CF34-45DE-981F-280046903C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C670E0-A23D-4779-B67E-A4DB68E4EB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159485-AEC8-41A6-9EB0-FA4122D1A1C3}"/>
              </a:ext>
            </a:extLst>
          </p:cNvPr>
          <p:cNvSpPr>
            <a:spLocks noGrp="1"/>
          </p:cNvSpPr>
          <p:nvPr>
            <p:ph type="dt" sz="half" idx="10"/>
          </p:nvPr>
        </p:nvSpPr>
        <p:spPr/>
        <p:txBody>
          <a:bodyPr/>
          <a:lstStyle/>
          <a:p>
            <a:fld id="{3C04E684-10F4-4CC3-A0B9-F03AA7BE37CF}" type="datetimeFigureOut">
              <a:rPr lang="en-US" smtClean="0"/>
              <a:t>5/3/2020</a:t>
            </a:fld>
            <a:endParaRPr lang="en-US"/>
          </a:p>
        </p:txBody>
      </p:sp>
      <p:sp>
        <p:nvSpPr>
          <p:cNvPr id="6" name="Footer Placeholder 5">
            <a:extLst>
              <a:ext uri="{FF2B5EF4-FFF2-40B4-BE49-F238E27FC236}">
                <a16:creationId xmlns:a16="http://schemas.microsoft.com/office/drawing/2014/main" id="{44555506-BC2F-4D67-8FFC-11A7B609ED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C8C9CE-DEC1-45F7-A83E-574E29EC3B28}"/>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761892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2F13E-DEF1-4A96-8222-95DAF1C5A5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4CB8A4-623C-428F-A521-C39B5E03E7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DB837F-060E-47DE-AD43-D3C0D3C74B5D}"/>
              </a:ext>
            </a:extLst>
          </p:cNvPr>
          <p:cNvSpPr>
            <a:spLocks noGrp="1"/>
          </p:cNvSpPr>
          <p:nvPr>
            <p:ph type="dt" sz="half" idx="10"/>
          </p:nvPr>
        </p:nvSpPr>
        <p:spPr/>
        <p:txBody>
          <a:bodyPr/>
          <a:lstStyle/>
          <a:p>
            <a:fld id="{3C04E684-10F4-4CC3-A0B9-F03AA7BE37CF}" type="datetimeFigureOut">
              <a:rPr lang="en-US" smtClean="0"/>
              <a:t>5/3/2020</a:t>
            </a:fld>
            <a:endParaRPr lang="en-US"/>
          </a:p>
        </p:txBody>
      </p:sp>
      <p:sp>
        <p:nvSpPr>
          <p:cNvPr id="5" name="Footer Placeholder 4">
            <a:extLst>
              <a:ext uri="{FF2B5EF4-FFF2-40B4-BE49-F238E27FC236}">
                <a16:creationId xmlns:a16="http://schemas.microsoft.com/office/drawing/2014/main" id="{03C1C6FD-F867-49CD-8B7F-D7DFA17B4C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92704B-584F-4574-A414-264803599116}"/>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093326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0E2769-4AA0-4417-93B2-2BCF4C82E1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80B965-218F-486E-BD5F-2BACF1C325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0232CE-1131-498C-90A4-8506B160A25F}"/>
              </a:ext>
            </a:extLst>
          </p:cNvPr>
          <p:cNvSpPr>
            <a:spLocks noGrp="1"/>
          </p:cNvSpPr>
          <p:nvPr>
            <p:ph type="dt" sz="half" idx="10"/>
          </p:nvPr>
        </p:nvSpPr>
        <p:spPr/>
        <p:txBody>
          <a:bodyPr/>
          <a:lstStyle/>
          <a:p>
            <a:fld id="{3C04E684-10F4-4CC3-A0B9-F03AA7BE37CF}" type="datetimeFigureOut">
              <a:rPr lang="en-US" smtClean="0"/>
              <a:t>5/3/2020</a:t>
            </a:fld>
            <a:endParaRPr lang="en-US"/>
          </a:p>
        </p:txBody>
      </p:sp>
      <p:sp>
        <p:nvSpPr>
          <p:cNvPr id="5" name="Footer Placeholder 4">
            <a:extLst>
              <a:ext uri="{FF2B5EF4-FFF2-40B4-BE49-F238E27FC236}">
                <a16:creationId xmlns:a16="http://schemas.microsoft.com/office/drawing/2014/main" id="{072DD4BB-79EF-4A4D-91F2-74A78405C8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8718CA-556F-4006-9E5C-2C64C886D4C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358424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04E684-10F4-4CC3-A0B9-F03AA7BE37CF}" type="datetimeFigureOut">
              <a:rPr lang="en-US" smtClean="0"/>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774050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04E684-10F4-4CC3-A0B9-F03AA7BE37CF}" type="datetimeFigureOut">
              <a:rPr lang="en-US" smtClean="0"/>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6223123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04E684-10F4-4CC3-A0B9-F03AA7BE37CF}" type="datetimeFigureOut">
              <a:rPr lang="en-US" smtClean="0"/>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482275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04E684-10F4-4CC3-A0B9-F03AA7BE37CF}" type="datetimeFigureOut">
              <a:rPr lang="en-US" smtClean="0"/>
              <a:t>5/3/2020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7435233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04E684-10F4-4CC3-A0B9-F03AA7BE37CF}" type="datetimeFigureOut">
              <a:rPr lang="en-US" smtClean="0"/>
              <a:t>5/3/2020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105767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04E684-10F4-4CC3-A0B9-F03AA7BE37CF}" type="datetimeFigureOut">
              <a:rPr lang="en-US" smtClean="0"/>
              <a:t>5/3/2020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15004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5/3/2020</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7587007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04E684-10F4-4CC3-A0B9-F03AA7BE37CF}" type="datetimeFigureOut">
              <a:rPr lang="en-US" smtClean="0"/>
              <a:t>5/3/2020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7925646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04E684-10F4-4CC3-A0B9-F03AA7BE37CF}" type="datetimeFigureOut">
              <a:rPr lang="en-US" smtClean="0"/>
              <a:t>5/3/2020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823259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04E684-10F4-4CC3-A0B9-F03AA7BE37CF}" type="datetimeFigureOut">
              <a:rPr lang="en-US" smtClean="0"/>
              <a:t>5/3/2020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6462757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04E684-10F4-4CC3-A0B9-F03AA7BE37CF}" type="datetimeFigureOut">
              <a:rPr lang="en-US" smtClean="0"/>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9292671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04E684-10F4-4CC3-A0B9-F03AA7BE37CF}" type="datetimeFigureOut">
              <a:rPr lang="en-US" smtClean="0"/>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0207047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04E684-10F4-4CC3-A0B9-F03AA7BE37CF}" type="datetimeFigureOut">
              <a:rPr lang="en-US" smtClean="0"/>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9801608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04E684-10F4-4CC3-A0B9-F03AA7BE37CF}" type="datetimeFigureOut">
              <a:rPr lang="en-US" smtClean="0"/>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08241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04E684-10F4-4CC3-A0B9-F03AA7BE37CF}" type="datetimeFigureOut">
              <a:rPr lang="en-US" smtClean="0"/>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081602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04E684-10F4-4CC3-A0B9-F03AA7BE37CF}" type="datetimeFigureOut">
              <a:rPr lang="en-US" smtClean="0"/>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7667323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04E684-10F4-4CC3-A0B9-F03AA7BE37CF}" type="datetimeFigureOut">
              <a:rPr lang="en-US" smtClean="0"/>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922931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5/3/2020</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4188102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3C04E684-10F4-4CC3-A0B9-F03AA7BE37CF}" type="datetimeFigureOut">
              <a:rPr lang="en-US" smtClean="0"/>
              <a:t>5/3/2020</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8776304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04E684-10F4-4CC3-A0B9-F03AA7BE37CF}" type="datetimeFigureOut">
              <a:rPr lang="en-US" smtClean="0"/>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3814706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3C04E684-10F4-4CC3-A0B9-F03AA7BE37CF}" type="datetimeFigureOut">
              <a:rPr lang="en-US" smtClean="0"/>
              <a:t>5/3/2020</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5844865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3C04E684-10F4-4CC3-A0B9-F03AA7BE37CF}" type="datetimeFigureOut">
              <a:rPr lang="en-US" smtClean="0"/>
              <a:t>5/3/2020</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084487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3C04E684-10F4-4CC3-A0B9-F03AA7BE37CF}" type="datetimeFigureOut">
              <a:rPr lang="en-US" smtClean="0"/>
              <a:t>5/3/2020</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2504639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04E684-10F4-4CC3-A0B9-F03AA7BE37CF}" type="datetimeFigureOut">
              <a:rPr lang="en-US" smtClean="0"/>
              <a:t>5/3/2020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1069182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3C04E684-10F4-4CC3-A0B9-F03AA7BE37CF}" type="datetimeFigureOut">
              <a:rPr lang="en-US" smtClean="0"/>
              <a:t>5/3/2020</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0449700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04E684-10F4-4CC3-A0B9-F03AA7BE37CF}" type="datetimeFigureOut">
              <a:rPr lang="en-US" smtClean="0"/>
              <a:t>5/3/2020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2778473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3C04E684-10F4-4CC3-A0B9-F03AA7BE37CF}" type="datetimeFigureOut">
              <a:rPr lang="en-US" smtClean="0"/>
              <a:t>5/3/2020</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2359627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04E684-10F4-4CC3-A0B9-F03AA7BE37CF}" type="datetimeFigureOut">
              <a:rPr lang="en-US" smtClean="0"/>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293892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5/3/2020</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7903955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3C04E684-10F4-4CC3-A0B9-F03AA7BE37CF}" type="datetimeFigureOut">
              <a:rPr lang="en-US" smtClean="0"/>
              <a:t>5/3/2020</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12360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5/3/2020</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367033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5/3/2020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360407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5/3/2020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920272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5/3/2020</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695276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5/3/2020</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2456281751"/>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43" r:id="rId6"/>
    <p:sldLayoutId id="2147483838" r:id="rId7"/>
    <p:sldLayoutId id="2147483839" r:id="rId8"/>
    <p:sldLayoutId id="2147483840" r:id="rId9"/>
    <p:sldLayoutId id="2147483841" r:id="rId10"/>
    <p:sldLayoutId id="2147483842" r:id="rId11"/>
    <p:sldLayoutId id="2147483844"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EF126E-02D1-4366-BD6A-78C1E4A1F9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5EB76F-0516-4CA4-BBDB-8DD96C361A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A4967-C12D-4699-BD45-CFF8BDF8BF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5/3/2020</a:t>
            </a:fld>
            <a:endParaRPr lang="en-US"/>
          </a:p>
        </p:txBody>
      </p:sp>
      <p:sp>
        <p:nvSpPr>
          <p:cNvPr id="5" name="Footer Placeholder 4">
            <a:extLst>
              <a:ext uri="{FF2B5EF4-FFF2-40B4-BE49-F238E27FC236}">
                <a16:creationId xmlns:a16="http://schemas.microsoft.com/office/drawing/2014/main" id="{E10F07B8-B61B-4456-B668-660AB411D7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A0C377-10D8-474B-A605-E8842E0C20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547206362"/>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C04E684-10F4-4CC3-A0B9-F03AA7BE37CF}" type="datetimeFigureOut">
              <a:rPr lang="en-US" smtClean="0"/>
              <a:t>5/3/2020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1775382130"/>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 id="214748391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3C04E684-10F4-4CC3-A0B9-F03AA7BE37CF}" type="datetimeFigureOut">
              <a:rPr lang="en-US" smtClean="0"/>
              <a:t>5/3/2020</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1604504850"/>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AA3B03FE-0235-4D26-A413-FB073CBAE0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0" b="2642"/>
          <a:stretch/>
        </p:blipFill>
        <p:spPr bwMode="auto">
          <a:xfrm>
            <a:off x="-263841" y="0"/>
            <a:ext cx="12455841" cy="69126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C6D7864-4ABB-4634-BFC8-08B4038B7930}"/>
              </a:ext>
            </a:extLst>
          </p:cNvPr>
          <p:cNvSpPr>
            <a:spLocks noGrp="1"/>
          </p:cNvSpPr>
          <p:nvPr>
            <p:ph type="ctrTitle"/>
          </p:nvPr>
        </p:nvSpPr>
        <p:spPr>
          <a:xfrm>
            <a:off x="6892410" y="4169113"/>
            <a:ext cx="4054890" cy="1000067"/>
          </a:xfrm>
        </p:spPr>
        <p:txBody>
          <a:bodyPr anchor="b">
            <a:normAutofit fontScale="90000"/>
          </a:bodyPr>
          <a:lstStyle/>
          <a:p>
            <a:pPr algn="ctr"/>
            <a:r>
              <a:rPr lang="en-US" sz="3200" dirty="0"/>
              <a:t>Debunking The Vision Hypothesis Of The Resurrection</a:t>
            </a:r>
          </a:p>
        </p:txBody>
      </p:sp>
      <p:sp>
        <p:nvSpPr>
          <p:cNvPr id="3" name="Subtitle 2">
            <a:extLst>
              <a:ext uri="{FF2B5EF4-FFF2-40B4-BE49-F238E27FC236}">
                <a16:creationId xmlns:a16="http://schemas.microsoft.com/office/drawing/2014/main" id="{F513D87C-22D8-4206-8FDB-5311BD9920C0}"/>
              </a:ext>
            </a:extLst>
          </p:cNvPr>
          <p:cNvSpPr>
            <a:spLocks noGrp="1"/>
          </p:cNvSpPr>
          <p:nvPr>
            <p:ph type="subTitle" idx="1"/>
          </p:nvPr>
        </p:nvSpPr>
        <p:spPr>
          <a:xfrm>
            <a:off x="7261323" y="5225936"/>
            <a:ext cx="3317064" cy="646785"/>
          </a:xfrm>
        </p:spPr>
        <p:txBody>
          <a:bodyPr>
            <a:normAutofit fontScale="70000" lnSpcReduction="20000"/>
          </a:bodyPr>
          <a:lstStyle/>
          <a:p>
            <a:pPr algn="ctr"/>
            <a:r>
              <a:rPr lang="en-US" sz="2000" dirty="0"/>
              <a:t>A Summary Of The Debate Between William Lane Craig &amp; Gerd </a:t>
            </a:r>
            <a:r>
              <a:rPr lang="en-US" sz="2000" dirty="0" err="1"/>
              <a:t>Lüdemann</a:t>
            </a:r>
            <a:endParaRPr lang="en-US" sz="2000" dirty="0"/>
          </a:p>
        </p:txBody>
      </p:sp>
      <p:sp>
        <p:nvSpPr>
          <p:cNvPr id="6" name="AutoShape 2">
            <a:extLst>
              <a:ext uri="{FF2B5EF4-FFF2-40B4-BE49-F238E27FC236}">
                <a16:creationId xmlns:a16="http://schemas.microsoft.com/office/drawing/2014/main" id="{1DB9CA25-A6D7-4597-8612-BA4BFA828F8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623A7E02-C80C-442A-9B97-CFF322051441}"/>
              </a:ext>
            </a:extLst>
          </p:cNvPr>
          <p:cNvSpPr txBox="1"/>
          <p:nvPr/>
        </p:nvSpPr>
        <p:spPr>
          <a:xfrm flipH="1">
            <a:off x="8818869" y="5881686"/>
            <a:ext cx="2022314" cy="276999"/>
          </a:xfrm>
          <a:prstGeom prst="rect">
            <a:avLst/>
          </a:prstGeom>
          <a:noFill/>
        </p:spPr>
        <p:txBody>
          <a:bodyPr wrap="square" rtlCol="0">
            <a:spAutoFit/>
          </a:bodyPr>
          <a:lstStyle/>
          <a:p>
            <a:r>
              <a:rPr lang="en-US" sz="1200"/>
              <a:t>By Shawn Nelson, 2020 </a:t>
            </a:r>
            <a:endParaRPr lang="en-US" sz="1200" dirty="0"/>
          </a:p>
        </p:txBody>
      </p:sp>
    </p:spTree>
    <p:extLst>
      <p:ext uri="{BB962C8B-B14F-4D97-AF65-F5344CB8AC3E}">
        <p14:creationId xmlns:p14="http://schemas.microsoft.com/office/powerpoint/2010/main" val="75639550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173663-A15A-4D60-B914-BE1F80888758}"/>
              </a:ext>
            </a:extLst>
          </p:cNvPr>
          <p:cNvPicPr>
            <a:picLocks noChangeAspect="1"/>
          </p:cNvPicPr>
          <p:nvPr/>
        </p:nvPicPr>
        <p:blipFill rotWithShape="1">
          <a:blip r:embed="rId2"/>
          <a:srcRect l="14906" r="2" b="2"/>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3" name="Freeform: Shape 12">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5" name="Freeform: Shape 14">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23463B0-7DCC-4E30-A5AA-CD88F39E5B37}"/>
              </a:ext>
            </a:extLst>
          </p:cNvPr>
          <p:cNvSpPr>
            <a:spLocks noGrp="1"/>
          </p:cNvSpPr>
          <p:nvPr>
            <p:ph type="title"/>
          </p:nvPr>
        </p:nvSpPr>
        <p:spPr>
          <a:xfrm>
            <a:off x="6801436" y="1396289"/>
            <a:ext cx="4819952" cy="1325563"/>
          </a:xfrm>
        </p:spPr>
        <p:txBody>
          <a:bodyPr>
            <a:normAutofit/>
          </a:bodyPr>
          <a:lstStyle/>
          <a:p>
            <a:r>
              <a:rPr lang="en-US" dirty="0"/>
              <a:t>Arthur Koestler</a:t>
            </a:r>
          </a:p>
        </p:txBody>
      </p:sp>
      <p:sp>
        <p:nvSpPr>
          <p:cNvPr id="3" name="Content Placeholder 2">
            <a:extLst>
              <a:ext uri="{FF2B5EF4-FFF2-40B4-BE49-F238E27FC236}">
                <a16:creationId xmlns:a16="http://schemas.microsoft.com/office/drawing/2014/main" id="{BF639E47-DDF9-4E9C-AC4D-0444FBE5A448}"/>
              </a:ext>
            </a:extLst>
          </p:cNvPr>
          <p:cNvSpPr>
            <a:spLocks noGrp="1"/>
          </p:cNvSpPr>
          <p:nvPr>
            <p:ph idx="1"/>
          </p:nvPr>
        </p:nvSpPr>
        <p:spPr>
          <a:xfrm>
            <a:off x="6801435" y="2871982"/>
            <a:ext cx="4819951" cy="3181684"/>
          </a:xfrm>
        </p:spPr>
        <p:txBody>
          <a:bodyPr anchor="t">
            <a:normAutofit/>
          </a:bodyPr>
          <a:lstStyle/>
          <a:p>
            <a:r>
              <a:rPr lang="en-US" sz="1800"/>
              <a:t>Experiences a crisis in 1931 when he saw how much of a sham his nominal Communist life was.</a:t>
            </a:r>
          </a:p>
          <a:p>
            <a:r>
              <a:rPr lang="en-US" sz="1800"/>
              <a:t>He afterward devoted himself single-mindedly to “the cause.”</a:t>
            </a:r>
          </a:p>
        </p:txBody>
      </p:sp>
    </p:spTree>
    <p:extLst>
      <p:ext uri="{BB962C8B-B14F-4D97-AF65-F5344CB8AC3E}">
        <p14:creationId xmlns:p14="http://schemas.microsoft.com/office/powerpoint/2010/main" val="130531643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9EC1C5-91F1-43B9-9132-FAEBC0384C07}"/>
              </a:ext>
            </a:extLst>
          </p:cNvPr>
          <p:cNvPicPr>
            <a:picLocks noChangeAspect="1"/>
          </p:cNvPicPr>
          <p:nvPr/>
        </p:nvPicPr>
        <p:blipFill rotWithShape="1">
          <a:blip r:embed="rId2"/>
          <a:srcRect r="-1" b="26624"/>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9" name="Freeform: Shape 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 name="Freeform: Shape 1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EF4C58E-36B6-4E76-82C9-61F5023392B7}"/>
              </a:ext>
            </a:extLst>
          </p:cNvPr>
          <p:cNvSpPr>
            <a:spLocks noGrp="1"/>
          </p:cNvSpPr>
          <p:nvPr>
            <p:ph type="title"/>
          </p:nvPr>
        </p:nvSpPr>
        <p:spPr>
          <a:xfrm>
            <a:off x="804673" y="1396289"/>
            <a:ext cx="4782458" cy="1325563"/>
          </a:xfrm>
        </p:spPr>
        <p:txBody>
          <a:bodyPr>
            <a:normAutofit/>
          </a:bodyPr>
          <a:lstStyle/>
          <a:p>
            <a:r>
              <a:rPr lang="en-US" dirty="0"/>
              <a:t>Visions of Mary</a:t>
            </a:r>
          </a:p>
        </p:txBody>
      </p:sp>
      <p:sp>
        <p:nvSpPr>
          <p:cNvPr id="3" name="Content Placeholder 2">
            <a:extLst>
              <a:ext uri="{FF2B5EF4-FFF2-40B4-BE49-F238E27FC236}">
                <a16:creationId xmlns:a16="http://schemas.microsoft.com/office/drawing/2014/main" id="{9DBCDF0C-3BFC-4E6E-B25D-74A747BCBC06}"/>
              </a:ext>
            </a:extLst>
          </p:cNvPr>
          <p:cNvSpPr>
            <a:spLocks noGrp="1"/>
          </p:cNvSpPr>
          <p:nvPr>
            <p:ph idx="1"/>
          </p:nvPr>
        </p:nvSpPr>
        <p:spPr>
          <a:xfrm>
            <a:off x="804672" y="2871982"/>
            <a:ext cx="4782458" cy="3181684"/>
          </a:xfrm>
        </p:spPr>
        <p:txBody>
          <a:bodyPr anchor="t">
            <a:normAutofit/>
          </a:bodyPr>
          <a:lstStyle/>
          <a:p>
            <a:r>
              <a:rPr lang="en-US" sz="1800" dirty="0"/>
              <a:t>People commonly have visions of Mary today.</a:t>
            </a:r>
          </a:p>
          <a:p>
            <a:r>
              <a:rPr lang="en-US" sz="1800" dirty="0"/>
              <a:t>A single vision in one town is contagious and leads to more visions.</a:t>
            </a:r>
          </a:p>
        </p:txBody>
      </p:sp>
    </p:spTree>
    <p:extLst>
      <p:ext uri="{BB962C8B-B14F-4D97-AF65-F5344CB8AC3E}">
        <p14:creationId xmlns:p14="http://schemas.microsoft.com/office/powerpoint/2010/main" val="228291123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2572C-6038-43DA-98A1-9C21E21F13A6}"/>
              </a:ext>
            </a:extLst>
          </p:cNvPr>
          <p:cNvSpPr>
            <a:spLocks noGrp="1"/>
          </p:cNvSpPr>
          <p:nvPr>
            <p:ph type="title"/>
          </p:nvPr>
        </p:nvSpPr>
        <p:spPr>
          <a:xfrm>
            <a:off x="648929" y="629266"/>
            <a:ext cx="3651467" cy="1676603"/>
          </a:xfrm>
        </p:spPr>
        <p:txBody>
          <a:bodyPr>
            <a:normAutofit/>
          </a:bodyPr>
          <a:lstStyle/>
          <a:p>
            <a:r>
              <a:rPr lang="en-US"/>
              <a:t>Jesus’ body was in tomb</a:t>
            </a:r>
            <a:endParaRPr lang="en-US" dirty="0"/>
          </a:p>
        </p:txBody>
      </p:sp>
      <p:sp>
        <p:nvSpPr>
          <p:cNvPr id="3" name="Content Placeholder 2">
            <a:extLst>
              <a:ext uri="{FF2B5EF4-FFF2-40B4-BE49-F238E27FC236}">
                <a16:creationId xmlns:a16="http://schemas.microsoft.com/office/drawing/2014/main" id="{340456BD-E909-4DFF-A3AD-3DE9F7ADE2F1}"/>
              </a:ext>
            </a:extLst>
          </p:cNvPr>
          <p:cNvSpPr>
            <a:spLocks noGrp="1"/>
          </p:cNvSpPr>
          <p:nvPr>
            <p:ph idx="1"/>
          </p:nvPr>
        </p:nvSpPr>
        <p:spPr>
          <a:xfrm>
            <a:off x="648931" y="2438400"/>
            <a:ext cx="3651466" cy="3785419"/>
          </a:xfrm>
        </p:spPr>
        <p:txBody>
          <a:bodyPr>
            <a:normAutofit/>
          </a:bodyPr>
          <a:lstStyle/>
          <a:p>
            <a:r>
              <a:rPr lang="en-US" sz="1800" dirty="0" err="1"/>
              <a:t>Lüdemann’s</a:t>
            </a:r>
            <a:r>
              <a:rPr lang="en-US" sz="1800" dirty="0"/>
              <a:t> point is that people had visions of Jesus brought on by the trauma of Jesus’ execution.</a:t>
            </a:r>
          </a:p>
          <a:p>
            <a:r>
              <a:rPr lang="en-US" sz="1800" dirty="0"/>
              <a:t>People later came to believe in the resurrection.</a:t>
            </a:r>
          </a:p>
          <a:p>
            <a:r>
              <a:rPr lang="en-US" sz="1800" dirty="0"/>
              <a:t>But Jesus did not rise physically from the dead; his body remained in the tomb and it “rotted away.” (</a:t>
            </a:r>
            <a:r>
              <a:rPr lang="en-US" sz="1800" dirty="0" err="1"/>
              <a:t>Lüdemann</a:t>
            </a:r>
            <a:r>
              <a:rPr lang="en-US" sz="1800" dirty="0"/>
              <a:t>, </a:t>
            </a:r>
            <a:r>
              <a:rPr lang="en-US" sz="1800" i="1" dirty="0"/>
              <a:t>What Really Happened to Jesus?</a:t>
            </a:r>
            <a:r>
              <a:rPr lang="en-US" sz="1800" dirty="0"/>
              <a:t> pp. 134, 35).</a:t>
            </a:r>
          </a:p>
        </p:txBody>
      </p:sp>
      <p:pic>
        <p:nvPicPr>
          <p:cNvPr id="7" name="Picture 6">
            <a:extLst>
              <a:ext uri="{FF2B5EF4-FFF2-40B4-BE49-F238E27FC236}">
                <a16:creationId xmlns:a16="http://schemas.microsoft.com/office/drawing/2014/main" id="{DFEF7BDB-5ABA-4FAA-9E16-73E55608D092}"/>
              </a:ext>
            </a:extLst>
          </p:cNvPr>
          <p:cNvPicPr>
            <a:picLocks noChangeAspect="1"/>
          </p:cNvPicPr>
          <p:nvPr/>
        </p:nvPicPr>
        <p:blipFill rotWithShape="1">
          <a:blip r:embed="rId2"/>
          <a:srcRect l="16192" r="8917" b="-1"/>
          <a:stretch/>
        </p:blipFill>
        <p:spPr>
          <a:xfrm>
            <a:off x="4639056" y="10"/>
            <a:ext cx="7552944" cy="6857990"/>
          </a:xfrm>
          <a:prstGeom prst="rect">
            <a:avLst/>
          </a:prstGeom>
          <a:effectLst/>
        </p:spPr>
      </p:pic>
    </p:spTree>
    <p:extLst>
      <p:ext uri="{BB962C8B-B14F-4D97-AF65-F5344CB8AC3E}">
        <p14:creationId xmlns:p14="http://schemas.microsoft.com/office/powerpoint/2010/main" val="3080227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BB649-78E3-4B27-89EC-10D55520B19C}"/>
              </a:ext>
            </a:extLst>
          </p:cNvPr>
          <p:cNvSpPr>
            <a:spLocks noGrp="1"/>
          </p:cNvSpPr>
          <p:nvPr>
            <p:ph type="title"/>
          </p:nvPr>
        </p:nvSpPr>
        <p:spPr>
          <a:xfrm>
            <a:off x="838200" y="365125"/>
            <a:ext cx="5257799" cy="926177"/>
          </a:xfrm>
        </p:spPr>
        <p:txBody>
          <a:bodyPr>
            <a:normAutofit/>
          </a:bodyPr>
          <a:lstStyle/>
          <a:p>
            <a:r>
              <a:rPr lang="en-US" dirty="0"/>
              <a:t>Outline</a:t>
            </a:r>
          </a:p>
        </p:txBody>
      </p:sp>
      <p:sp>
        <p:nvSpPr>
          <p:cNvPr id="3" name="Content Placeholder 2">
            <a:extLst>
              <a:ext uri="{FF2B5EF4-FFF2-40B4-BE49-F238E27FC236}">
                <a16:creationId xmlns:a16="http://schemas.microsoft.com/office/drawing/2014/main" id="{BEB606BB-233C-484B-BEA7-2F4749E3A5C9}"/>
              </a:ext>
            </a:extLst>
          </p:cNvPr>
          <p:cNvSpPr>
            <a:spLocks noGrp="1"/>
          </p:cNvSpPr>
          <p:nvPr>
            <p:ph idx="1"/>
          </p:nvPr>
        </p:nvSpPr>
        <p:spPr>
          <a:xfrm>
            <a:off x="980563" y="1656427"/>
            <a:ext cx="4846449" cy="4183358"/>
          </a:xfrm>
        </p:spPr>
        <p:txBody>
          <a:bodyPr>
            <a:normAutofit/>
          </a:bodyPr>
          <a:lstStyle/>
          <a:p>
            <a:pPr marL="0" indent="0">
              <a:lnSpc>
                <a:spcPct val="90000"/>
              </a:lnSpc>
              <a:buNone/>
            </a:pPr>
            <a:r>
              <a:rPr lang="en-US" sz="1600" b="1" dirty="0"/>
              <a:t>Part 1. Gerd </a:t>
            </a:r>
            <a:r>
              <a:rPr lang="en-US" sz="1600" b="1" dirty="0" err="1"/>
              <a:t>Lüdemann’s</a:t>
            </a:r>
            <a:r>
              <a:rPr lang="en-US" sz="1600" b="1" dirty="0"/>
              <a:t> Proposal</a:t>
            </a:r>
          </a:p>
          <a:p>
            <a:pPr>
              <a:lnSpc>
                <a:spcPct val="90000"/>
              </a:lnSpc>
            </a:pPr>
            <a:r>
              <a:rPr lang="en-US" sz="1600" dirty="0">
                <a:solidFill>
                  <a:schemeClr val="tx1"/>
                </a:solidFill>
              </a:rPr>
              <a:t>What is </a:t>
            </a:r>
            <a:r>
              <a:rPr lang="en-US" sz="1600" dirty="0" err="1">
                <a:solidFill>
                  <a:schemeClr val="tx1"/>
                </a:solidFill>
              </a:rPr>
              <a:t>Lüdemann’s</a:t>
            </a:r>
            <a:r>
              <a:rPr lang="en-US" sz="1600" dirty="0">
                <a:solidFill>
                  <a:schemeClr val="tx1"/>
                </a:solidFill>
              </a:rPr>
              <a:t> vision hypothesis?</a:t>
            </a:r>
          </a:p>
          <a:p>
            <a:pPr>
              <a:lnSpc>
                <a:spcPct val="90000"/>
              </a:lnSpc>
            </a:pPr>
            <a:r>
              <a:rPr lang="en-US" sz="1600" dirty="0" err="1">
                <a:solidFill>
                  <a:schemeClr val="accent4">
                    <a:lumMod val="75000"/>
                  </a:schemeClr>
                </a:solidFill>
              </a:rPr>
              <a:t>Lüdemann’s</a:t>
            </a:r>
            <a:r>
              <a:rPr lang="en-US" sz="1600" dirty="0">
                <a:solidFill>
                  <a:schemeClr val="accent4">
                    <a:lumMod val="75000"/>
                  </a:schemeClr>
                </a:solidFill>
              </a:rPr>
              <a:t> supporting arguments.</a:t>
            </a:r>
          </a:p>
          <a:p>
            <a:pPr>
              <a:lnSpc>
                <a:spcPct val="90000"/>
              </a:lnSpc>
            </a:pPr>
            <a:endParaRPr lang="en-US" sz="1600" dirty="0"/>
          </a:p>
          <a:p>
            <a:pPr marL="0" indent="0">
              <a:lnSpc>
                <a:spcPct val="90000"/>
              </a:lnSpc>
              <a:buNone/>
            </a:pPr>
            <a:r>
              <a:rPr lang="en-US" sz="1600" b="1" dirty="0"/>
              <a:t>Part 2. William Lane Craig’s Response</a:t>
            </a:r>
          </a:p>
          <a:p>
            <a:pPr>
              <a:lnSpc>
                <a:spcPct val="90000"/>
              </a:lnSpc>
            </a:pPr>
            <a:r>
              <a:rPr lang="en-US" sz="1600" dirty="0"/>
              <a:t>All scholars agree on 4 established facts.</a:t>
            </a:r>
          </a:p>
          <a:p>
            <a:pPr>
              <a:lnSpc>
                <a:spcPct val="90000"/>
              </a:lnSpc>
            </a:pPr>
            <a:r>
              <a:rPr lang="en-US" sz="1600" dirty="0"/>
              <a:t>Best explanation for these facts is the resurrection hypothesis.</a:t>
            </a:r>
          </a:p>
          <a:p>
            <a:pPr>
              <a:lnSpc>
                <a:spcPct val="90000"/>
              </a:lnSpc>
            </a:pPr>
            <a:r>
              <a:rPr lang="en-US" sz="1600" dirty="0"/>
              <a:t>Problems with </a:t>
            </a:r>
            <a:r>
              <a:rPr lang="en-US" sz="1600" dirty="0" err="1"/>
              <a:t>Lüdemann’s</a:t>
            </a:r>
            <a:r>
              <a:rPr lang="en-US" sz="1600" dirty="0"/>
              <a:t> supporting arguments.</a:t>
            </a:r>
          </a:p>
          <a:p>
            <a:pPr>
              <a:lnSpc>
                <a:spcPct val="90000"/>
              </a:lnSpc>
            </a:pPr>
            <a:r>
              <a:rPr lang="en-US" sz="1600" dirty="0"/>
              <a:t>The proper conclusion of liberal Christianity.</a:t>
            </a:r>
          </a:p>
        </p:txBody>
      </p:sp>
      <p:pic>
        <p:nvPicPr>
          <p:cNvPr id="6" name="Picture 4" descr="A snow covered field&#10;&#10;Description automatically generated">
            <a:extLst>
              <a:ext uri="{FF2B5EF4-FFF2-40B4-BE49-F238E27FC236}">
                <a16:creationId xmlns:a16="http://schemas.microsoft.com/office/drawing/2014/main" id="{D6E472AC-35DE-4B70-BC25-1B1DEF6389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03" r="40790"/>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239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659C2-3181-454D-9141-20EFBB4C2886}"/>
              </a:ext>
            </a:extLst>
          </p:cNvPr>
          <p:cNvSpPr>
            <a:spLocks noGrp="1"/>
          </p:cNvSpPr>
          <p:nvPr>
            <p:ph type="title"/>
          </p:nvPr>
        </p:nvSpPr>
        <p:spPr>
          <a:xfrm>
            <a:off x="5536734" y="609600"/>
            <a:ext cx="3737268" cy="1320800"/>
          </a:xfrm>
        </p:spPr>
        <p:txBody>
          <a:bodyPr>
            <a:normAutofit/>
          </a:bodyPr>
          <a:lstStyle/>
          <a:p>
            <a:pPr>
              <a:lnSpc>
                <a:spcPct val="90000"/>
              </a:lnSpc>
            </a:pPr>
            <a:r>
              <a:rPr lang="en-US" sz="2800" dirty="0"/>
              <a:t>Anti-supernaturalism: miracles are impossible</a:t>
            </a:r>
          </a:p>
        </p:txBody>
      </p:sp>
      <p:sp>
        <p:nvSpPr>
          <p:cNvPr id="3" name="Content Placeholder 2">
            <a:extLst>
              <a:ext uri="{FF2B5EF4-FFF2-40B4-BE49-F238E27FC236}">
                <a16:creationId xmlns:a16="http://schemas.microsoft.com/office/drawing/2014/main" id="{E66C06D1-BDF0-4EDA-9EAE-D39F0FBFB8E1}"/>
              </a:ext>
            </a:extLst>
          </p:cNvPr>
          <p:cNvSpPr>
            <a:spLocks noGrp="1"/>
          </p:cNvSpPr>
          <p:nvPr>
            <p:ph idx="1"/>
          </p:nvPr>
        </p:nvSpPr>
        <p:spPr>
          <a:xfrm>
            <a:off x="5209563" y="2160589"/>
            <a:ext cx="4064439" cy="3880773"/>
          </a:xfrm>
        </p:spPr>
        <p:txBody>
          <a:bodyPr>
            <a:normAutofit/>
          </a:bodyPr>
          <a:lstStyle/>
          <a:p>
            <a:pPr marL="0" indent="0">
              <a:buNone/>
            </a:pPr>
            <a:r>
              <a:rPr lang="en-US" b="1" dirty="0"/>
              <a:t>David Hume</a:t>
            </a:r>
          </a:p>
          <a:p>
            <a:r>
              <a:rPr lang="en-US" dirty="0"/>
              <a:t>Hume’s argument against miracles.</a:t>
            </a:r>
          </a:p>
          <a:p>
            <a:r>
              <a:rPr lang="en-US" dirty="0"/>
              <a:t>Miracle stories flourish among the ignorant and barbarous rather than among the educated and sober.</a:t>
            </a:r>
          </a:p>
          <a:p>
            <a:r>
              <a:rPr lang="en-US" dirty="0"/>
              <a:t>People have a craving for signs and wonders.</a:t>
            </a:r>
          </a:p>
          <a:p>
            <a:endParaRPr lang="en-US" dirty="0"/>
          </a:p>
        </p:txBody>
      </p:sp>
      <p:pic>
        <p:nvPicPr>
          <p:cNvPr id="4" name="Picture 3">
            <a:extLst>
              <a:ext uri="{FF2B5EF4-FFF2-40B4-BE49-F238E27FC236}">
                <a16:creationId xmlns:a16="http://schemas.microsoft.com/office/drawing/2014/main" id="{74A0D4A8-EC92-4091-B9E6-73AE17C9254E}"/>
              </a:ext>
            </a:extLst>
          </p:cNvPr>
          <p:cNvPicPr>
            <a:picLocks noChangeAspect="1"/>
          </p:cNvPicPr>
          <p:nvPr/>
        </p:nvPicPr>
        <p:blipFill rotWithShape="1">
          <a:blip r:embed="rId2"/>
          <a:srcRect r="3180"/>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49026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723659C2-3181-454D-9141-20EFBB4C2886}"/>
              </a:ext>
            </a:extLst>
          </p:cNvPr>
          <p:cNvSpPr>
            <a:spLocks noGrp="1"/>
          </p:cNvSpPr>
          <p:nvPr>
            <p:ph type="title"/>
          </p:nvPr>
        </p:nvSpPr>
        <p:spPr>
          <a:xfrm>
            <a:off x="673754" y="643467"/>
            <a:ext cx="4203045" cy="1375608"/>
          </a:xfrm>
        </p:spPr>
        <p:txBody>
          <a:bodyPr anchor="ctr">
            <a:normAutofit/>
          </a:bodyPr>
          <a:lstStyle/>
          <a:p>
            <a:pPr>
              <a:lnSpc>
                <a:spcPct val="90000"/>
              </a:lnSpc>
            </a:pPr>
            <a:r>
              <a:rPr lang="en-US" sz="3100" dirty="0">
                <a:solidFill>
                  <a:schemeClr val="bg1"/>
                </a:solidFill>
              </a:rPr>
              <a:t>Limits to science &amp; knowledge</a:t>
            </a:r>
          </a:p>
        </p:txBody>
      </p:sp>
      <p:sp>
        <p:nvSpPr>
          <p:cNvPr id="3" name="Content Placeholder 2">
            <a:extLst>
              <a:ext uri="{FF2B5EF4-FFF2-40B4-BE49-F238E27FC236}">
                <a16:creationId xmlns:a16="http://schemas.microsoft.com/office/drawing/2014/main" id="{E66C06D1-BDF0-4EDA-9EAE-D39F0FBFB8E1}"/>
              </a:ext>
            </a:extLst>
          </p:cNvPr>
          <p:cNvSpPr>
            <a:spLocks noGrp="1"/>
          </p:cNvSpPr>
          <p:nvPr>
            <p:ph idx="1"/>
          </p:nvPr>
        </p:nvSpPr>
        <p:spPr>
          <a:xfrm>
            <a:off x="673754" y="2160590"/>
            <a:ext cx="3973943" cy="3440110"/>
          </a:xfrm>
        </p:spPr>
        <p:txBody>
          <a:bodyPr>
            <a:normAutofit/>
          </a:bodyPr>
          <a:lstStyle/>
          <a:p>
            <a:pPr marL="0" indent="0">
              <a:buNone/>
            </a:pPr>
            <a:r>
              <a:rPr lang="en-US" b="1" dirty="0">
                <a:solidFill>
                  <a:schemeClr val="bg1"/>
                </a:solidFill>
              </a:rPr>
              <a:t>Immanuel Kant</a:t>
            </a:r>
          </a:p>
          <a:p>
            <a:r>
              <a:rPr lang="en-US" dirty="0">
                <a:solidFill>
                  <a:schemeClr val="bg1"/>
                </a:solidFill>
              </a:rPr>
              <a:t>We can only know things as they appear to us.</a:t>
            </a:r>
          </a:p>
        </p:txBody>
      </p:sp>
      <p:pic>
        <p:nvPicPr>
          <p:cNvPr id="5" name="Picture 4">
            <a:extLst>
              <a:ext uri="{FF2B5EF4-FFF2-40B4-BE49-F238E27FC236}">
                <a16:creationId xmlns:a16="http://schemas.microsoft.com/office/drawing/2014/main" id="{DB858CB4-480F-4686-B515-4F062E7CC22E}"/>
              </a:ext>
            </a:extLst>
          </p:cNvPr>
          <p:cNvPicPr>
            <a:picLocks noChangeAspect="1"/>
          </p:cNvPicPr>
          <p:nvPr/>
        </p:nvPicPr>
        <p:blipFill>
          <a:blip r:embed="rId2"/>
          <a:stretch>
            <a:fillRect/>
          </a:stretch>
        </p:blipFill>
        <p:spPr>
          <a:xfrm>
            <a:off x="6096001" y="1821829"/>
            <a:ext cx="5143500" cy="3201827"/>
          </a:xfrm>
          <a:prstGeom prst="rect">
            <a:avLst/>
          </a:prstGeom>
        </p:spPr>
      </p:pic>
      <p:sp>
        <p:nvSpPr>
          <p:cNvPr id="16" name="Isosceles Triangle 1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129724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8" name="Group 93">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5" name="Straight Connector 94">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7"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9" name="Isosceles Triangle 98">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1"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 name="Isosceles Triangle 102">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 name="Isosceles Triangle 103">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Picture 4">
            <a:extLst>
              <a:ext uri="{FF2B5EF4-FFF2-40B4-BE49-F238E27FC236}">
                <a16:creationId xmlns:a16="http://schemas.microsoft.com/office/drawing/2014/main" id="{EE7A2B26-FBA4-4871-945E-4D79943E51A3}"/>
              </a:ext>
            </a:extLst>
          </p:cNvPr>
          <p:cNvPicPr>
            <a:picLocks noChangeAspect="1"/>
          </p:cNvPicPr>
          <p:nvPr/>
        </p:nvPicPr>
        <p:blipFill rotWithShape="1">
          <a:blip r:embed="rId2"/>
          <a:srcRect l="20808" t="9091" r="1" b="1"/>
          <a:stretch/>
        </p:blipFill>
        <p:spPr>
          <a:xfrm>
            <a:off x="1" y="10"/>
            <a:ext cx="12191999" cy="6857990"/>
          </a:xfrm>
          <a:prstGeom prst="rect">
            <a:avLst/>
          </a:prstGeom>
        </p:spPr>
      </p:pic>
      <p:sp>
        <p:nvSpPr>
          <p:cNvPr id="129" name="Isosceles Triangle 105">
            <a:extLst>
              <a:ext uri="{FF2B5EF4-FFF2-40B4-BE49-F238E27FC236}">
                <a16:creationId xmlns:a16="http://schemas.microsoft.com/office/drawing/2014/main" id="{3559A5F2-8BE0-4998-A1E4-1B145465A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0" name="Parallelogram 107">
            <a:extLst>
              <a:ext uri="{FF2B5EF4-FFF2-40B4-BE49-F238E27FC236}">
                <a16:creationId xmlns:a16="http://schemas.microsoft.com/office/drawing/2014/main" id="{3A6596D4-D53C-424F-9F16-CC8686C07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1" name="Straight Connector 109">
            <a:extLst>
              <a:ext uri="{FF2B5EF4-FFF2-40B4-BE49-F238E27FC236}">
                <a16:creationId xmlns:a16="http://schemas.microsoft.com/office/drawing/2014/main" id="{81BB890B-70D4-42FE-A599-6AEF1A42D9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2" name="Straight Connector 111">
            <a:extLst>
              <a:ext uri="{FF2B5EF4-FFF2-40B4-BE49-F238E27FC236}">
                <a16:creationId xmlns:a16="http://schemas.microsoft.com/office/drawing/2014/main" id="{3842D646-B58C-43C8-8152-01BC782B7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3" name="Rectangle 23">
            <a:extLst>
              <a:ext uri="{FF2B5EF4-FFF2-40B4-BE49-F238E27FC236}">
                <a16:creationId xmlns:a16="http://schemas.microsoft.com/office/drawing/2014/main" id="{9772CABD-4211-42AA-B349-D4002E52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4" name="Rectangle 25">
            <a:extLst>
              <a:ext uri="{FF2B5EF4-FFF2-40B4-BE49-F238E27FC236}">
                <a16:creationId xmlns:a16="http://schemas.microsoft.com/office/drawing/2014/main" id="{BBD91630-4DBA-4294-8016-FEB5C3B0C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5" name="Isosceles Triangle 117">
            <a:extLst>
              <a:ext uri="{FF2B5EF4-FFF2-40B4-BE49-F238E27FC236}">
                <a16:creationId xmlns:a16="http://schemas.microsoft.com/office/drawing/2014/main" id="{E67D1587-504D-41BC-9D48-B61257BFB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96E304F-708B-4625-87B9-20DEEE03BBE4}"/>
              </a:ext>
            </a:extLst>
          </p:cNvPr>
          <p:cNvSpPr>
            <a:spLocks noGrp="1"/>
          </p:cNvSpPr>
          <p:nvPr>
            <p:ph type="title"/>
          </p:nvPr>
        </p:nvSpPr>
        <p:spPr>
          <a:xfrm>
            <a:off x="4704200" y="1678665"/>
            <a:ext cx="4569803" cy="2369131"/>
          </a:xfrm>
        </p:spPr>
        <p:txBody>
          <a:bodyPr vert="horz" lIns="91440" tIns="45720" rIns="91440" bIns="45720" rtlCol="0" anchor="b">
            <a:normAutofit/>
          </a:bodyPr>
          <a:lstStyle/>
          <a:p>
            <a:pPr algn="r"/>
            <a:r>
              <a:rPr lang="en-US" sz="5400"/>
              <a:t>Cannot appeal to God</a:t>
            </a:r>
          </a:p>
        </p:txBody>
      </p:sp>
      <p:sp>
        <p:nvSpPr>
          <p:cNvPr id="3" name="Content Placeholder 2">
            <a:extLst>
              <a:ext uri="{FF2B5EF4-FFF2-40B4-BE49-F238E27FC236}">
                <a16:creationId xmlns:a16="http://schemas.microsoft.com/office/drawing/2014/main" id="{B5B1EEE8-C605-4947-B589-059747741591}"/>
              </a:ext>
            </a:extLst>
          </p:cNvPr>
          <p:cNvSpPr>
            <a:spLocks noGrp="1"/>
          </p:cNvSpPr>
          <p:nvPr>
            <p:ph idx="1"/>
          </p:nvPr>
        </p:nvSpPr>
        <p:spPr>
          <a:xfrm>
            <a:off x="4700964" y="4050832"/>
            <a:ext cx="4573037" cy="1096899"/>
          </a:xfrm>
        </p:spPr>
        <p:txBody>
          <a:bodyPr vert="horz" lIns="91440" tIns="45720" rIns="91440" bIns="45720" rtlCol="0" anchor="t">
            <a:normAutofit/>
          </a:bodyPr>
          <a:lstStyle/>
          <a:p>
            <a:pPr marL="0" indent="0" algn="r">
              <a:buNone/>
            </a:pPr>
            <a:r>
              <a:rPr lang="en-US">
                <a:solidFill>
                  <a:schemeClr val="bg1"/>
                </a:solidFill>
              </a:rPr>
              <a:t>No historian today looks for God as explanatory cause.</a:t>
            </a:r>
          </a:p>
        </p:txBody>
      </p:sp>
      <p:sp>
        <p:nvSpPr>
          <p:cNvPr id="136" name="Rectangle 27">
            <a:extLst>
              <a:ext uri="{FF2B5EF4-FFF2-40B4-BE49-F238E27FC236}">
                <a16:creationId xmlns:a16="http://schemas.microsoft.com/office/drawing/2014/main" id="{8765DD1A-F044-4DE7-8A9B-7C30DC85A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7" name="Rectangle 28">
            <a:extLst>
              <a:ext uri="{FF2B5EF4-FFF2-40B4-BE49-F238E27FC236}">
                <a16:creationId xmlns:a16="http://schemas.microsoft.com/office/drawing/2014/main" id="{2FE2170D-72D6-48A8-8E9A-BFF3BF03D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8" name="Rectangle 29">
            <a:extLst>
              <a:ext uri="{FF2B5EF4-FFF2-40B4-BE49-F238E27FC236}">
                <a16:creationId xmlns:a16="http://schemas.microsoft.com/office/drawing/2014/main" id="{01D19436-094D-463D-AFEA-870FDBD0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9" name="Isosceles Triangle 125">
            <a:extLst>
              <a:ext uri="{FF2B5EF4-FFF2-40B4-BE49-F238E27FC236}">
                <a16:creationId xmlns:a16="http://schemas.microsoft.com/office/drawing/2014/main" id="{9A2DE6E0-967C-4C58-8558-EC08F1138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81742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 name="Group 124">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6" name="Straight Connector 125">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8"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9"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0" name="Isosceles Triangle 129">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1"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2"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3"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4" name="Isosceles Triangle 133">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5" name="Isosceles Triangle 134">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137" name="Rectangle 136">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5245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1267"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43"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9"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6"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1" name="Isosceles Triangle 150">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3" name="Freeform: Shape 152">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6F32A3-F441-4107-89DA-7E60D2D4280E}"/>
              </a:ext>
            </a:extLst>
          </p:cNvPr>
          <p:cNvSpPr>
            <a:spLocks noGrp="1"/>
          </p:cNvSpPr>
          <p:nvPr>
            <p:ph type="title"/>
          </p:nvPr>
        </p:nvSpPr>
        <p:spPr>
          <a:xfrm>
            <a:off x="1554120" y="1020871"/>
            <a:ext cx="6960759" cy="2849671"/>
          </a:xfrm>
        </p:spPr>
        <p:txBody>
          <a:bodyPr vert="horz" lIns="91440" tIns="45720" rIns="91440" bIns="45720" rtlCol="0" anchor="b">
            <a:normAutofit/>
          </a:bodyPr>
          <a:lstStyle/>
          <a:p>
            <a:r>
              <a:rPr lang="en-US" sz="6600">
                <a:solidFill>
                  <a:srgbClr val="FFFFFF"/>
                </a:solidFill>
              </a:rPr>
              <a:t>The Gospels are unreliable</a:t>
            </a:r>
          </a:p>
        </p:txBody>
      </p:sp>
      <p:sp>
        <p:nvSpPr>
          <p:cNvPr id="155" name="Isosceles Triangle 154">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92146"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2374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102A8B-92F1-4F83-B073-A23D66F29A7C}"/>
              </a:ext>
            </a:extLst>
          </p:cNvPr>
          <p:cNvPicPr>
            <a:picLocks noChangeAspect="1"/>
          </p:cNvPicPr>
          <p:nvPr/>
        </p:nvPicPr>
        <p:blipFill rotWithShape="1">
          <a:blip r:embed="rId2"/>
          <a:srcRect l="22823" r="16819"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4E2A8066-DAC0-4276-85D7-6A19248C987F}"/>
              </a:ext>
            </a:extLst>
          </p:cNvPr>
          <p:cNvSpPr>
            <a:spLocks noGrp="1"/>
          </p:cNvSpPr>
          <p:nvPr>
            <p:ph type="title"/>
          </p:nvPr>
        </p:nvSpPr>
        <p:spPr>
          <a:xfrm>
            <a:off x="677333" y="609600"/>
            <a:ext cx="3851123" cy="1320800"/>
          </a:xfrm>
        </p:spPr>
        <p:txBody>
          <a:bodyPr>
            <a:normAutofit/>
          </a:bodyPr>
          <a:lstStyle/>
          <a:p>
            <a:pPr>
              <a:lnSpc>
                <a:spcPct val="90000"/>
              </a:lnSpc>
            </a:pPr>
            <a:r>
              <a:rPr lang="en-US" sz="2800"/>
              <a:t>None of four evangelists was an actual eyewitness</a:t>
            </a:r>
          </a:p>
        </p:txBody>
      </p:sp>
      <p:sp>
        <p:nvSpPr>
          <p:cNvPr id="3" name="Content Placeholder 2">
            <a:extLst>
              <a:ext uri="{FF2B5EF4-FFF2-40B4-BE49-F238E27FC236}">
                <a16:creationId xmlns:a16="http://schemas.microsoft.com/office/drawing/2014/main" id="{FE3C32F1-26F8-45A2-92BA-7C2C462A102E}"/>
              </a:ext>
            </a:extLst>
          </p:cNvPr>
          <p:cNvSpPr>
            <a:spLocks noGrp="1"/>
          </p:cNvSpPr>
          <p:nvPr>
            <p:ph idx="1"/>
          </p:nvPr>
        </p:nvSpPr>
        <p:spPr>
          <a:xfrm>
            <a:off x="677334" y="2160589"/>
            <a:ext cx="3851122" cy="3880773"/>
          </a:xfrm>
        </p:spPr>
        <p:txBody>
          <a:bodyPr>
            <a:normAutofit/>
          </a:bodyPr>
          <a:lstStyle/>
          <a:p>
            <a:r>
              <a:rPr lang="en-US" dirty="0"/>
              <a:t>Paul is only actual writer we know of who saw an appearance.</a:t>
            </a:r>
          </a:p>
          <a:p>
            <a:r>
              <a:rPr lang="en-US" dirty="0"/>
              <a:t>Paul was not an eyewitness; he did not even know Jesus during his lifetime.</a:t>
            </a:r>
          </a:p>
          <a:p>
            <a:r>
              <a:rPr lang="en-US" dirty="0"/>
              <a:t>“…the appearance stories we have in the Gospels are not eyewitness accounts. They have gone through more than one hand. We don’t ever get back to actual events.“ (p. 61)</a:t>
            </a:r>
          </a:p>
          <a:p>
            <a:endParaRPr lang="en-US" dirty="0"/>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66634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B250C39F-3F6C-4D53-86D2-7BC6B2FF60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BCAA862-58F8-40CC-B1B8-D0D46D67094C}"/>
              </a:ext>
            </a:extLst>
          </p:cNvPr>
          <p:cNvPicPr>
            <a:picLocks noChangeAspect="1"/>
          </p:cNvPicPr>
          <p:nvPr/>
        </p:nvPicPr>
        <p:blipFill rotWithShape="1">
          <a:blip r:embed="rId2"/>
          <a:srcRect t="11735" b="11735"/>
          <a:stretch/>
        </p:blipFill>
        <p:spPr>
          <a:xfrm>
            <a:off x="20" y="10"/>
            <a:ext cx="12191980" cy="6857990"/>
          </a:xfrm>
          <a:prstGeom prst="rect">
            <a:avLst/>
          </a:prstGeom>
        </p:spPr>
      </p:pic>
      <p:sp>
        <p:nvSpPr>
          <p:cNvPr id="15" name="Rectangle 10">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9ED0D5-F71D-4417-9072-F03CFA8B6515}"/>
              </a:ext>
            </a:extLst>
          </p:cNvPr>
          <p:cNvSpPr>
            <a:spLocks noGrp="1"/>
          </p:cNvSpPr>
          <p:nvPr>
            <p:ph type="title"/>
          </p:nvPr>
        </p:nvSpPr>
        <p:spPr>
          <a:xfrm>
            <a:off x="1104900" y="910431"/>
            <a:ext cx="4724400" cy="1466455"/>
          </a:xfrm>
        </p:spPr>
        <p:txBody>
          <a:bodyPr anchor="b">
            <a:normAutofit/>
          </a:bodyPr>
          <a:lstStyle/>
          <a:p>
            <a:r>
              <a:rPr lang="en-US">
                <a:solidFill>
                  <a:schemeClr val="bg1"/>
                </a:solidFill>
              </a:rPr>
              <a:t>Historical criticism of past 250 years</a:t>
            </a:r>
          </a:p>
        </p:txBody>
      </p:sp>
      <p:sp>
        <p:nvSpPr>
          <p:cNvPr id="3" name="Content Placeholder 2">
            <a:extLst>
              <a:ext uri="{FF2B5EF4-FFF2-40B4-BE49-F238E27FC236}">
                <a16:creationId xmlns:a16="http://schemas.microsoft.com/office/drawing/2014/main" id="{5FB0294E-E875-4D8B-9E19-6427F3B50F86}"/>
              </a:ext>
            </a:extLst>
          </p:cNvPr>
          <p:cNvSpPr>
            <a:spLocks noGrp="1"/>
          </p:cNvSpPr>
          <p:nvPr>
            <p:ph idx="1"/>
          </p:nvPr>
        </p:nvSpPr>
        <p:spPr>
          <a:xfrm>
            <a:off x="1104900" y="2492080"/>
            <a:ext cx="4724400" cy="3015849"/>
          </a:xfrm>
        </p:spPr>
        <p:txBody>
          <a:bodyPr>
            <a:normAutofit/>
          </a:bodyPr>
          <a:lstStyle/>
          <a:p>
            <a:r>
              <a:rPr lang="en-US" sz="2000" dirty="0">
                <a:solidFill>
                  <a:schemeClr val="bg1"/>
                </a:solidFill>
              </a:rPr>
              <a:t>There are embellishments in the Gospels.</a:t>
            </a:r>
          </a:p>
          <a:p>
            <a:r>
              <a:rPr lang="en-US" sz="2000" dirty="0">
                <a:solidFill>
                  <a:schemeClr val="bg1"/>
                </a:solidFill>
              </a:rPr>
              <a:t>Reports in Gospels are too far removed from events they describe.</a:t>
            </a:r>
          </a:p>
          <a:p>
            <a:r>
              <a:rPr lang="en-US" sz="2000" dirty="0">
                <a:solidFill>
                  <a:schemeClr val="bg1"/>
                </a:solidFill>
              </a:rPr>
              <a:t>“…source criticism and tradition criticism are everything here. You have to start with Paul and see that the Gospel stories are later developments.” (p. 55)</a:t>
            </a:r>
          </a:p>
          <a:p>
            <a:pPr marL="0" indent="0">
              <a:buNone/>
            </a:pPr>
            <a:endParaRPr lang="en-US" sz="2000" dirty="0">
              <a:solidFill>
                <a:schemeClr val="bg1"/>
              </a:solidFill>
            </a:endParaRPr>
          </a:p>
        </p:txBody>
      </p:sp>
      <p:sp>
        <p:nvSpPr>
          <p:cNvPr id="13" name="Rectangle 12">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0700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7BB649-78E3-4B27-89EC-10D55520B19C}"/>
              </a:ext>
            </a:extLst>
          </p:cNvPr>
          <p:cNvSpPr>
            <a:spLocks noGrp="1"/>
          </p:cNvSpPr>
          <p:nvPr>
            <p:ph type="title"/>
          </p:nvPr>
        </p:nvSpPr>
        <p:spPr>
          <a:xfrm>
            <a:off x="908454" y="1360481"/>
            <a:ext cx="4605340" cy="2387600"/>
          </a:xfrm>
        </p:spPr>
        <p:txBody>
          <a:bodyPr vert="horz" lIns="91440" tIns="45720" rIns="91440" bIns="45720" rtlCol="0" anchor="b">
            <a:normAutofit/>
          </a:bodyPr>
          <a:lstStyle/>
          <a:p>
            <a:r>
              <a:rPr lang="en-US" sz="5000">
                <a:solidFill>
                  <a:schemeClr val="bg1"/>
                </a:solidFill>
              </a:rPr>
              <a:t>Part 1. Gerd Lüdemann’s Proposal</a:t>
            </a:r>
          </a:p>
        </p:txBody>
      </p:sp>
      <p:pic>
        <p:nvPicPr>
          <p:cNvPr id="7" name="Picture 6">
            <a:extLst>
              <a:ext uri="{FF2B5EF4-FFF2-40B4-BE49-F238E27FC236}">
                <a16:creationId xmlns:a16="http://schemas.microsoft.com/office/drawing/2014/main" id="{431B73BD-0CD0-4CF8-99DF-5ED845A491AB}"/>
              </a:ext>
            </a:extLst>
          </p:cNvPr>
          <p:cNvPicPr>
            <a:picLocks noChangeAspect="1"/>
          </p:cNvPicPr>
          <p:nvPr/>
        </p:nvPicPr>
        <p:blipFill rotWithShape="1">
          <a:blip r:embed="rId2">
            <a:alphaModFix/>
          </a:blip>
          <a:srcRect l="3008" r="-2" b="-2"/>
          <a:stretch/>
        </p:blipFill>
        <p:spPr>
          <a:xfrm>
            <a:off x="5800734" y="1057275"/>
            <a:ext cx="5917401" cy="4743450"/>
          </a:xfrm>
          <a:prstGeom prst="rect">
            <a:avLst/>
          </a:prstGeom>
        </p:spPr>
      </p:pic>
      <p:sp>
        <p:nvSpPr>
          <p:cNvPr id="14" name="Rectangle 13">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889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44A7A5-3E25-48C9-A25F-B6F649CCD0F0}"/>
              </a:ext>
            </a:extLst>
          </p:cNvPr>
          <p:cNvSpPr>
            <a:spLocks noGrp="1"/>
          </p:cNvSpPr>
          <p:nvPr>
            <p:ph type="title"/>
          </p:nvPr>
        </p:nvSpPr>
        <p:spPr>
          <a:xfrm>
            <a:off x="6513788" y="365125"/>
            <a:ext cx="4840010" cy="1807305"/>
          </a:xfrm>
        </p:spPr>
        <p:txBody>
          <a:bodyPr>
            <a:normAutofit/>
          </a:bodyPr>
          <a:lstStyle/>
          <a:p>
            <a:r>
              <a:rPr lang="en-US"/>
              <a:t>Jesus has not returned</a:t>
            </a:r>
            <a:endParaRPr lang="en-US" dirty="0"/>
          </a:p>
        </p:txBody>
      </p:sp>
      <p:pic>
        <p:nvPicPr>
          <p:cNvPr id="10" name="Picture 9">
            <a:extLst>
              <a:ext uri="{FF2B5EF4-FFF2-40B4-BE49-F238E27FC236}">
                <a16:creationId xmlns:a16="http://schemas.microsoft.com/office/drawing/2014/main" id="{84467EDC-AAF0-4C66-BFAD-5323EAF71208}"/>
              </a:ext>
            </a:extLst>
          </p:cNvPr>
          <p:cNvPicPr>
            <a:picLocks noChangeAspect="1"/>
          </p:cNvPicPr>
          <p:nvPr/>
        </p:nvPicPr>
        <p:blipFill rotWithShape="1">
          <a:blip r:embed="rId2"/>
          <a:srcRect l="21180" r="11928"/>
          <a:stretch/>
        </p:blipFill>
        <p:spPr>
          <a:xfrm>
            <a:off x="2" y="10"/>
            <a:ext cx="611656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3F373755-9072-41A4-A31B-7CDA03768C3D}"/>
              </a:ext>
            </a:extLst>
          </p:cNvPr>
          <p:cNvSpPr>
            <a:spLocks noGrp="1"/>
          </p:cNvSpPr>
          <p:nvPr>
            <p:ph idx="1"/>
          </p:nvPr>
        </p:nvSpPr>
        <p:spPr>
          <a:xfrm>
            <a:off x="6513788" y="2333297"/>
            <a:ext cx="4840010" cy="3843666"/>
          </a:xfrm>
        </p:spPr>
        <p:txBody>
          <a:bodyPr>
            <a:normAutofit/>
          </a:bodyPr>
          <a:lstStyle/>
          <a:p>
            <a:r>
              <a:rPr lang="en-US" sz="2000" dirty="0"/>
              <a:t>The New Testament promises Jesus’ return.</a:t>
            </a:r>
          </a:p>
          <a:p>
            <a:r>
              <a:rPr lang="en-US" sz="2000" dirty="0"/>
              <a:t>It has been 2,000 years and Jesus has not returned.</a:t>
            </a:r>
          </a:p>
          <a:p>
            <a:r>
              <a:rPr lang="en-US" sz="2000" dirty="0"/>
              <a:t>Therefore, this is a strong argument against Christianity.</a:t>
            </a:r>
          </a:p>
        </p:txBody>
      </p:sp>
    </p:spTree>
    <p:extLst>
      <p:ext uri="{BB962C8B-B14F-4D97-AF65-F5344CB8AC3E}">
        <p14:creationId xmlns:p14="http://schemas.microsoft.com/office/powerpoint/2010/main" val="3709476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6C3EA8CD-DDC1-49A4-8A54-40FC8C7826A1}"/>
              </a:ext>
            </a:extLst>
          </p:cNvPr>
          <p:cNvSpPr>
            <a:spLocks noGrp="1"/>
          </p:cNvSpPr>
          <p:nvPr>
            <p:ph type="title"/>
          </p:nvPr>
        </p:nvSpPr>
        <p:spPr>
          <a:xfrm>
            <a:off x="838200" y="448721"/>
            <a:ext cx="4707671" cy="1225650"/>
          </a:xfrm>
        </p:spPr>
        <p:txBody>
          <a:bodyPr anchor="b">
            <a:normAutofit/>
          </a:bodyPr>
          <a:lstStyle/>
          <a:p>
            <a:r>
              <a:rPr lang="en-US" sz="3800">
                <a:solidFill>
                  <a:schemeClr val="bg1"/>
                </a:solidFill>
              </a:rPr>
              <a:t>Incorrect cosmology</a:t>
            </a: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72B8BC7-156A-4E71-BD50-F6EB3106A2BE}"/>
              </a:ext>
            </a:extLst>
          </p:cNvPr>
          <p:cNvSpPr>
            <a:spLocks noGrp="1"/>
          </p:cNvSpPr>
          <p:nvPr>
            <p:ph idx="1"/>
          </p:nvPr>
        </p:nvSpPr>
        <p:spPr>
          <a:xfrm>
            <a:off x="897769" y="1909192"/>
            <a:ext cx="4586513" cy="3647710"/>
          </a:xfrm>
        </p:spPr>
        <p:txBody>
          <a:bodyPr>
            <a:normAutofit/>
          </a:bodyPr>
          <a:lstStyle/>
          <a:p>
            <a:r>
              <a:rPr lang="en-US" sz="2000">
                <a:solidFill>
                  <a:schemeClr val="bg1"/>
                </a:solidFill>
              </a:rPr>
              <a:t>Biblical writers believed in 3-story universe.</a:t>
            </a:r>
          </a:p>
          <a:p>
            <a:r>
              <a:rPr lang="en-US" sz="2000">
                <a:solidFill>
                  <a:schemeClr val="bg1"/>
                </a:solidFill>
              </a:rPr>
              <a:t>Jesus “looked up to heaven and prayed.” (John 17:1)</a:t>
            </a:r>
          </a:p>
          <a:p>
            <a:r>
              <a:rPr lang="en-US" sz="2000">
                <a:solidFill>
                  <a:schemeClr val="bg1"/>
                </a:solidFill>
              </a:rPr>
              <a:t>This is scientifically incorrect.</a:t>
            </a: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5FB8808-BA56-4CCF-8FCE-377C2DA11D29}"/>
              </a:ext>
            </a:extLst>
          </p:cNvPr>
          <p:cNvPicPr>
            <a:picLocks noChangeAspect="1"/>
          </p:cNvPicPr>
          <p:nvPr/>
        </p:nvPicPr>
        <p:blipFill rotWithShape="1">
          <a:blip r:embed="rId2"/>
          <a:srcRect r="19234" b="2"/>
          <a:stretch/>
        </p:blipFill>
        <p:spPr>
          <a:xfrm>
            <a:off x="6525453" y="10"/>
            <a:ext cx="5666547" cy="6857990"/>
          </a:xfrm>
          <a:prstGeom prst="rect">
            <a:avLst/>
          </a:prstGeom>
        </p:spPr>
      </p:pic>
    </p:spTree>
    <p:extLst>
      <p:ext uri="{BB962C8B-B14F-4D97-AF65-F5344CB8AC3E}">
        <p14:creationId xmlns:p14="http://schemas.microsoft.com/office/powerpoint/2010/main" val="120016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15D20E-1AB7-4E74-9236-2B72B63D6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C2874D-08D2-46B9-8C35-4AEEC1A4BC8C}"/>
              </a:ext>
            </a:extLst>
          </p:cNvPr>
          <p:cNvSpPr>
            <a:spLocks noGrp="1"/>
          </p:cNvSpPr>
          <p:nvPr>
            <p:ph type="title"/>
          </p:nvPr>
        </p:nvSpPr>
        <p:spPr>
          <a:xfrm>
            <a:off x="1045028" y="1336329"/>
            <a:ext cx="3892732" cy="4382588"/>
          </a:xfrm>
        </p:spPr>
        <p:txBody>
          <a:bodyPr anchor="ctr">
            <a:normAutofit/>
          </a:bodyPr>
          <a:lstStyle/>
          <a:p>
            <a:r>
              <a:rPr lang="en-US" sz="5000"/>
              <a:t>NT filled with contradictions</a:t>
            </a:r>
          </a:p>
        </p:txBody>
      </p:sp>
      <p:grpSp>
        <p:nvGrpSpPr>
          <p:cNvPr id="10" name="Group 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63461"/>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64F8484-2972-481A-9BF5-99E56F0A9821}"/>
              </a:ext>
            </a:extLst>
          </p:cNvPr>
          <p:cNvSpPr>
            <a:spLocks noGrp="1"/>
          </p:cNvSpPr>
          <p:nvPr>
            <p:ph idx="1"/>
          </p:nvPr>
        </p:nvSpPr>
        <p:spPr>
          <a:xfrm>
            <a:off x="6096001" y="1336329"/>
            <a:ext cx="5260848" cy="4382588"/>
          </a:xfrm>
        </p:spPr>
        <p:txBody>
          <a:bodyPr anchor="ctr">
            <a:normAutofit/>
          </a:bodyPr>
          <a:lstStyle/>
          <a:p>
            <a:r>
              <a:rPr lang="en-US" sz="2000" dirty="0"/>
              <a:t>“These and many other contradictions in the New Testament narrative have been pointed out in the last two centuries by scholars who have investigated the Bible historically. They should not be overlooked too easily, for they put the authority of the Bible into serious question.” (p.  155)</a:t>
            </a:r>
          </a:p>
          <a:p>
            <a:r>
              <a:rPr lang="en-US" sz="2000" dirty="0"/>
              <a:t>“How can one trust the Bible to be the Word of God if the biblical view of the origins of the world and most details of (1) the history of Israel, (2) the teachings of Jesus and (3) the early church have been proven to be doubtful or even downright wrong?” (p. 156)</a:t>
            </a:r>
          </a:p>
        </p:txBody>
      </p:sp>
    </p:spTree>
    <p:extLst>
      <p:ext uri="{BB962C8B-B14F-4D97-AF65-F5344CB8AC3E}">
        <p14:creationId xmlns:p14="http://schemas.microsoft.com/office/powerpoint/2010/main" val="376750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9A487B58-78C0-45B6-B941-6946941D9BB3}"/>
              </a:ext>
            </a:extLst>
          </p:cNvPr>
          <p:cNvSpPr>
            <a:spLocks noGrp="1"/>
          </p:cNvSpPr>
          <p:nvPr>
            <p:ph type="title"/>
          </p:nvPr>
        </p:nvSpPr>
        <p:spPr>
          <a:xfrm>
            <a:off x="922635" y="1250575"/>
            <a:ext cx="4604274" cy="4163210"/>
          </a:xfrm>
        </p:spPr>
        <p:txBody>
          <a:bodyPr anchor="ctr">
            <a:normAutofit/>
          </a:bodyPr>
          <a:lstStyle/>
          <a:p>
            <a:r>
              <a:rPr lang="en-US" sz="8000">
                <a:solidFill>
                  <a:schemeClr val="bg1"/>
                </a:solidFill>
              </a:rPr>
              <a:t>Gospels are anti-Semitic</a:t>
            </a:r>
          </a:p>
        </p:txBody>
      </p:sp>
      <p:sp>
        <p:nvSpPr>
          <p:cNvPr id="25" name="Rectangle 24">
            <a:extLst>
              <a:ext uri="{FF2B5EF4-FFF2-40B4-BE49-F238E27FC236}">
                <a16:creationId xmlns:a16="http://schemas.microsoft.com/office/drawing/2014/main" id="{C2C57604-0CFD-4023-B9BD-107166A25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6476" y="1100949"/>
            <a:ext cx="4996593"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3FE9535-1AD2-4FCE-821C-68BCCE2499CA}"/>
              </a:ext>
            </a:extLst>
          </p:cNvPr>
          <p:cNvSpPr>
            <a:spLocks noGrp="1"/>
          </p:cNvSpPr>
          <p:nvPr>
            <p:ph idx="1"/>
          </p:nvPr>
        </p:nvSpPr>
        <p:spPr>
          <a:xfrm>
            <a:off x="6293224" y="860612"/>
            <a:ext cx="4797909" cy="5023821"/>
          </a:xfrm>
        </p:spPr>
        <p:txBody>
          <a:bodyPr anchor="ctr">
            <a:normAutofit/>
          </a:bodyPr>
          <a:lstStyle/>
          <a:p>
            <a:r>
              <a:rPr lang="en-US" sz="2000">
                <a:solidFill>
                  <a:schemeClr val="bg1"/>
                </a:solidFill>
              </a:rPr>
              <a:t>The gospel writers paint the Jewish leader in very negative light.</a:t>
            </a:r>
          </a:p>
          <a:p>
            <a:r>
              <a:rPr lang="en-US" sz="2000">
                <a:solidFill>
                  <a:schemeClr val="bg1"/>
                </a:solidFill>
              </a:rPr>
              <a:t>This necessarily leads to later anti-Semitism.</a:t>
            </a:r>
          </a:p>
          <a:p>
            <a:r>
              <a:rPr lang="en-US" sz="2000">
                <a:solidFill>
                  <a:schemeClr val="bg1"/>
                </a:solidFill>
              </a:rPr>
              <a:t>For example, the gospel writers said the Jewish leaders bribed guards to spread the lie that disciples stole body. This made the Jewish leaders look very bad.</a:t>
            </a:r>
          </a:p>
          <a:p>
            <a:r>
              <a:rPr lang="en-US" sz="2000">
                <a:solidFill>
                  <a:schemeClr val="bg1"/>
                </a:solidFill>
              </a:rPr>
              <a:t>Jesus’ condemned the scribes and Pharisees (Matt. 23). They are portrayed as so bad that God does not hear their prayers.</a:t>
            </a:r>
          </a:p>
        </p:txBody>
      </p:sp>
    </p:spTree>
    <p:extLst>
      <p:ext uri="{BB962C8B-B14F-4D97-AF65-F5344CB8AC3E}">
        <p14:creationId xmlns:p14="http://schemas.microsoft.com/office/powerpoint/2010/main" val="4056940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4E4288A-DFC8-40A2-90E5-70E851A9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B21C5B-1482-4746-A502-580AF7119B46}"/>
              </a:ext>
            </a:extLst>
          </p:cNvPr>
          <p:cNvSpPr>
            <a:spLocks noGrp="1"/>
          </p:cNvSpPr>
          <p:nvPr>
            <p:ph type="title"/>
          </p:nvPr>
        </p:nvSpPr>
        <p:spPr>
          <a:xfrm>
            <a:off x="965199" y="447741"/>
            <a:ext cx="4278623" cy="1645919"/>
          </a:xfrm>
        </p:spPr>
        <p:txBody>
          <a:bodyPr>
            <a:normAutofit/>
          </a:bodyPr>
          <a:lstStyle/>
          <a:p>
            <a:r>
              <a:rPr lang="en-US" sz="4000"/>
              <a:t>Absurdities with resurrection</a:t>
            </a:r>
          </a:p>
        </p:txBody>
      </p:sp>
      <p:sp>
        <p:nvSpPr>
          <p:cNvPr id="10" name="Freeform: Shape 9">
            <a:extLst>
              <a:ext uri="{FF2B5EF4-FFF2-40B4-BE49-F238E27FC236}">
                <a16:creationId xmlns:a16="http://schemas.microsoft.com/office/drawing/2014/main" id="{9AD93FD3-7DF2-4DC8-BD55-8B2EB5F63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53579"/>
            <a:ext cx="8109718" cy="4604421"/>
          </a:xfrm>
          <a:custGeom>
            <a:avLst/>
            <a:gdLst>
              <a:gd name="connsiteX0" fmla="*/ 7381313 w 8109718"/>
              <a:gd name="connsiteY0" fmla="*/ 1839459 h 4604421"/>
              <a:gd name="connsiteX1" fmla="*/ 7381313 w 8109718"/>
              <a:gd name="connsiteY1" fmla="*/ 1853646 h 4604421"/>
              <a:gd name="connsiteX2" fmla="*/ 7379359 w 8109718"/>
              <a:gd name="connsiteY2" fmla="*/ 1846552 h 4604421"/>
              <a:gd name="connsiteX3" fmla="*/ 1321854 w 8109718"/>
              <a:gd name="connsiteY3" fmla="*/ 0 h 4604421"/>
              <a:gd name="connsiteX4" fmla="*/ 5365317 w 8109718"/>
              <a:gd name="connsiteY4" fmla="*/ 0 h 4604421"/>
              <a:gd name="connsiteX5" fmla="*/ 5985373 w 8109718"/>
              <a:gd name="connsiteY5" fmla="*/ 365439 h 4604421"/>
              <a:gd name="connsiteX6" fmla="*/ 8011470 w 8109718"/>
              <a:gd name="connsiteY6" fmla="*/ 3854515 h 4604421"/>
              <a:gd name="connsiteX7" fmla="*/ 8011470 w 8109718"/>
              <a:gd name="connsiteY7" fmla="*/ 4567993 h 4604421"/>
              <a:gd name="connsiteX8" fmla="*/ 7998115 w 8109718"/>
              <a:gd name="connsiteY8" fmla="*/ 4590992 h 4604421"/>
              <a:gd name="connsiteX9" fmla="*/ 7990317 w 8109718"/>
              <a:gd name="connsiteY9" fmla="*/ 4604421 h 4604421"/>
              <a:gd name="connsiteX10" fmla="*/ 0 w 8109718"/>
              <a:gd name="connsiteY10" fmla="*/ 4604421 h 4604421"/>
              <a:gd name="connsiteX11" fmla="*/ 0 w 8109718"/>
              <a:gd name="connsiteY11" fmla="*/ 1564110 h 4604421"/>
              <a:gd name="connsiteX12" fmla="*/ 27177 w 8109718"/>
              <a:gd name="connsiteY12" fmla="*/ 1517107 h 4604421"/>
              <a:gd name="connsiteX13" fmla="*/ 693065 w 8109718"/>
              <a:gd name="connsiteY13" fmla="*/ 365439 h 4604421"/>
              <a:gd name="connsiteX14" fmla="*/ 1321854 w 8109718"/>
              <a:gd name="connsiteY14" fmla="*/ 0 h 46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09718" h="4604421">
                <a:moveTo>
                  <a:pt x="7381313" y="1839459"/>
                </a:moveTo>
                <a:lnTo>
                  <a:pt x="7381313" y="1853646"/>
                </a:lnTo>
                <a:lnTo>
                  <a:pt x="7379359" y="1846552"/>
                </a:lnTo>
                <a:close/>
                <a:moveTo>
                  <a:pt x="1321854" y="0"/>
                </a:moveTo>
                <a:cubicBezTo>
                  <a:pt x="1321854" y="0"/>
                  <a:pt x="1321854" y="0"/>
                  <a:pt x="5365317" y="0"/>
                </a:cubicBezTo>
                <a:cubicBezTo>
                  <a:pt x="5618580" y="0"/>
                  <a:pt x="5863108" y="139215"/>
                  <a:pt x="5985373" y="365439"/>
                </a:cubicBezTo>
                <a:cubicBezTo>
                  <a:pt x="5985373" y="365439"/>
                  <a:pt x="5985373" y="365439"/>
                  <a:pt x="8011470" y="3854515"/>
                </a:cubicBezTo>
                <a:cubicBezTo>
                  <a:pt x="8142468" y="4072039"/>
                  <a:pt x="8142468" y="4350470"/>
                  <a:pt x="8011470" y="4567993"/>
                </a:cubicBezTo>
                <a:cubicBezTo>
                  <a:pt x="8011470" y="4567993"/>
                  <a:pt x="8011470" y="4567993"/>
                  <a:pt x="7998115" y="4590992"/>
                </a:cubicBezTo>
                <a:lnTo>
                  <a:pt x="7990317" y="4604421"/>
                </a:lnTo>
                <a:lnTo>
                  <a:pt x="0" y="4604421"/>
                </a:lnTo>
                <a:lnTo>
                  <a:pt x="0" y="1564110"/>
                </a:lnTo>
                <a:lnTo>
                  <a:pt x="27177" y="1517107"/>
                </a:lnTo>
                <a:cubicBezTo>
                  <a:pt x="220245" y="1183191"/>
                  <a:pt x="440895" y="801574"/>
                  <a:pt x="693065" y="365439"/>
                </a:cubicBezTo>
                <a:cubicBezTo>
                  <a:pt x="824063" y="139215"/>
                  <a:pt x="1059859" y="0"/>
                  <a:pt x="1321854"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5">
            <a:extLst>
              <a:ext uri="{FF2B5EF4-FFF2-40B4-BE49-F238E27FC236}">
                <a16:creationId xmlns:a16="http://schemas.microsoft.com/office/drawing/2014/main" id="{956571CF-1434-4180-A385-D4AC63B6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276856" y="1827416"/>
            <a:ext cx="4418320" cy="387728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Shape 13">
            <a:extLst>
              <a:ext uri="{FF2B5EF4-FFF2-40B4-BE49-F238E27FC236}">
                <a16:creationId xmlns:a16="http://schemas.microsoft.com/office/drawing/2014/main" id="{19D0EF7D-8D7F-4A18-A68B-92E2D44873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52343" y="825104"/>
            <a:ext cx="2926988" cy="2594434"/>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chemeClr val="tx1">
              <a:lumMod val="85000"/>
              <a:lumOff val="15000"/>
              <a:alpha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6" name="Group 15">
            <a:extLst>
              <a:ext uri="{FF2B5EF4-FFF2-40B4-BE49-F238E27FC236}">
                <a16:creationId xmlns:a16="http://schemas.microsoft.com/office/drawing/2014/main" id="{C770F868-28FE-4B38-8FC7-E9C841B837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7830" y="567451"/>
            <a:ext cx="1128382" cy="847206"/>
            <a:chOff x="5307830" y="325570"/>
            <a:chExt cx="1128382" cy="847206"/>
          </a:xfrm>
        </p:grpSpPr>
        <p:sp>
          <p:nvSpPr>
            <p:cNvPr id="17" name="Freeform 5">
              <a:extLst>
                <a:ext uri="{FF2B5EF4-FFF2-40B4-BE49-F238E27FC236}">
                  <a16:creationId xmlns:a16="http://schemas.microsoft.com/office/drawing/2014/main" id="{3E5BF88F-B1F5-4A09-887A-B5CA246CAC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8" name="Freeform 5">
              <a:extLst>
                <a:ext uri="{FF2B5EF4-FFF2-40B4-BE49-F238E27FC236}">
                  <a16:creationId xmlns:a16="http://schemas.microsoft.com/office/drawing/2014/main" id="{D8984A5C-991A-40D3-A4C9-7E0DCA2A7A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a:extLst>
              <a:ext uri="{FF2B5EF4-FFF2-40B4-BE49-F238E27FC236}">
                <a16:creationId xmlns:a16="http://schemas.microsoft.com/office/drawing/2014/main" id="{A219225E-5961-465D-85D7-93926089CB85}"/>
              </a:ext>
            </a:extLst>
          </p:cNvPr>
          <p:cNvSpPr>
            <a:spLocks noGrp="1"/>
          </p:cNvSpPr>
          <p:nvPr>
            <p:ph idx="1"/>
          </p:nvPr>
        </p:nvSpPr>
        <p:spPr>
          <a:xfrm>
            <a:off x="965199" y="2912937"/>
            <a:ext cx="4741917" cy="3093546"/>
          </a:xfrm>
        </p:spPr>
        <p:txBody>
          <a:bodyPr>
            <a:normAutofit/>
          </a:bodyPr>
          <a:lstStyle/>
          <a:p>
            <a:r>
              <a:rPr lang="en-US" sz="2400">
                <a:solidFill>
                  <a:schemeClr val="bg1"/>
                </a:solidFill>
              </a:rPr>
              <a:t>How can all cells in Jesus’ body spontaneously come back to life?</a:t>
            </a:r>
          </a:p>
          <a:p>
            <a:r>
              <a:rPr lang="en-US" sz="2400">
                <a:solidFill>
                  <a:schemeClr val="bg1"/>
                </a:solidFill>
              </a:rPr>
              <a:t>Did Jesus literally ascend to heaven?</a:t>
            </a:r>
          </a:p>
          <a:p>
            <a:r>
              <a:rPr lang="en-US" sz="2400">
                <a:solidFill>
                  <a:schemeClr val="bg1"/>
                </a:solidFill>
              </a:rPr>
              <a:t>Did he need to relieve himself after eating?</a:t>
            </a:r>
          </a:p>
        </p:txBody>
      </p:sp>
    </p:spTree>
    <p:extLst>
      <p:ext uri="{BB962C8B-B14F-4D97-AF65-F5344CB8AC3E}">
        <p14:creationId xmlns:p14="http://schemas.microsoft.com/office/powerpoint/2010/main" val="3325250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2">
            <a:extLst>
              <a:ext uri="{FF2B5EF4-FFF2-40B4-BE49-F238E27FC236}">
                <a16:creationId xmlns:a16="http://schemas.microsoft.com/office/drawing/2014/main" id="{5F18414D-1626-4996-AACB-23D3DE45B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0A7BB649-78E3-4B27-89EC-10D55520B19C}"/>
              </a:ext>
            </a:extLst>
          </p:cNvPr>
          <p:cNvSpPr>
            <a:spLocks noGrp="1"/>
          </p:cNvSpPr>
          <p:nvPr>
            <p:ph type="title"/>
          </p:nvPr>
        </p:nvSpPr>
        <p:spPr>
          <a:xfrm>
            <a:off x="2428875" y="707132"/>
            <a:ext cx="3062287" cy="2387600"/>
          </a:xfrm>
        </p:spPr>
        <p:txBody>
          <a:bodyPr vert="horz" lIns="91440" tIns="45720" rIns="91440" bIns="45720" rtlCol="0" anchor="b">
            <a:normAutofit/>
          </a:bodyPr>
          <a:lstStyle/>
          <a:p>
            <a:r>
              <a:rPr lang="en-US" sz="3500" dirty="0">
                <a:solidFill>
                  <a:schemeClr val="bg1"/>
                </a:solidFill>
              </a:rPr>
              <a:t>Part 2. William Lane Craig’s Response</a:t>
            </a:r>
          </a:p>
        </p:txBody>
      </p:sp>
      <p:pic>
        <p:nvPicPr>
          <p:cNvPr id="4" name="Picture 3">
            <a:extLst>
              <a:ext uri="{FF2B5EF4-FFF2-40B4-BE49-F238E27FC236}">
                <a16:creationId xmlns:a16="http://schemas.microsoft.com/office/drawing/2014/main" id="{139D0401-157A-45D9-A7F2-ABB01A1E9A88}"/>
              </a:ext>
            </a:extLst>
          </p:cNvPr>
          <p:cNvPicPr>
            <a:picLocks noChangeAspect="1"/>
          </p:cNvPicPr>
          <p:nvPr/>
        </p:nvPicPr>
        <p:blipFill rotWithShape="1">
          <a:blip r:embed="rId2"/>
          <a:srcRect b="4213"/>
          <a:stretch/>
        </p:blipFill>
        <p:spPr>
          <a:xfrm>
            <a:off x="5748338" y="10"/>
            <a:ext cx="6443662" cy="6857989"/>
          </a:xfrm>
          <a:prstGeom prst="rect">
            <a:avLst/>
          </a:prstGeom>
        </p:spPr>
      </p:pic>
      <p:sp>
        <p:nvSpPr>
          <p:cNvPr id="29" name="Rectangle 24">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07A9243D-8FC3-4B36-874B-55906B03F4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428875" y="3209925"/>
            <a:ext cx="97631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107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BB649-78E3-4B27-89EC-10D55520B19C}"/>
              </a:ext>
            </a:extLst>
          </p:cNvPr>
          <p:cNvSpPr>
            <a:spLocks noGrp="1"/>
          </p:cNvSpPr>
          <p:nvPr>
            <p:ph type="title"/>
          </p:nvPr>
        </p:nvSpPr>
        <p:spPr>
          <a:xfrm>
            <a:off x="838200" y="365125"/>
            <a:ext cx="5257799" cy="926177"/>
          </a:xfrm>
        </p:spPr>
        <p:txBody>
          <a:bodyPr>
            <a:normAutofit/>
          </a:bodyPr>
          <a:lstStyle/>
          <a:p>
            <a:r>
              <a:rPr lang="en-US" dirty="0"/>
              <a:t>Outline</a:t>
            </a:r>
          </a:p>
        </p:txBody>
      </p:sp>
      <p:sp>
        <p:nvSpPr>
          <p:cNvPr id="3" name="Content Placeholder 2">
            <a:extLst>
              <a:ext uri="{FF2B5EF4-FFF2-40B4-BE49-F238E27FC236}">
                <a16:creationId xmlns:a16="http://schemas.microsoft.com/office/drawing/2014/main" id="{BEB606BB-233C-484B-BEA7-2F4749E3A5C9}"/>
              </a:ext>
            </a:extLst>
          </p:cNvPr>
          <p:cNvSpPr>
            <a:spLocks noGrp="1"/>
          </p:cNvSpPr>
          <p:nvPr>
            <p:ph idx="1"/>
          </p:nvPr>
        </p:nvSpPr>
        <p:spPr>
          <a:xfrm>
            <a:off x="980563" y="1656427"/>
            <a:ext cx="4846449" cy="4183358"/>
          </a:xfrm>
        </p:spPr>
        <p:txBody>
          <a:bodyPr>
            <a:normAutofit/>
          </a:bodyPr>
          <a:lstStyle/>
          <a:p>
            <a:pPr marL="0" indent="0">
              <a:lnSpc>
                <a:spcPct val="90000"/>
              </a:lnSpc>
              <a:buNone/>
            </a:pPr>
            <a:r>
              <a:rPr lang="en-US" sz="1600" b="1" dirty="0"/>
              <a:t>Part 1. Gerd </a:t>
            </a:r>
            <a:r>
              <a:rPr lang="en-US" sz="1600" b="1" dirty="0" err="1"/>
              <a:t>Lüdemann’s</a:t>
            </a:r>
            <a:r>
              <a:rPr lang="en-US" sz="1600" b="1" dirty="0"/>
              <a:t> Proposal</a:t>
            </a:r>
          </a:p>
          <a:p>
            <a:pPr>
              <a:lnSpc>
                <a:spcPct val="90000"/>
              </a:lnSpc>
            </a:pPr>
            <a:r>
              <a:rPr lang="en-US" sz="1600" dirty="0">
                <a:solidFill>
                  <a:schemeClr val="tx1"/>
                </a:solidFill>
              </a:rPr>
              <a:t>What is </a:t>
            </a:r>
            <a:r>
              <a:rPr lang="en-US" sz="1600" dirty="0" err="1">
                <a:solidFill>
                  <a:schemeClr val="tx1"/>
                </a:solidFill>
              </a:rPr>
              <a:t>Lüdemann’s</a:t>
            </a:r>
            <a:r>
              <a:rPr lang="en-US" sz="1600" dirty="0">
                <a:solidFill>
                  <a:schemeClr val="tx1"/>
                </a:solidFill>
              </a:rPr>
              <a:t> vision hypothesis?</a:t>
            </a:r>
          </a:p>
          <a:p>
            <a:pPr>
              <a:lnSpc>
                <a:spcPct val="90000"/>
              </a:lnSpc>
            </a:pPr>
            <a:r>
              <a:rPr lang="en-US" sz="1600" dirty="0" err="1">
                <a:solidFill>
                  <a:schemeClr val="tx1"/>
                </a:solidFill>
              </a:rPr>
              <a:t>Lüdemann’s</a:t>
            </a:r>
            <a:r>
              <a:rPr lang="en-US" sz="1600" dirty="0">
                <a:solidFill>
                  <a:schemeClr val="tx1"/>
                </a:solidFill>
              </a:rPr>
              <a:t> supporting arguments.</a:t>
            </a:r>
          </a:p>
          <a:p>
            <a:pPr>
              <a:lnSpc>
                <a:spcPct val="90000"/>
              </a:lnSpc>
            </a:pPr>
            <a:endParaRPr lang="en-US" sz="1600" dirty="0"/>
          </a:p>
          <a:p>
            <a:pPr marL="0" indent="0">
              <a:lnSpc>
                <a:spcPct val="90000"/>
              </a:lnSpc>
              <a:buNone/>
            </a:pPr>
            <a:r>
              <a:rPr lang="en-US" sz="1600" b="1" dirty="0"/>
              <a:t>Part 2. William Lane Craig’s Response</a:t>
            </a:r>
          </a:p>
          <a:p>
            <a:pPr>
              <a:lnSpc>
                <a:spcPct val="90000"/>
              </a:lnSpc>
            </a:pPr>
            <a:r>
              <a:rPr lang="en-US" sz="1600" dirty="0">
                <a:solidFill>
                  <a:schemeClr val="accent4">
                    <a:lumMod val="75000"/>
                  </a:schemeClr>
                </a:solidFill>
              </a:rPr>
              <a:t>All scholars agree on 4 established facts.</a:t>
            </a:r>
          </a:p>
          <a:p>
            <a:pPr>
              <a:lnSpc>
                <a:spcPct val="90000"/>
              </a:lnSpc>
            </a:pPr>
            <a:r>
              <a:rPr lang="en-US" sz="1600" dirty="0"/>
              <a:t>Best explanation for these facts is the resurrection hypothesis.</a:t>
            </a:r>
          </a:p>
          <a:p>
            <a:pPr>
              <a:lnSpc>
                <a:spcPct val="90000"/>
              </a:lnSpc>
            </a:pPr>
            <a:r>
              <a:rPr lang="en-US" sz="1600" dirty="0"/>
              <a:t>Problems with </a:t>
            </a:r>
            <a:r>
              <a:rPr lang="en-US" sz="1600" dirty="0" err="1"/>
              <a:t>Lüdemann’s</a:t>
            </a:r>
            <a:r>
              <a:rPr lang="en-US" sz="1600" dirty="0"/>
              <a:t> supporting arguments.</a:t>
            </a:r>
          </a:p>
          <a:p>
            <a:pPr>
              <a:lnSpc>
                <a:spcPct val="90000"/>
              </a:lnSpc>
            </a:pPr>
            <a:r>
              <a:rPr lang="en-US" sz="1600" dirty="0"/>
              <a:t>The proper conclusion of liberal Christianity.</a:t>
            </a:r>
          </a:p>
        </p:txBody>
      </p:sp>
      <p:pic>
        <p:nvPicPr>
          <p:cNvPr id="6" name="Picture 4" descr="A snow covered field&#10;&#10;Description automatically generated">
            <a:extLst>
              <a:ext uri="{FF2B5EF4-FFF2-40B4-BE49-F238E27FC236}">
                <a16:creationId xmlns:a16="http://schemas.microsoft.com/office/drawing/2014/main" id="{D6E472AC-35DE-4B70-BC25-1B1DEF6389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03" r="40790"/>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964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9EC7087C-300D-4B8D-B8A9-583513BD359D}"/>
              </a:ext>
            </a:extLst>
          </p:cNvPr>
          <p:cNvSpPr>
            <a:spLocks noGrp="1"/>
          </p:cNvSpPr>
          <p:nvPr>
            <p:ph type="title"/>
          </p:nvPr>
        </p:nvSpPr>
        <p:spPr>
          <a:xfrm>
            <a:off x="838200" y="448721"/>
            <a:ext cx="4707671" cy="1225650"/>
          </a:xfrm>
        </p:spPr>
        <p:txBody>
          <a:bodyPr anchor="b">
            <a:normAutofit/>
          </a:bodyPr>
          <a:lstStyle/>
          <a:p>
            <a:r>
              <a:rPr lang="en-US" sz="3800">
                <a:solidFill>
                  <a:schemeClr val="bg1"/>
                </a:solidFill>
              </a:rPr>
              <a:t>Four facts must be explained</a:t>
            </a: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9C7415C-42C0-4CCD-A7F4-3E97C7AD27C9}"/>
              </a:ext>
            </a:extLst>
          </p:cNvPr>
          <p:cNvSpPr>
            <a:spLocks noGrp="1"/>
          </p:cNvSpPr>
          <p:nvPr>
            <p:ph idx="1"/>
          </p:nvPr>
        </p:nvSpPr>
        <p:spPr>
          <a:xfrm>
            <a:off x="897769" y="1909192"/>
            <a:ext cx="4586513" cy="3647710"/>
          </a:xfrm>
        </p:spPr>
        <p:txBody>
          <a:bodyPr>
            <a:normAutofit/>
          </a:bodyPr>
          <a:lstStyle/>
          <a:p>
            <a:pPr marL="0" indent="0">
              <a:buNone/>
            </a:pPr>
            <a:r>
              <a:rPr lang="en-US" sz="2000">
                <a:solidFill>
                  <a:schemeClr val="bg1"/>
                </a:solidFill>
              </a:rPr>
              <a:t>Any adequate historical hypothesis must explain four established facts:</a:t>
            </a:r>
          </a:p>
          <a:p>
            <a:pPr marL="514350" indent="-514350">
              <a:buAutoNum type="arabicPeriod"/>
            </a:pPr>
            <a:r>
              <a:rPr lang="en-US" sz="2000">
                <a:solidFill>
                  <a:schemeClr val="bg1"/>
                </a:solidFill>
              </a:rPr>
              <a:t>Jesus’ burial.</a:t>
            </a:r>
          </a:p>
          <a:p>
            <a:pPr marL="514350" indent="-514350">
              <a:buAutoNum type="arabicPeriod"/>
            </a:pPr>
            <a:r>
              <a:rPr lang="en-US" sz="2000">
                <a:solidFill>
                  <a:schemeClr val="bg1"/>
                </a:solidFill>
              </a:rPr>
              <a:t>The discovery of his empty tomb.</a:t>
            </a:r>
          </a:p>
          <a:p>
            <a:pPr marL="514350" indent="-514350">
              <a:buAutoNum type="arabicPeriod"/>
            </a:pPr>
            <a:r>
              <a:rPr lang="en-US" sz="2000">
                <a:solidFill>
                  <a:schemeClr val="bg1"/>
                </a:solidFill>
              </a:rPr>
              <a:t>Jesus’ postmortem appearances.</a:t>
            </a:r>
          </a:p>
          <a:p>
            <a:pPr marL="514350" indent="-514350">
              <a:buAutoNum type="arabicPeriod"/>
            </a:pPr>
            <a:r>
              <a:rPr lang="en-US" sz="2000">
                <a:solidFill>
                  <a:schemeClr val="bg1"/>
                </a:solidFill>
              </a:rPr>
              <a:t>Origin of the disciples’ belief in his resurrection.</a:t>
            </a: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DEE3BD9-0B9E-4D3C-938F-0BF0946BD295}"/>
              </a:ext>
            </a:extLst>
          </p:cNvPr>
          <p:cNvPicPr>
            <a:picLocks noChangeAspect="1"/>
          </p:cNvPicPr>
          <p:nvPr/>
        </p:nvPicPr>
        <p:blipFill rotWithShape="1">
          <a:blip r:embed="rId2"/>
          <a:srcRect l="8192"/>
          <a:stretch/>
        </p:blipFill>
        <p:spPr>
          <a:xfrm>
            <a:off x="6525453" y="10"/>
            <a:ext cx="5666547" cy="6857990"/>
          </a:xfrm>
          <a:prstGeom prst="rect">
            <a:avLst/>
          </a:prstGeom>
        </p:spPr>
      </p:pic>
    </p:spTree>
    <p:extLst>
      <p:ext uri="{BB962C8B-B14F-4D97-AF65-F5344CB8AC3E}">
        <p14:creationId xmlns:p14="http://schemas.microsoft.com/office/powerpoint/2010/main" val="4031860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0" name="Group 13">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5"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4"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6"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3"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1" name="Group 34">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6" name="Rectangle 35">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Isosceles Triangle 36">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72" name="Rectangle 39">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41">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3"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4"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5"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3"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79"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5"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1"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8D9DEE57-906A-493A-98A1-220300E9325B}"/>
              </a:ext>
            </a:extLst>
          </p:cNvPr>
          <p:cNvSpPr>
            <a:spLocks noGrp="1"/>
          </p:cNvSpPr>
          <p:nvPr>
            <p:ph type="title"/>
          </p:nvPr>
        </p:nvSpPr>
        <p:spPr>
          <a:xfrm>
            <a:off x="1378425" y="5199797"/>
            <a:ext cx="9435152" cy="789673"/>
          </a:xfrm>
        </p:spPr>
        <p:txBody>
          <a:bodyPr vert="horz" lIns="228600" tIns="228600" rIns="228600" bIns="0" rtlCol="0" anchor="ctr">
            <a:normAutofit/>
          </a:bodyPr>
          <a:lstStyle/>
          <a:p>
            <a:pPr>
              <a:lnSpc>
                <a:spcPct val="80000"/>
              </a:lnSpc>
            </a:pPr>
            <a:r>
              <a:rPr lang="en-US" dirty="0">
                <a:solidFill>
                  <a:schemeClr val="bg1"/>
                </a:solidFill>
              </a:rPr>
              <a:t>Fact #1. Jesus Burial</a:t>
            </a:r>
          </a:p>
        </p:txBody>
      </p:sp>
      <p:pic>
        <p:nvPicPr>
          <p:cNvPr id="9" name="Content Placeholder 8">
            <a:extLst>
              <a:ext uri="{FF2B5EF4-FFF2-40B4-BE49-F238E27FC236}">
                <a16:creationId xmlns:a16="http://schemas.microsoft.com/office/drawing/2014/main" id="{31C556F8-4421-4184-BE94-977F3619E23B}"/>
              </a:ext>
            </a:extLst>
          </p:cNvPr>
          <p:cNvPicPr>
            <a:picLocks noGrp="1" noChangeAspect="1"/>
          </p:cNvPicPr>
          <p:nvPr>
            <p:ph idx="1"/>
          </p:nvPr>
        </p:nvPicPr>
        <p:blipFill rotWithShape="1">
          <a:blip r:embed="rId2"/>
          <a:srcRect t="15493" b="11711"/>
          <a:stretch/>
        </p:blipFill>
        <p:spPr>
          <a:xfrm>
            <a:off x="20" y="10"/>
            <a:ext cx="12191980" cy="5058947"/>
          </a:xfrm>
          <a:custGeom>
            <a:avLst/>
            <a:gdLst/>
            <a:ahLst/>
            <a:cxnLst/>
            <a:rect l="l" t="t" r="r" b="b"/>
            <a:pathLst>
              <a:path w="12192000" h="5058957">
                <a:moveTo>
                  <a:pt x="0" y="0"/>
                </a:moveTo>
                <a:lnTo>
                  <a:pt x="12192000" y="0"/>
                </a:lnTo>
                <a:lnTo>
                  <a:pt x="12192000" y="259692"/>
                </a:lnTo>
                <a:lnTo>
                  <a:pt x="12192000" y="3542069"/>
                </a:lnTo>
                <a:lnTo>
                  <a:pt x="12192000" y="3734194"/>
                </a:lnTo>
                <a:lnTo>
                  <a:pt x="12192000" y="4710012"/>
                </a:lnTo>
                <a:lnTo>
                  <a:pt x="12113803" y="4718295"/>
                </a:lnTo>
                <a:cubicBezTo>
                  <a:pt x="10139508" y="4916244"/>
                  <a:pt x="8237152" y="5009247"/>
                  <a:pt x="6753597" y="5041852"/>
                </a:cubicBezTo>
                <a:cubicBezTo>
                  <a:pt x="4940362" y="5081701"/>
                  <a:pt x="2657278" y="5062371"/>
                  <a:pt x="400746" y="4870509"/>
                </a:cubicBezTo>
                <a:lnTo>
                  <a:pt x="0" y="4833533"/>
                </a:lnTo>
                <a:lnTo>
                  <a:pt x="0" y="3734194"/>
                </a:lnTo>
                <a:lnTo>
                  <a:pt x="0" y="3542069"/>
                </a:lnTo>
                <a:lnTo>
                  <a:pt x="0" y="259692"/>
                </a:lnTo>
                <a:close/>
              </a:path>
            </a:pathLst>
          </a:custGeom>
        </p:spPr>
      </p:pic>
    </p:spTree>
    <p:extLst>
      <p:ext uri="{BB962C8B-B14F-4D97-AF65-F5344CB8AC3E}">
        <p14:creationId xmlns:p14="http://schemas.microsoft.com/office/powerpoint/2010/main" val="2158672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7087C-300D-4B8D-B8A9-583513BD359D}"/>
              </a:ext>
            </a:extLst>
          </p:cNvPr>
          <p:cNvSpPr>
            <a:spLocks noGrp="1"/>
          </p:cNvSpPr>
          <p:nvPr>
            <p:ph type="title"/>
          </p:nvPr>
        </p:nvSpPr>
        <p:spPr>
          <a:xfrm>
            <a:off x="648929" y="629266"/>
            <a:ext cx="3651467" cy="1676603"/>
          </a:xfrm>
        </p:spPr>
        <p:txBody>
          <a:bodyPr>
            <a:normAutofit fontScale="90000"/>
          </a:bodyPr>
          <a:lstStyle/>
          <a:p>
            <a:r>
              <a:rPr lang="en-US"/>
              <a:t>Jesus was buried by Joseph of Arimathea in the tomb.</a:t>
            </a:r>
            <a:endParaRPr lang="en-US" dirty="0"/>
          </a:p>
        </p:txBody>
      </p:sp>
      <p:sp>
        <p:nvSpPr>
          <p:cNvPr id="3" name="Content Placeholder 2">
            <a:extLst>
              <a:ext uri="{FF2B5EF4-FFF2-40B4-BE49-F238E27FC236}">
                <a16:creationId xmlns:a16="http://schemas.microsoft.com/office/drawing/2014/main" id="{59C7415C-42C0-4CCD-A7F4-3E97C7AD27C9}"/>
              </a:ext>
            </a:extLst>
          </p:cNvPr>
          <p:cNvSpPr>
            <a:spLocks noGrp="1"/>
          </p:cNvSpPr>
          <p:nvPr>
            <p:ph idx="1"/>
          </p:nvPr>
        </p:nvSpPr>
        <p:spPr>
          <a:xfrm>
            <a:off x="648930" y="2992016"/>
            <a:ext cx="3651466" cy="2519265"/>
          </a:xfrm>
        </p:spPr>
        <p:txBody>
          <a:bodyPr>
            <a:normAutofit/>
          </a:bodyPr>
          <a:lstStyle/>
          <a:p>
            <a:r>
              <a:rPr lang="en-US" sz="1800" dirty="0"/>
              <a:t>Even Rudolph Bultmann recognized burial by Joseph is highly probable.</a:t>
            </a:r>
          </a:p>
          <a:p>
            <a:r>
              <a:rPr lang="en-US" sz="1800" dirty="0"/>
              <a:t>Joseph unlikely to be a Christian invention.</a:t>
            </a:r>
          </a:p>
          <a:p>
            <a:r>
              <a:rPr lang="en-US" sz="1800" dirty="0"/>
              <a:t>Significant because it meant location of tomb was known (by friend and foe).</a:t>
            </a:r>
          </a:p>
          <a:p>
            <a:pPr marL="0" indent="0">
              <a:buNone/>
            </a:pPr>
            <a:endParaRPr lang="en-US" sz="1800" dirty="0"/>
          </a:p>
        </p:txBody>
      </p:sp>
      <p:pic>
        <p:nvPicPr>
          <p:cNvPr id="4" name="Picture 3">
            <a:extLst>
              <a:ext uri="{FF2B5EF4-FFF2-40B4-BE49-F238E27FC236}">
                <a16:creationId xmlns:a16="http://schemas.microsoft.com/office/drawing/2014/main" id="{4385288A-050D-4FFA-9A52-395B28394F94}"/>
              </a:ext>
            </a:extLst>
          </p:cNvPr>
          <p:cNvPicPr>
            <a:picLocks noChangeAspect="1"/>
          </p:cNvPicPr>
          <p:nvPr/>
        </p:nvPicPr>
        <p:blipFill rotWithShape="1">
          <a:blip r:embed="rId2"/>
          <a:srcRect r="40253" b="1"/>
          <a:stretch/>
        </p:blipFill>
        <p:spPr>
          <a:xfrm>
            <a:off x="4639056" y="10"/>
            <a:ext cx="7552944" cy="6857990"/>
          </a:xfrm>
          <a:prstGeom prst="rect">
            <a:avLst/>
          </a:prstGeom>
          <a:effectLst/>
        </p:spPr>
      </p:pic>
    </p:spTree>
    <p:extLst>
      <p:ext uri="{BB962C8B-B14F-4D97-AF65-F5344CB8AC3E}">
        <p14:creationId xmlns:p14="http://schemas.microsoft.com/office/powerpoint/2010/main" val="2555277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BB649-78E3-4B27-89EC-10D55520B19C}"/>
              </a:ext>
            </a:extLst>
          </p:cNvPr>
          <p:cNvSpPr>
            <a:spLocks noGrp="1"/>
          </p:cNvSpPr>
          <p:nvPr>
            <p:ph type="title"/>
          </p:nvPr>
        </p:nvSpPr>
        <p:spPr>
          <a:xfrm>
            <a:off x="838200" y="365125"/>
            <a:ext cx="5257799" cy="926177"/>
          </a:xfrm>
        </p:spPr>
        <p:txBody>
          <a:bodyPr>
            <a:normAutofit/>
          </a:bodyPr>
          <a:lstStyle/>
          <a:p>
            <a:r>
              <a:rPr lang="en-US" dirty="0"/>
              <a:t>Outline</a:t>
            </a:r>
          </a:p>
        </p:txBody>
      </p:sp>
      <p:sp>
        <p:nvSpPr>
          <p:cNvPr id="3" name="Content Placeholder 2">
            <a:extLst>
              <a:ext uri="{FF2B5EF4-FFF2-40B4-BE49-F238E27FC236}">
                <a16:creationId xmlns:a16="http://schemas.microsoft.com/office/drawing/2014/main" id="{BEB606BB-233C-484B-BEA7-2F4749E3A5C9}"/>
              </a:ext>
            </a:extLst>
          </p:cNvPr>
          <p:cNvSpPr>
            <a:spLocks noGrp="1"/>
          </p:cNvSpPr>
          <p:nvPr>
            <p:ph idx="1"/>
          </p:nvPr>
        </p:nvSpPr>
        <p:spPr>
          <a:xfrm>
            <a:off x="980563" y="1656427"/>
            <a:ext cx="4846449" cy="4183358"/>
          </a:xfrm>
        </p:spPr>
        <p:txBody>
          <a:bodyPr>
            <a:normAutofit/>
          </a:bodyPr>
          <a:lstStyle/>
          <a:p>
            <a:pPr marL="0" indent="0">
              <a:lnSpc>
                <a:spcPct val="90000"/>
              </a:lnSpc>
              <a:buNone/>
            </a:pPr>
            <a:r>
              <a:rPr lang="en-US" sz="1600" b="1" dirty="0"/>
              <a:t>Part 1. Gerd </a:t>
            </a:r>
            <a:r>
              <a:rPr lang="en-US" sz="1600" b="1" dirty="0" err="1"/>
              <a:t>Lüdemann’s</a:t>
            </a:r>
            <a:r>
              <a:rPr lang="en-US" sz="1600" b="1" dirty="0"/>
              <a:t> Proposal</a:t>
            </a:r>
          </a:p>
          <a:p>
            <a:pPr>
              <a:lnSpc>
                <a:spcPct val="90000"/>
              </a:lnSpc>
            </a:pPr>
            <a:r>
              <a:rPr lang="en-US" sz="1600" dirty="0">
                <a:solidFill>
                  <a:schemeClr val="accent4">
                    <a:lumMod val="75000"/>
                  </a:schemeClr>
                </a:solidFill>
              </a:rPr>
              <a:t>What is </a:t>
            </a:r>
            <a:r>
              <a:rPr lang="en-US" sz="1600" dirty="0" err="1">
                <a:solidFill>
                  <a:schemeClr val="accent4">
                    <a:lumMod val="75000"/>
                  </a:schemeClr>
                </a:solidFill>
              </a:rPr>
              <a:t>Lüdemann’s</a:t>
            </a:r>
            <a:r>
              <a:rPr lang="en-US" sz="1600" dirty="0">
                <a:solidFill>
                  <a:schemeClr val="accent4">
                    <a:lumMod val="75000"/>
                  </a:schemeClr>
                </a:solidFill>
              </a:rPr>
              <a:t> vision hypothesis?</a:t>
            </a:r>
          </a:p>
          <a:p>
            <a:pPr>
              <a:lnSpc>
                <a:spcPct val="90000"/>
              </a:lnSpc>
            </a:pPr>
            <a:r>
              <a:rPr lang="en-US" sz="1600" dirty="0" err="1"/>
              <a:t>Lüdemann’s</a:t>
            </a:r>
            <a:r>
              <a:rPr lang="en-US" sz="1600" dirty="0"/>
              <a:t> supporting arguments.</a:t>
            </a:r>
          </a:p>
          <a:p>
            <a:pPr>
              <a:lnSpc>
                <a:spcPct val="90000"/>
              </a:lnSpc>
            </a:pPr>
            <a:endParaRPr lang="en-US" sz="1600" dirty="0"/>
          </a:p>
          <a:p>
            <a:pPr marL="0" indent="0">
              <a:lnSpc>
                <a:spcPct val="90000"/>
              </a:lnSpc>
              <a:buNone/>
            </a:pPr>
            <a:r>
              <a:rPr lang="en-US" sz="1600" b="1" dirty="0"/>
              <a:t>Part 2. William Lane Craig’s Response</a:t>
            </a:r>
          </a:p>
          <a:p>
            <a:pPr>
              <a:lnSpc>
                <a:spcPct val="90000"/>
              </a:lnSpc>
            </a:pPr>
            <a:r>
              <a:rPr lang="en-US" sz="1600" dirty="0"/>
              <a:t>All scholars agree on 4 established facts.</a:t>
            </a:r>
          </a:p>
          <a:p>
            <a:pPr>
              <a:lnSpc>
                <a:spcPct val="90000"/>
              </a:lnSpc>
            </a:pPr>
            <a:r>
              <a:rPr lang="en-US" sz="1600" dirty="0"/>
              <a:t>Best explanation for these facts is the resurrection hypothesis.</a:t>
            </a:r>
          </a:p>
          <a:p>
            <a:pPr>
              <a:lnSpc>
                <a:spcPct val="90000"/>
              </a:lnSpc>
            </a:pPr>
            <a:r>
              <a:rPr lang="en-US" sz="1600" dirty="0"/>
              <a:t>Problems with </a:t>
            </a:r>
            <a:r>
              <a:rPr lang="en-US" sz="1600" dirty="0" err="1"/>
              <a:t>Lüdemann’s</a:t>
            </a:r>
            <a:r>
              <a:rPr lang="en-US" sz="1600" dirty="0"/>
              <a:t> supporting arguments.</a:t>
            </a:r>
          </a:p>
          <a:p>
            <a:pPr>
              <a:lnSpc>
                <a:spcPct val="90000"/>
              </a:lnSpc>
            </a:pPr>
            <a:r>
              <a:rPr lang="en-US" sz="1600" dirty="0"/>
              <a:t>The proper conclusion of liberal Christianity.</a:t>
            </a:r>
          </a:p>
        </p:txBody>
      </p:sp>
      <p:pic>
        <p:nvPicPr>
          <p:cNvPr id="6" name="Picture 4" descr="A snow covered field&#10;&#10;Description automatically generated">
            <a:extLst>
              <a:ext uri="{FF2B5EF4-FFF2-40B4-BE49-F238E27FC236}">
                <a16:creationId xmlns:a16="http://schemas.microsoft.com/office/drawing/2014/main" id="{D6E472AC-35DE-4B70-BC25-1B1DEF6389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03" r="40790"/>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028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42E03EE1-7FC4-4AE7-989D-D1AE937DFE56}"/>
              </a:ext>
            </a:extLst>
          </p:cNvPr>
          <p:cNvSpPr>
            <a:spLocks noGrp="1"/>
          </p:cNvSpPr>
          <p:nvPr>
            <p:ph type="title"/>
          </p:nvPr>
        </p:nvSpPr>
        <p:spPr>
          <a:xfrm>
            <a:off x="838200" y="448721"/>
            <a:ext cx="4707671" cy="1225650"/>
          </a:xfrm>
        </p:spPr>
        <p:txBody>
          <a:bodyPr anchor="b">
            <a:normAutofit/>
          </a:bodyPr>
          <a:lstStyle/>
          <a:p>
            <a:r>
              <a:rPr lang="en-US" sz="3800">
                <a:solidFill>
                  <a:schemeClr val="bg1"/>
                </a:solidFill>
              </a:rPr>
              <a:t>Burial well-attested</a:t>
            </a: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196F1C3-E26F-4338-9E39-B39CD3BE058C}"/>
              </a:ext>
            </a:extLst>
          </p:cNvPr>
          <p:cNvSpPr>
            <a:spLocks noGrp="1"/>
          </p:cNvSpPr>
          <p:nvPr>
            <p:ph idx="1"/>
          </p:nvPr>
        </p:nvSpPr>
        <p:spPr>
          <a:xfrm>
            <a:off x="897769" y="1909192"/>
            <a:ext cx="4586513" cy="3647710"/>
          </a:xfrm>
        </p:spPr>
        <p:txBody>
          <a:bodyPr>
            <a:normAutofit/>
          </a:bodyPr>
          <a:lstStyle/>
          <a:p>
            <a:r>
              <a:rPr lang="en-US" sz="1700" dirty="0">
                <a:solidFill>
                  <a:schemeClr val="bg1"/>
                </a:solidFill>
              </a:rPr>
              <a:t>Jesus’ burial is attested by the very old info handed on by Paul in 1 Corinthians 15:3-5.</a:t>
            </a:r>
          </a:p>
          <a:p>
            <a:r>
              <a:rPr lang="en-US" sz="1700" dirty="0">
                <a:solidFill>
                  <a:schemeClr val="bg1"/>
                </a:solidFill>
              </a:rPr>
              <a:t>Even </a:t>
            </a:r>
            <a:r>
              <a:rPr lang="en-US" sz="1700" dirty="0" err="1">
                <a:solidFill>
                  <a:schemeClr val="bg1"/>
                </a:solidFill>
              </a:rPr>
              <a:t>Lüdemann</a:t>
            </a:r>
            <a:r>
              <a:rPr lang="en-US" sz="1700" dirty="0">
                <a:solidFill>
                  <a:schemeClr val="bg1"/>
                </a:solidFill>
              </a:rPr>
              <a:t> holds that this early formula dates from just two years after the crucifixion. It thus represents fantastically early evidence for Jesus’ honorable burial. (p. 165)</a:t>
            </a:r>
          </a:p>
          <a:p>
            <a:r>
              <a:rPr lang="en-US" sz="1700" dirty="0">
                <a:solidFill>
                  <a:schemeClr val="bg1"/>
                </a:solidFill>
              </a:rPr>
              <a:t>Story lacks traces of legendary development.</a:t>
            </a:r>
          </a:p>
          <a:p>
            <a:r>
              <a:rPr lang="en-US" sz="1700" dirty="0">
                <a:solidFill>
                  <a:schemeClr val="bg1"/>
                </a:solidFill>
              </a:rPr>
              <a:t>No competing burial story exists.</a:t>
            </a:r>
          </a:p>
          <a:p>
            <a:r>
              <a:rPr lang="en-US" sz="1700" dirty="0">
                <a:solidFill>
                  <a:schemeClr val="bg1"/>
                </a:solidFill>
              </a:rPr>
              <a:t>John A. T. Robinson of Cambridge University, the burial of Jesus in the tomb is “one of the earliest and best attested facts about Jesus.” (John A. T. Robinson, </a:t>
            </a:r>
            <a:r>
              <a:rPr lang="en-US" sz="1700" i="1" dirty="0">
                <a:solidFill>
                  <a:schemeClr val="bg1"/>
                </a:solidFill>
              </a:rPr>
              <a:t>The Human Face of God</a:t>
            </a:r>
            <a:r>
              <a:rPr lang="en-US" sz="1700" dirty="0">
                <a:solidFill>
                  <a:schemeClr val="bg1"/>
                </a:solidFill>
              </a:rPr>
              <a:t>, 131)</a:t>
            </a:r>
          </a:p>
          <a:p>
            <a:endParaRPr lang="en-US" sz="1700" dirty="0">
              <a:solidFill>
                <a:schemeClr val="bg1"/>
              </a:solidFill>
            </a:endParaRP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B870937-2263-48A9-B939-F1044556FD4F}"/>
              </a:ext>
            </a:extLst>
          </p:cNvPr>
          <p:cNvPicPr>
            <a:picLocks noChangeAspect="1"/>
          </p:cNvPicPr>
          <p:nvPr/>
        </p:nvPicPr>
        <p:blipFill rotWithShape="1">
          <a:blip r:embed="rId2"/>
          <a:srcRect l="16333" r="41528" b="1"/>
          <a:stretch/>
        </p:blipFill>
        <p:spPr>
          <a:xfrm>
            <a:off x="6525453" y="10"/>
            <a:ext cx="5666547" cy="6857990"/>
          </a:xfrm>
          <a:prstGeom prst="rect">
            <a:avLst/>
          </a:prstGeom>
        </p:spPr>
      </p:pic>
    </p:spTree>
    <p:extLst>
      <p:ext uri="{BB962C8B-B14F-4D97-AF65-F5344CB8AC3E}">
        <p14:creationId xmlns:p14="http://schemas.microsoft.com/office/powerpoint/2010/main" val="2768207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0" name="Group 109">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1"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2"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3"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4"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5"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6"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7"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8"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9"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0"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1"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22"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23"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4"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5"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6"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7"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8"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9"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31" name="Group 130">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132" name="Rectangle 131">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3" name="Isosceles Triangle 132">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4" name="Rectangle 133">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36" name="Rectangle 135">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37">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9"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0"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1"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2"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3"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4"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5"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6"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7"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8"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9"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50"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51"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2"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3"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4"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5"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6"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7"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8D9DEE57-906A-493A-98A1-220300E9325B}"/>
              </a:ext>
            </a:extLst>
          </p:cNvPr>
          <p:cNvSpPr>
            <a:spLocks noGrp="1"/>
          </p:cNvSpPr>
          <p:nvPr>
            <p:ph type="title"/>
          </p:nvPr>
        </p:nvSpPr>
        <p:spPr>
          <a:xfrm>
            <a:off x="1378425" y="5199797"/>
            <a:ext cx="9435152" cy="789673"/>
          </a:xfrm>
        </p:spPr>
        <p:txBody>
          <a:bodyPr vert="horz" lIns="228600" tIns="228600" rIns="228600" bIns="0" rtlCol="0" anchor="ctr">
            <a:normAutofit/>
          </a:bodyPr>
          <a:lstStyle/>
          <a:p>
            <a:pPr>
              <a:lnSpc>
                <a:spcPct val="80000"/>
              </a:lnSpc>
            </a:pPr>
            <a:r>
              <a:rPr lang="en-US">
                <a:solidFill>
                  <a:schemeClr val="bg1"/>
                </a:solidFill>
              </a:rPr>
              <a:t>Fact #2. The discovery of Jesus’ empty tomb</a:t>
            </a:r>
          </a:p>
        </p:txBody>
      </p:sp>
      <p:pic>
        <p:nvPicPr>
          <p:cNvPr id="9" name="Content Placeholder 8">
            <a:extLst>
              <a:ext uri="{FF2B5EF4-FFF2-40B4-BE49-F238E27FC236}">
                <a16:creationId xmlns:a16="http://schemas.microsoft.com/office/drawing/2014/main" id="{31C556F8-4421-4184-BE94-977F3619E23B}"/>
              </a:ext>
            </a:extLst>
          </p:cNvPr>
          <p:cNvPicPr>
            <a:picLocks noChangeAspect="1"/>
          </p:cNvPicPr>
          <p:nvPr/>
        </p:nvPicPr>
        <p:blipFill rotWithShape="1">
          <a:blip r:embed="rId2"/>
          <a:srcRect t="15493" b="11711"/>
          <a:stretch/>
        </p:blipFill>
        <p:spPr>
          <a:xfrm>
            <a:off x="20" y="10"/>
            <a:ext cx="12191980" cy="5058947"/>
          </a:xfrm>
          <a:custGeom>
            <a:avLst/>
            <a:gdLst/>
            <a:ahLst/>
            <a:cxnLst/>
            <a:rect l="l" t="t" r="r" b="b"/>
            <a:pathLst>
              <a:path w="12192000" h="5058957">
                <a:moveTo>
                  <a:pt x="0" y="0"/>
                </a:moveTo>
                <a:lnTo>
                  <a:pt x="12192000" y="0"/>
                </a:lnTo>
                <a:lnTo>
                  <a:pt x="12192000" y="259692"/>
                </a:lnTo>
                <a:lnTo>
                  <a:pt x="12192000" y="3542069"/>
                </a:lnTo>
                <a:lnTo>
                  <a:pt x="12192000" y="3734194"/>
                </a:lnTo>
                <a:lnTo>
                  <a:pt x="12192000" y="4710012"/>
                </a:lnTo>
                <a:lnTo>
                  <a:pt x="12113803" y="4718295"/>
                </a:lnTo>
                <a:cubicBezTo>
                  <a:pt x="10139508" y="4916244"/>
                  <a:pt x="8237152" y="5009247"/>
                  <a:pt x="6753597" y="5041852"/>
                </a:cubicBezTo>
                <a:cubicBezTo>
                  <a:pt x="4940362" y="5081701"/>
                  <a:pt x="2657278" y="5062371"/>
                  <a:pt x="400746" y="4870509"/>
                </a:cubicBezTo>
                <a:lnTo>
                  <a:pt x="0" y="4833533"/>
                </a:lnTo>
                <a:lnTo>
                  <a:pt x="0" y="3734194"/>
                </a:lnTo>
                <a:lnTo>
                  <a:pt x="0" y="3542069"/>
                </a:lnTo>
                <a:lnTo>
                  <a:pt x="0" y="259692"/>
                </a:lnTo>
                <a:close/>
              </a:path>
            </a:pathLst>
          </a:custGeom>
        </p:spPr>
      </p:pic>
    </p:spTree>
    <p:extLst>
      <p:ext uri="{BB962C8B-B14F-4D97-AF65-F5344CB8AC3E}">
        <p14:creationId xmlns:p14="http://schemas.microsoft.com/office/powerpoint/2010/main" val="279859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784EC6D-6AAE-4D98-BA37-02DF16E2BE3E}"/>
              </a:ext>
            </a:extLst>
          </p:cNvPr>
          <p:cNvPicPr>
            <a:picLocks noChangeAspect="1"/>
          </p:cNvPicPr>
          <p:nvPr/>
        </p:nvPicPr>
        <p:blipFill rotWithShape="1">
          <a:blip r:embed="rId2"/>
          <a:srcRect t="2983" r="1" b="1"/>
          <a:stretch/>
        </p:blipFill>
        <p:spPr>
          <a:xfrm>
            <a:off x="603671" y="-1"/>
            <a:ext cx="11588329" cy="6857999"/>
          </a:xfrm>
          <a:prstGeom prst="rect">
            <a:avLst/>
          </a:prstGeom>
        </p:spPr>
      </p:pic>
      <p:sp>
        <p:nvSpPr>
          <p:cNvPr id="11" name="Rectangle 10">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8A01EC-9683-49CA-A2EC-D7AD59E132B6}"/>
              </a:ext>
            </a:extLst>
          </p:cNvPr>
          <p:cNvSpPr>
            <a:spLocks noGrp="1"/>
          </p:cNvSpPr>
          <p:nvPr>
            <p:ph type="title"/>
          </p:nvPr>
        </p:nvSpPr>
        <p:spPr>
          <a:xfrm>
            <a:off x="1166649" y="721805"/>
            <a:ext cx="3874686" cy="2147520"/>
          </a:xfrm>
        </p:spPr>
        <p:txBody>
          <a:bodyPr>
            <a:normAutofit/>
          </a:bodyPr>
          <a:lstStyle/>
          <a:p>
            <a:r>
              <a:rPr lang="en-US">
                <a:solidFill>
                  <a:schemeClr val="bg1"/>
                </a:solidFill>
              </a:rPr>
              <a:t>Reported empty</a:t>
            </a:r>
          </a:p>
        </p:txBody>
      </p:sp>
      <p:sp>
        <p:nvSpPr>
          <p:cNvPr id="13" name="Rectangle 1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6"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FD555EC-8734-4995-A4E6-A37E42C30610}"/>
              </a:ext>
            </a:extLst>
          </p:cNvPr>
          <p:cNvSpPr>
            <a:spLocks noGrp="1"/>
          </p:cNvSpPr>
          <p:nvPr>
            <p:ph idx="1"/>
          </p:nvPr>
        </p:nvSpPr>
        <p:spPr>
          <a:xfrm>
            <a:off x="1166649" y="3379979"/>
            <a:ext cx="3874685" cy="3186359"/>
          </a:xfrm>
        </p:spPr>
        <p:txBody>
          <a:bodyPr anchor="ctr">
            <a:normAutofit/>
          </a:bodyPr>
          <a:lstStyle/>
          <a:p>
            <a:r>
              <a:rPr lang="en-US" sz="1800">
                <a:solidFill>
                  <a:schemeClr val="bg1"/>
                </a:solidFill>
              </a:rPr>
              <a:t>On Sunday following crucifixion, the tomb was found empty by group of his women followers.</a:t>
            </a:r>
          </a:p>
          <a:p>
            <a:r>
              <a:rPr lang="en-US" sz="1800">
                <a:solidFill>
                  <a:schemeClr val="bg1"/>
                </a:solidFill>
              </a:rPr>
              <a:t>The empty tomb story also part of very old source material used by Mark. Mark lacks signs of legendary development.</a:t>
            </a:r>
          </a:p>
          <a:p>
            <a:r>
              <a:rPr lang="en-US" sz="1800">
                <a:solidFill>
                  <a:schemeClr val="bg1"/>
                </a:solidFill>
              </a:rPr>
              <a:t>The Jewish allegation that disciples stole body shows body was missing from tomb.</a:t>
            </a:r>
          </a:p>
          <a:p>
            <a:endParaRPr lang="en-US" sz="1800">
              <a:solidFill>
                <a:schemeClr val="bg1"/>
              </a:solidFill>
            </a:endParaRPr>
          </a:p>
        </p:txBody>
      </p:sp>
    </p:spTree>
    <p:extLst>
      <p:ext uri="{BB962C8B-B14F-4D97-AF65-F5344CB8AC3E}">
        <p14:creationId xmlns:p14="http://schemas.microsoft.com/office/powerpoint/2010/main" val="2134987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8"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9"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20"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21"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2"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3"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CD93E4CF-9920-4395-9770-4DC09788B838}"/>
              </a:ext>
            </a:extLst>
          </p:cNvPr>
          <p:cNvSpPr>
            <a:spLocks noGrp="1"/>
          </p:cNvSpPr>
          <p:nvPr>
            <p:ph type="title"/>
          </p:nvPr>
        </p:nvSpPr>
        <p:spPr>
          <a:xfrm>
            <a:off x="535020" y="685800"/>
            <a:ext cx="2780271" cy="5105400"/>
          </a:xfrm>
        </p:spPr>
        <p:txBody>
          <a:bodyPr>
            <a:normAutofit/>
          </a:bodyPr>
          <a:lstStyle/>
          <a:p>
            <a:r>
              <a:rPr lang="en-US" sz="4000">
                <a:solidFill>
                  <a:srgbClr val="FFFFFF"/>
                </a:solidFill>
              </a:rPr>
              <a:t>Similarities show authenticity</a:t>
            </a:r>
          </a:p>
        </p:txBody>
      </p:sp>
      <p:graphicFrame>
        <p:nvGraphicFramePr>
          <p:cNvPr id="5" name="Content Placeholder 2">
            <a:extLst>
              <a:ext uri="{FF2B5EF4-FFF2-40B4-BE49-F238E27FC236}">
                <a16:creationId xmlns:a16="http://schemas.microsoft.com/office/drawing/2014/main" id="{A95135A4-69CD-436E-96D4-AF7103521105}"/>
              </a:ext>
            </a:extLst>
          </p:cNvPr>
          <p:cNvGraphicFramePr>
            <a:graphicFrameLocks noGrp="1"/>
          </p:cNvGraphicFramePr>
          <p:nvPr>
            <p:ph idx="1"/>
            <p:extLst>
              <p:ext uri="{D42A27DB-BD31-4B8C-83A1-F6EECF244321}">
                <p14:modId xmlns:p14="http://schemas.microsoft.com/office/powerpoint/2010/main" val="3610501061"/>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4985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607AB2-6FC9-439F-96C8-020FDF5994A8}"/>
              </a:ext>
            </a:extLst>
          </p:cNvPr>
          <p:cNvSpPr>
            <a:spLocks noGrp="1"/>
          </p:cNvSpPr>
          <p:nvPr>
            <p:ph type="title"/>
          </p:nvPr>
        </p:nvSpPr>
        <p:spPr>
          <a:xfrm>
            <a:off x="1286933" y="609600"/>
            <a:ext cx="10197494" cy="1099457"/>
          </a:xfrm>
        </p:spPr>
        <p:txBody>
          <a:bodyPr>
            <a:normAutofit/>
          </a:bodyPr>
          <a:lstStyle/>
          <a:p>
            <a:r>
              <a:rPr lang="en-US"/>
              <a:t>Independent sources show authenticity</a:t>
            </a:r>
          </a:p>
        </p:txBody>
      </p:sp>
      <p:sp>
        <p:nvSpPr>
          <p:cNvPr id="30" name="Isosceles Triangle 11">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9D0CA2B1-27C9-4CEA-842E-A10A729695C9}"/>
              </a:ext>
            </a:extLst>
          </p:cNvPr>
          <p:cNvGraphicFramePr>
            <a:graphicFrameLocks noGrp="1"/>
          </p:cNvGraphicFramePr>
          <p:nvPr>
            <p:ph idx="1"/>
            <p:extLst>
              <p:ext uri="{D42A27DB-BD31-4B8C-83A1-F6EECF244321}">
                <p14:modId xmlns:p14="http://schemas.microsoft.com/office/powerpoint/2010/main" val="3157021634"/>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04711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28">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E17128D-D063-4418-8611-742B6FB5A3BD}"/>
              </a:ext>
            </a:extLst>
          </p:cNvPr>
          <p:cNvPicPr>
            <a:picLocks noChangeAspect="1"/>
          </p:cNvPicPr>
          <p:nvPr/>
        </p:nvPicPr>
        <p:blipFill rotWithShape="1">
          <a:blip r:embed="rId2"/>
          <a:srcRect r="4951"/>
          <a:stretch/>
        </p:blipFill>
        <p:spPr>
          <a:xfrm>
            <a:off x="603671" y="-1"/>
            <a:ext cx="11588329" cy="6857999"/>
          </a:xfrm>
          <a:prstGeom prst="rect">
            <a:avLst/>
          </a:prstGeom>
        </p:spPr>
      </p:pic>
      <p:sp>
        <p:nvSpPr>
          <p:cNvPr id="58" name="Rectangle 30">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287044-ACB1-427D-B72F-34A3BA3DF749}"/>
              </a:ext>
            </a:extLst>
          </p:cNvPr>
          <p:cNvSpPr>
            <a:spLocks noGrp="1"/>
          </p:cNvSpPr>
          <p:nvPr>
            <p:ph type="title"/>
          </p:nvPr>
        </p:nvSpPr>
        <p:spPr>
          <a:xfrm>
            <a:off x="1166649" y="721805"/>
            <a:ext cx="3874686" cy="2147520"/>
          </a:xfrm>
        </p:spPr>
        <p:txBody>
          <a:bodyPr>
            <a:normAutofit/>
          </a:bodyPr>
          <a:lstStyle/>
          <a:p>
            <a:r>
              <a:rPr lang="en-US">
                <a:solidFill>
                  <a:schemeClr val="bg1"/>
                </a:solidFill>
              </a:rPr>
              <a:t>Criterion of embarrassment</a:t>
            </a:r>
          </a:p>
        </p:txBody>
      </p:sp>
      <p:sp>
        <p:nvSpPr>
          <p:cNvPr id="59" name="Rectangle 3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34">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36"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Rectangle 5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7F16037-5AEF-47CC-ADB7-C3175ED03B3B}"/>
              </a:ext>
            </a:extLst>
          </p:cNvPr>
          <p:cNvSpPr>
            <a:spLocks noGrp="1"/>
          </p:cNvSpPr>
          <p:nvPr>
            <p:ph idx="1"/>
          </p:nvPr>
        </p:nvSpPr>
        <p:spPr>
          <a:xfrm>
            <a:off x="1166649" y="3379979"/>
            <a:ext cx="3874685" cy="3186359"/>
          </a:xfrm>
        </p:spPr>
        <p:txBody>
          <a:bodyPr anchor="ctr">
            <a:normAutofit/>
          </a:bodyPr>
          <a:lstStyle/>
          <a:p>
            <a:r>
              <a:rPr lang="en-US" sz="1800">
                <a:solidFill>
                  <a:schemeClr val="bg1"/>
                </a:solidFill>
              </a:rPr>
              <a:t>In a rigidly patriarchal culture anyone would fabricate the story of women as the first witnesses to the resurrection.</a:t>
            </a:r>
          </a:p>
          <a:p>
            <a:r>
              <a:rPr lang="en-US" sz="1800">
                <a:solidFill>
                  <a:schemeClr val="bg1"/>
                </a:solidFill>
              </a:rPr>
              <a:t>Women’s testimony was worthless in 1st century Palestine.</a:t>
            </a:r>
          </a:p>
          <a:p>
            <a:r>
              <a:rPr lang="en-US" sz="1800">
                <a:solidFill>
                  <a:schemeClr val="bg1"/>
                </a:solidFill>
              </a:rPr>
              <a:t>If they invented, why not have a few male disciples at the cross as well?</a:t>
            </a:r>
          </a:p>
          <a:p>
            <a:pPr marL="0" indent="0">
              <a:buNone/>
            </a:pPr>
            <a:endParaRPr lang="en-US" sz="1800">
              <a:solidFill>
                <a:schemeClr val="bg1"/>
              </a:solidFill>
            </a:endParaRPr>
          </a:p>
        </p:txBody>
      </p:sp>
    </p:spTree>
    <p:extLst>
      <p:ext uri="{BB962C8B-B14F-4D97-AF65-F5344CB8AC3E}">
        <p14:creationId xmlns:p14="http://schemas.microsoft.com/office/powerpoint/2010/main" val="31663855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457E0E-B4D4-4F8A-99A9-6D4F269E3DEF}"/>
              </a:ext>
            </a:extLst>
          </p:cNvPr>
          <p:cNvPicPr>
            <a:picLocks noChangeAspect="1"/>
          </p:cNvPicPr>
          <p:nvPr/>
        </p:nvPicPr>
        <p:blipFill rotWithShape="1">
          <a:blip r:embed="rId2"/>
          <a:srcRect b="7025"/>
          <a:stretch/>
        </p:blipFill>
        <p:spPr>
          <a:xfrm>
            <a:off x="-1" y="10"/>
            <a:ext cx="12192000" cy="6857990"/>
          </a:xfrm>
          <a:prstGeom prst="rect">
            <a:avLst/>
          </a:prstGeom>
        </p:spPr>
      </p:pic>
      <p:sp>
        <p:nvSpPr>
          <p:cNvPr id="3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F4B6A8A2-EC47-4922-84AF-FF88FB3362A8}"/>
              </a:ext>
            </a:extLst>
          </p:cNvPr>
          <p:cNvSpPr>
            <a:spLocks noGrp="1"/>
          </p:cNvSpPr>
          <p:nvPr>
            <p:ph type="title"/>
          </p:nvPr>
        </p:nvSpPr>
        <p:spPr>
          <a:xfrm>
            <a:off x="709448" y="1913950"/>
            <a:ext cx="4204137" cy="1342754"/>
          </a:xfrm>
        </p:spPr>
        <p:txBody>
          <a:bodyPr>
            <a:normAutofit/>
          </a:bodyPr>
          <a:lstStyle/>
          <a:p>
            <a:pPr algn="ctr"/>
            <a:r>
              <a:rPr lang="en-US" sz="3600"/>
              <a:t>Lack of embellishment</a:t>
            </a:r>
          </a:p>
        </p:txBody>
      </p:sp>
      <p:cxnSp>
        <p:nvCxnSpPr>
          <p:cNvPr id="32" name="Straight Connector 2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4354627-FC2F-4E98-A971-633FCB53B36B}"/>
              </a:ext>
            </a:extLst>
          </p:cNvPr>
          <p:cNvSpPr>
            <a:spLocks noGrp="1"/>
          </p:cNvSpPr>
          <p:nvPr>
            <p:ph idx="1"/>
          </p:nvPr>
        </p:nvSpPr>
        <p:spPr>
          <a:xfrm>
            <a:off x="525516" y="3417573"/>
            <a:ext cx="4593021" cy="2619839"/>
          </a:xfrm>
        </p:spPr>
        <p:txBody>
          <a:bodyPr anchor="ctr">
            <a:normAutofit/>
          </a:bodyPr>
          <a:lstStyle/>
          <a:p>
            <a:pPr marL="0" indent="0">
              <a:buNone/>
            </a:pPr>
            <a:r>
              <a:rPr lang="en-US" sz="1800" dirty="0"/>
              <a:t>Mark’s burial account “is remarkably straightforward and unembellished by theological or apologetic motifs likely to characterize a later legendary account. The resurrection itself is not witnessed or described, and there is no reflection on Jesus’ triumph over sin and death, no use of </a:t>
            </a:r>
            <a:r>
              <a:rPr lang="en-US" sz="1800" dirty="0" err="1"/>
              <a:t>christological</a:t>
            </a:r>
            <a:r>
              <a:rPr lang="en-US" sz="1800" dirty="0"/>
              <a:t> titles, no quotation of fulfilled prophecy, no description of the risen Lord.” (p.  176)</a:t>
            </a:r>
          </a:p>
        </p:txBody>
      </p:sp>
    </p:spTree>
    <p:extLst>
      <p:ext uri="{BB962C8B-B14F-4D97-AF65-F5344CB8AC3E}">
        <p14:creationId xmlns:p14="http://schemas.microsoft.com/office/powerpoint/2010/main" val="1451097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 name="Group 162">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64"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5"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6"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7"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8"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9"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0"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1"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2"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3"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4"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75"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76"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7"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8"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9"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0"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1"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2"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84" name="Group 183">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185" name="Rectangle 184">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 name="Isosceles Triangle 185">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 name="Rectangle 186">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89" name="Rectangle 188">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1" name="Group 190">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92"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3"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4"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5"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6"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7"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8"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9"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0"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1"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2"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03"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04"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5"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6"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7"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8"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9"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0"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8D9DEE57-906A-493A-98A1-220300E9325B}"/>
              </a:ext>
            </a:extLst>
          </p:cNvPr>
          <p:cNvSpPr>
            <a:spLocks noGrp="1"/>
          </p:cNvSpPr>
          <p:nvPr>
            <p:ph type="title"/>
          </p:nvPr>
        </p:nvSpPr>
        <p:spPr>
          <a:xfrm>
            <a:off x="1378425" y="5199797"/>
            <a:ext cx="9435152" cy="789673"/>
          </a:xfrm>
        </p:spPr>
        <p:txBody>
          <a:bodyPr vert="horz" lIns="228600" tIns="228600" rIns="228600" bIns="0" rtlCol="0" anchor="ctr">
            <a:normAutofit/>
          </a:bodyPr>
          <a:lstStyle/>
          <a:p>
            <a:pPr>
              <a:lnSpc>
                <a:spcPct val="80000"/>
              </a:lnSpc>
            </a:pPr>
            <a:r>
              <a:rPr lang="en-US">
                <a:solidFill>
                  <a:schemeClr val="bg1"/>
                </a:solidFill>
              </a:rPr>
              <a:t>Fact #3. Jesus’ postmortem appearances</a:t>
            </a:r>
          </a:p>
        </p:txBody>
      </p:sp>
      <p:pic>
        <p:nvPicPr>
          <p:cNvPr id="158" name="Content Placeholder 8">
            <a:extLst>
              <a:ext uri="{FF2B5EF4-FFF2-40B4-BE49-F238E27FC236}">
                <a16:creationId xmlns:a16="http://schemas.microsoft.com/office/drawing/2014/main" id="{BF8C02F5-22A9-450D-8E5E-B9DC7F255B86}"/>
              </a:ext>
            </a:extLst>
          </p:cNvPr>
          <p:cNvPicPr>
            <a:picLocks noChangeAspect="1"/>
          </p:cNvPicPr>
          <p:nvPr/>
        </p:nvPicPr>
        <p:blipFill rotWithShape="1">
          <a:blip r:embed="rId2"/>
          <a:srcRect t="15493" b="11711"/>
          <a:stretch/>
        </p:blipFill>
        <p:spPr>
          <a:xfrm>
            <a:off x="20" y="10"/>
            <a:ext cx="12191980" cy="5058947"/>
          </a:xfrm>
          <a:custGeom>
            <a:avLst/>
            <a:gdLst/>
            <a:ahLst/>
            <a:cxnLst/>
            <a:rect l="l" t="t" r="r" b="b"/>
            <a:pathLst>
              <a:path w="12192000" h="5058957">
                <a:moveTo>
                  <a:pt x="0" y="0"/>
                </a:moveTo>
                <a:lnTo>
                  <a:pt x="12192000" y="0"/>
                </a:lnTo>
                <a:lnTo>
                  <a:pt x="12192000" y="259692"/>
                </a:lnTo>
                <a:lnTo>
                  <a:pt x="12192000" y="3542069"/>
                </a:lnTo>
                <a:lnTo>
                  <a:pt x="12192000" y="3734194"/>
                </a:lnTo>
                <a:lnTo>
                  <a:pt x="12192000" y="4710012"/>
                </a:lnTo>
                <a:lnTo>
                  <a:pt x="12113803" y="4718295"/>
                </a:lnTo>
                <a:cubicBezTo>
                  <a:pt x="10139508" y="4916244"/>
                  <a:pt x="8237152" y="5009247"/>
                  <a:pt x="6753597" y="5041852"/>
                </a:cubicBezTo>
                <a:cubicBezTo>
                  <a:pt x="4940362" y="5081701"/>
                  <a:pt x="2657278" y="5062371"/>
                  <a:pt x="400746" y="4870509"/>
                </a:cubicBezTo>
                <a:lnTo>
                  <a:pt x="0" y="4833533"/>
                </a:lnTo>
                <a:lnTo>
                  <a:pt x="0" y="3734194"/>
                </a:lnTo>
                <a:lnTo>
                  <a:pt x="0" y="3542069"/>
                </a:lnTo>
                <a:lnTo>
                  <a:pt x="0" y="259692"/>
                </a:lnTo>
                <a:close/>
              </a:path>
            </a:pathLst>
          </a:custGeom>
        </p:spPr>
      </p:pic>
    </p:spTree>
    <p:extLst>
      <p:ext uri="{BB962C8B-B14F-4D97-AF65-F5344CB8AC3E}">
        <p14:creationId xmlns:p14="http://schemas.microsoft.com/office/powerpoint/2010/main" val="453115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A01EC-9683-49CA-A2EC-D7AD59E132B6}"/>
              </a:ext>
            </a:extLst>
          </p:cNvPr>
          <p:cNvSpPr>
            <a:spLocks noGrp="1"/>
          </p:cNvSpPr>
          <p:nvPr>
            <p:ph type="title"/>
          </p:nvPr>
        </p:nvSpPr>
        <p:spPr>
          <a:xfrm>
            <a:off x="481013" y="3752849"/>
            <a:ext cx="3290887" cy="2452687"/>
          </a:xfrm>
        </p:spPr>
        <p:txBody>
          <a:bodyPr anchor="ctr">
            <a:normAutofit/>
          </a:bodyPr>
          <a:lstStyle/>
          <a:p>
            <a:r>
              <a:rPr lang="en-US" sz="3600"/>
              <a:t>Multiple attestation</a:t>
            </a:r>
          </a:p>
        </p:txBody>
      </p:sp>
      <p:pic>
        <p:nvPicPr>
          <p:cNvPr id="5" name="Picture 4">
            <a:extLst>
              <a:ext uri="{FF2B5EF4-FFF2-40B4-BE49-F238E27FC236}">
                <a16:creationId xmlns:a16="http://schemas.microsoft.com/office/drawing/2014/main" id="{FA722282-933B-4D4D-9278-7A1BD3D19278}"/>
              </a:ext>
            </a:extLst>
          </p:cNvPr>
          <p:cNvPicPr>
            <a:picLocks noChangeAspect="1"/>
          </p:cNvPicPr>
          <p:nvPr/>
        </p:nvPicPr>
        <p:blipFill rotWithShape="1">
          <a:blip r:embed="rId2"/>
          <a:srcRect b="5423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0FD555EC-8734-4995-A4E6-A37E42C30610}"/>
              </a:ext>
            </a:extLst>
          </p:cNvPr>
          <p:cNvSpPr>
            <a:spLocks noGrp="1"/>
          </p:cNvSpPr>
          <p:nvPr>
            <p:ph idx="1"/>
          </p:nvPr>
        </p:nvSpPr>
        <p:spPr>
          <a:xfrm>
            <a:off x="4223982" y="3752850"/>
            <a:ext cx="7485413" cy="2452687"/>
          </a:xfrm>
        </p:spPr>
        <p:txBody>
          <a:bodyPr anchor="ctr">
            <a:normAutofit/>
          </a:bodyPr>
          <a:lstStyle/>
          <a:p>
            <a:r>
              <a:rPr lang="en-US" sz="1800" dirty="0"/>
              <a:t>On multiple occasions and different circumstances, different individuals and groups experiences appearances of Jesus alive from the dead.</a:t>
            </a:r>
          </a:p>
          <a:p>
            <a:r>
              <a:rPr lang="en-US" sz="1800" dirty="0"/>
              <a:t>Includes Peter, 12 disciples, 500 brethren and even Jesus’ half-brother James (1 Cor. 15:3-8).</a:t>
            </a:r>
          </a:p>
          <a:p>
            <a:r>
              <a:rPr lang="en-US" sz="1800" dirty="0"/>
              <a:t>This is almost universally acknowledged among NT scholars</a:t>
            </a:r>
          </a:p>
          <a:p>
            <a:endParaRPr lang="en-US" sz="1800" dirty="0"/>
          </a:p>
        </p:txBody>
      </p:sp>
    </p:spTree>
    <p:extLst>
      <p:ext uri="{BB962C8B-B14F-4D97-AF65-F5344CB8AC3E}">
        <p14:creationId xmlns:p14="http://schemas.microsoft.com/office/powerpoint/2010/main" val="12253659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A03DE-412D-4B18-899A-BE5947FB43BB}"/>
              </a:ext>
            </a:extLst>
          </p:cNvPr>
          <p:cNvSpPr>
            <a:spLocks noGrp="1"/>
          </p:cNvSpPr>
          <p:nvPr>
            <p:ph type="title"/>
          </p:nvPr>
        </p:nvSpPr>
        <p:spPr>
          <a:xfrm>
            <a:off x="6417733" y="490537"/>
            <a:ext cx="5291663" cy="1628775"/>
          </a:xfrm>
        </p:spPr>
        <p:txBody>
          <a:bodyPr anchor="b">
            <a:normAutofit/>
          </a:bodyPr>
          <a:lstStyle/>
          <a:p>
            <a:r>
              <a:rPr lang="en-US" sz="4000"/>
              <a:t>Even Dr. Lüdemann says…</a:t>
            </a:r>
          </a:p>
        </p:txBody>
      </p:sp>
      <p:pic>
        <p:nvPicPr>
          <p:cNvPr id="4" name="Picture 3">
            <a:extLst>
              <a:ext uri="{FF2B5EF4-FFF2-40B4-BE49-F238E27FC236}">
                <a16:creationId xmlns:a16="http://schemas.microsoft.com/office/drawing/2014/main" id="{4509430F-4C2F-40F1-A6AD-99997E3EED91}"/>
              </a:ext>
            </a:extLst>
          </p:cNvPr>
          <p:cNvPicPr>
            <a:picLocks noChangeAspect="1"/>
          </p:cNvPicPr>
          <p:nvPr/>
        </p:nvPicPr>
        <p:blipFill rotWithShape="1">
          <a:blip r:embed="rId2"/>
          <a:srcRect l="17687" r="13185"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6188ACEA-2EF4-4657-9552-C433B7FAAFE9}"/>
              </a:ext>
            </a:extLst>
          </p:cNvPr>
          <p:cNvSpPr>
            <a:spLocks noGrp="1"/>
          </p:cNvSpPr>
          <p:nvPr>
            <p:ph idx="1"/>
          </p:nvPr>
        </p:nvSpPr>
        <p:spPr>
          <a:xfrm>
            <a:off x="6417734" y="2614612"/>
            <a:ext cx="5291663" cy="3752849"/>
          </a:xfrm>
        </p:spPr>
        <p:txBody>
          <a:bodyPr>
            <a:normAutofit/>
          </a:bodyPr>
          <a:lstStyle/>
          <a:p>
            <a:pPr marL="0" indent="0">
              <a:buNone/>
            </a:pPr>
            <a:r>
              <a:rPr lang="en-US" sz="1800" dirty="0"/>
              <a:t>“…It may be taken as historically certain that Peter and the disciples had experiences after Jesus’ death in which Jesus appeared to them as the risen Christ.” </a:t>
            </a:r>
          </a:p>
          <a:p>
            <a:pPr marL="0" indent="0">
              <a:buNone/>
            </a:pPr>
            <a:r>
              <a:rPr lang="en-US" sz="1800" dirty="0"/>
              <a:t>(</a:t>
            </a:r>
            <a:r>
              <a:rPr lang="en-US" sz="1800" dirty="0" err="1"/>
              <a:t>Lüdemann</a:t>
            </a:r>
            <a:r>
              <a:rPr lang="en-US" sz="1800" dirty="0"/>
              <a:t>, </a:t>
            </a:r>
            <a:r>
              <a:rPr lang="en-US" sz="1800" i="1" dirty="0"/>
              <a:t>What Really Happened</a:t>
            </a:r>
            <a:r>
              <a:rPr lang="en-US" sz="1800" dirty="0"/>
              <a:t>, 80)</a:t>
            </a:r>
          </a:p>
        </p:txBody>
      </p:sp>
    </p:spTree>
    <p:extLst>
      <p:ext uri="{BB962C8B-B14F-4D97-AF65-F5344CB8AC3E}">
        <p14:creationId xmlns:p14="http://schemas.microsoft.com/office/powerpoint/2010/main" val="2611277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4" descr="A snow covered field&#10;&#10;Description automatically generated">
            <a:extLst>
              <a:ext uri="{FF2B5EF4-FFF2-40B4-BE49-F238E27FC236}">
                <a16:creationId xmlns:a16="http://schemas.microsoft.com/office/drawing/2014/main" id="{13379AAF-B02D-4A8C-ADB2-367EBA9D5136}"/>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r="19304"/>
          <a:stretch/>
        </p:blipFill>
        <p:spPr bwMode="auto">
          <a:xfrm>
            <a:off x="2353569" y="10"/>
            <a:ext cx="9838414"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A7BB649-78E3-4B27-89EC-10D55520B19C}"/>
              </a:ext>
            </a:extLst>
          </p:cNvPr>
          <p:cNvSpPr>
            <a:spLocks noGrp="1"/>
          </p:cNvSpPr>
          <p:nvPr>
            <p:ph type="title"/>
          </p:nvPr>
        </p:nvSpPr>
        <p:spPr>
          <a:xfrm>
            <a:off x="6513788" y="365125"/>
            <a:ext cx="4840010" cy="1949125"/>
          </a:xfrm>
        </p:spPr>
        <p:txBody>
          <a:bodyPr>
            <a:normAutofit/>
          </a:bodyPr>
          <a:lstStyle/>
          <a:p>
            <a:r>
              <a:rPr lang="en-US" sz="3700" dirty="0"/>
              <a:t>Vision hypothesis</a:t>
            </a:r>
            <a:br>
              <a:rPr lang="en-US" sz="3700" dirty="0"/>
            </a:br>
            <a:endParaRPr lang="en-US" sz="3700" dirty="0"/>
          </a:p>
        </p:txBody>
      </p:sp>
      <p:sp>
        <p:nvSpPr>
          <p:cNvPr id="3" name="Content Placeholder 2">
            <a:extLst>
              <a:ext uri="{FF2B5EF4-FFF2-40B4-BE49-F238E27FC236}">
                <a16:creationId xmlns:a16="http://schemas.microsoft.com/office/drawing/2014/main" id="{BEB606BB-233C-484B-BEA7-2F4749E3A5C9}"/>
              </a:ext>
            </a:extLst>
          </p:cNvPr>
          <p:cNvSpPr>
            <a:spLocks noGrp="1"/>
          </p:cNvSpPr>
          <p:nvPr>
            <p:ph idx="1"/>
          </p:nvPr>
        </p:nvSpPr>
        <p:spPr>
          <a:xfrm>
            <a:off x="6513788" y="2450775"/>
            <a:ext cx="4840010" cy="3726188"/>
          </a:xfrm>
        </p:spPr>
        <p:txBody>
          <a:bodyPr>
            <a:normAutofit/>
          </a:bodyPr>
          <a:lstStyle/>
          <a:p>
            <a:pPr marL="0" indent="0">
              <a:buNone/>
            </a:pPr>
            <a:r>
              <a:rPr lang="en-US" sz="2000" b="1" dirty="0"/>
              <a:t>Guilt complex</a:t>
            </a:r>
          </a:p>
          <a:p>
            <a:r>
              <a:rPr lang="en-US" sz="2000" dirty="0"/>
              <a:t>Peter had guilt complex for denying Christ three times.</a:t>
            </a:r>
          </a:p>
          <a:p>
            <a:r>
              <a:rPr lang="en-US" sz="2000" dirty="0"/>
              <a:t>So Peter hallucinated Jesus.</a:t>
            </a:r>
          </a:p>
          <a:p>
            <a:r>
              <a:rPr lang="en-US" sz="2000" dirty="0"/>
              <a:t>This led to chain reaction among other disciples—and they also hallucinated.</a:t>
            </a:r>
          </a:p>
          <a:p>
            <a:pPr marL="0" indent="0">
              <a:buNone/>
            </a:pPr>
            <a:endParaRPr lang="en-US" sz="2000" dirty="0"/>
          </a:p>
        </p:txBody>
      </p:sp>
      <p:pic>
        <p:nvPicPr>
          <p:cNvPr id="4" name="Picture 3">
            <a:extLst>
              <a:ext uri="{FF2B5EF4-FFF2-40B4-BE49-F238E27FC236}">
                <a16:creationId xmlns:a16="http://schemas.microsoft.com/office/drawing/2014/main" id="{103A6766-8981-4162-89A6-CB92BAB9A3AA}"/>
              </a:ext>
            </a:extLst>
          </p:cNvPr>
          <p:cNvPicPr>
            <a:picLocks noChangeAspect="1"/>
          </p:cNvPicPr>
          <p:nvPr/>
        </p:nvPicPr>
        <p:blipFill rotWithShape="1">
          <a:blip r:embed="rId3"/>
          <a:srcRect l="27350" t="2017" r="11110" b="-2016"/>
          <a:stretch/>
        </p:blipFill>
        <p:spPr>
          <a:xfrm>
            <a:off x="20" y="10"/>
            <a:ext cx="611656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Tree>
    <p:extLst>
      <p:ext uri="{BB962C8B-B14F-4D97-AF65-F5344CB8AC3E}">
        <p14:creationId xmlns:p14="http://schemas.microsoft.com/office/powerpoint/2010/main" val="3834958253"/>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88A67-95BA-430A-BE3C-7036EFF91690}"/>
              </a:ext>
            </a:extLst>
          </p:cNvPr>
          <p:cNvSpPr>
            <a:spLocks noGrp="1"/>
          </p:cNvSpPr>
          <p:nvPr>
            <p:ph type="title"/>
          </p:nvPr>
        </p:nvSpPr>
        <p:spPr>
          <a:xfrm>
            <a:off x="838201" y="365125"/>
            <a:ext cx="3816095" cy="1807305"/>
          </a:xfrm>
        </p:spPr>
        <p:txBody>
          <a:bodyPr>
            <a:normAutofit/>
          </a:bodyPr>
          <a:lstStyle/>
          <a:p>
            <a:r>
              <a:rPr lang="en-US" dirty="0"/>
              <a:t>Answering guilt complex</a:t>
            </a:r>
          </a:p>
        </p:txBody>
      </p:sp>
      <p:sp>
        <p:nvSpPr>
          <p:cNvPr id="3" name="Content Placeholder 2">
            <a:extLst>
              <a:ext uri="{FF2B5EF4-FFF2-40B4-BE49-F238E27FC236}">
                <a16:creationId xmlns:a16="http://schemas.microsoft.com/office/drawing/2014/main" id="{E644A16B-449D-4EDB-B592-7D875E1F1D5D}"/>
              </a:ext>
            </a:extLst>
          </p:cNvPr>
          <p:cNvSpPr>
            <a:spLocks noGrp="1"/>
          </p:cNvSpPr>
          <p:nvPr>
            <p:ph idx="1"/>
          </p:nvPr>
        </p:nvSpPr>
        <p:spPr>
          <a:xfrm>
            <a:off x="838201" y="2333297"/>
            <a:ext cx="3816096" cy="3843666"/>
          </a:xfrm>
        </p:spPr>
        <p:txBody>
          <a:bodyPr>
            <a:normAutofit/>
          </a:bodyPr>
          <a:lstStyle/>
          <a:p>
            <a:r>
              <a:rPr lang="en-US" sz="2000" dirty="0"/>
              <a:t>The women had been faithful followers to the end… they had no reason for guilt feelings.</a:t>
            </a:r>
          </a:p>
          <a:p>
            <a:r>
              <a:rPr lang="en-US" sz="2000" dirty="0"/>
              <a:t>The postmortem appearances were among diverse audiences (groups/individuals, people in different stages of belief/unbelief).</a:t>
            </a:r>
          </a:p>
        </p:txBody>
      </p:sp>
      <p:pic>
        <p:nvPicPr>
          <p:cNvPr id="4" name="Picture 3">
            <a:extLst>
              <a:ext uri="{FF2B5EF4-FFF2-40B4-BE49-F238E27FC236}">
                <a16:creationId xmlns:a16="http://schemas.microsoft.com/office/drawing/2014/main" id="{17F65086-67A3-4B0F-9C4C-E6E9F1AB78F0}"/>
              </a:ext>
            </a:extLst>
          </p:cNvPr>
          <p:cNvPicPr>
            <a:picLocks noChangeAspect="1"/>
          </p:cNvPicPr>
          <p:nvPr/>
        </p:nvPicPr>
        <p:blipFill rotWithShape="1">
          <a:blip r:embed="rId2"/>
          <a:srcRect l="7482" r="17337" b="1"/>
          <a:stretch/>
        </p:blipFill>
        <p:spPr>
          <a:xfrm>
            <a:off x="4726728" y="10"/>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Tree>
    <p:extLst>
      <p:ext uri="{BB962C8B-B14F-4D97-AF65-F5344CB8AC3E}">
        <p14:creationId xmlns:p14="http://schemas.microsoft.com/office/powerpoint/2010/main" val="359144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 name="Group 98">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00"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2"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3"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8"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9"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0"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11"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12"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3"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4"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5"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6"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7"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8"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20" name="Group 119">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121" name="Rectangle 120">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2" name="Isosceles Triangle 121">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3" name="Rectangle 122">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25" name="Rectangle 124">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126">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66"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7"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8"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9"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0"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1"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2"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3"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4"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5"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6"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77"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78"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9"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0"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1"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2"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3"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4"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8D9DEE57-906A-493A-98A1-220300E9325B}"/>
              </a:ext>
            </a:extLst>
          </p:cNvPr>
          <p:cNvSpPr>
            <a:spLocks noGrp="1"/>
          </p:cNvSpPr>
          <p:nvPr>
            <p:ph type="title"/>
          </p:nvPr>
        </p:nvSpPr>
        <p:spPr>
          <a:xfrm>
            <a:off x="1378425" y="5199797"/>
            <a:ext cx="9435152" cy="789673"/>
          </a:xfrm>
        </p:spPr>
        <p:txBody>
          <a:bodyPr vert="horz" lIns="228600" tIns="228600" rIns="228600" bIns="0" rtlCol="0" anchor="ctr">
            <a:normAutofit fontScale="90000"/>
          </a:bodyPr>
          <a:lstStyle/>
          <a:p>
            <a:pPr>
              <a:lnSpc>
                <a:spcPct val="80000"/>
              </a:lnSpc>
            </a:pPr>
            <a:r>
              <a:rPr lang="en-US" dirty="0">
                <a:solidFill>
                  <a:schemeClr val="bg1"/>
                </a:solidFill>
              </a:rPr>
              <a:t>Fact #4. Origin of the disciples’ belief in Jesus’ resurrection</a:t>
            </a:r>
          </a:p>
        </p:txBody>
      </p:sp>
      <p:pic>
        <p:nvPicPr>
          <p:cNvPr id="158" name="Content Placeholder 8">
            <a:extLst>
              <a:ext uri="{FF2B5EF4-FFF2-40B4-BE49-F238E27FC236}">
                <a16:creationId xmlns:a16="http://schemas.microsoft.com/office/drawing/2014/main" id="{BF8C02F5-22A9-450D-8E5E-B9DC7F255B86}"/>
              </a:ext>
            </a:extLst>
          </p:cNvPr>
          <p:cNvPicPr>
            <a:picLocks noChangeAspect="1"/>
          </p:cNvPicPr>
          <p:nvPr/>
        </p:nvPicPr>
        <p:blipFill rotWithShape="1">
          <a:blip r:embed="rId2"/>
          <a:srcRect t="15493" b="11711"/>
          <a:stretch/>
        </p:blipFill>
        <p:spPr>
          <a:xfrm>
            <a:off x="20" y="10"/>
            <a:ext cx="12191980" cy="5058947"/>
          </a:xfrm>
          <a:custGeom>
            <a:avLst/>
            <a:gdLst/>
            <a:ahLst/>
            <a:cxnLst/>
            <a:rect l="l" t="t" r="r" b="b"/>
            <a:pathLst>
              <a:path w="12192000" h="5058957">
                <a:moveTo>
                  <a:pt x="0" y="0"/>
                </a:moveTo>
                <a:lnTo>
                  <a:pt x="12192000" y="0"/>
                </a:lnTo>
                <a:lnTo>
                  <a:pt x="12192000" y="259692"/>
                </a:lnTo>
                <a:lnTo>
                  <a:pt x="12192000" y="3542069"/>
                </a:lnTo>
                <a:lnTo>
                  <a:pt x="12192000" y="3734194"/>
                </a:lnTo>
                <a:lnTo>
                  <a:pt x="12192000" y="4710012"/>
                </a:lnTo>
                <a:lnTo>
                  <a:pt x="12113803" y="4718295"/>
                </a:lnTo>
                <a:cubicBezTo>
                  <a:pt x="10139508" y="4916244"/>
                  <a:pt x="8237152" y="5009247"/>
                  <a:pt x="6753597" y="5041852"/>
                </a:cubicBezTo>
                <a:cubicBezTo>
                  <a:pt x="4940362" y="5081701"/>
                  <a:pt x="2657278" y="5062371"/>
                  <a:pt x="400746" y="4870509"/>
                </a:cubicBezTo>
                <a:lnTo>
                  <a:pt x="0" y="4833533"/>
                </a:lnTo>
                <a:lnTo>
                  <a:pt x="0" y="3734194"/>
                </a:lnTo>
                <a:lnTo>
                  <a:pt x="0" y="3542069"/>
                </a:lnTo>
                <a:lnTo>
                  <a:pt x="0" y="259692"/>
                </a:lnTo>
                <a:close/>
              </a:path>
            </a:pathLst>
          </a:custGeom>
        </p:spPr>
      </p:pic>
    </p:spTree>
    <p:extLst>
      <p:ext uri="{BB962C8B-B14F-4D97-AF65-F5344CB8AC3E}">
        <p14:creationId xmlns:p14="http://schemas.microsoft.com/office/powerpoint/2010/main" val="38488683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306FC-6E14-4086-8847-AD1BF83C7A9C}"/>
              </a:ext>
            </a:extLst>
          </p:cNvPr>
          <p:cNvSpPr>
            <a:spLocks noGrp="1"/>
          </p:cNvSpPr>
          <p:nvPr>
            <p:ph type="title"/>
          </p:nvPr>
        </p:nvSpPr>
        <p:spPr>
          <a:xfrm>
            <a:off x="481011" y="327025"/>
            <a:ext cx="5324477" cy="1630363"/>
          </a:xfrm>
        </p:spPr>
        <p:txBody>
          <a:bodyPr anchor="b">
            <a:normAutofit/>
          </a:bodyPr>
          <a:lstStyle/>
          <a:p>
            <a:r>
              <a:rPr lang="en-US" sz="3600"/>
              <a:t>Belief in resurrection despite every reason not to</a:t>
            </a:r>
          </a:p>
        </p:txBody>
      </p:sp>
      <p:sp>
        <p:nvSpPr>
          <p:cNvPr id="3" name="Content Placeholder 2">
            <a:extLst>
              <a:ext uri="{FF2B5EF4-FFF2-40B4-BE49-F238E27FC236}">
                <a16:creationId xmlns:a16="http://schemas.microsoft.com/office/drawing/2014/main" id="{1D2E1C22-B5BD-41F6-83EF-1A17C1628245}"/>
              </a:ext>
            </a:extLst>
          </p:cNvPr>
          <p:cNvSpPr>
            <a:spLocks noGrp="1"/>
          </p:cNvSpPr>
          <p:nvPr>
            <p:ph idx="1"/>
          </p:nvPr>
        </p:nvSpPr>
        <p:spPr>
          <a:xfrm>
            <a:off x="481013" y="2286001"/>
            <a:ext cx="5324475" cy="3919538"/>
          </a:xfrm>
        </p:spPr>
        <p:txBody>
          <a:bodyPr anchor="t">
            <a:normAutofit/>
          </a:bodyPr>
          <a:lstStyle/>
          <a:p>
            <a:r>
              <a:rPr lang="en-US" sz="1800" dirty="0"/>
              <a:t>Original disciples believed Jesus was risen from dead despite having every reason not to.</a:t>
            </a:r>
          </a:p>
          <a:p>
            <a:r>
              <a:rPr lang="en-US" sz="1800" dirty="0"/>
              <a:t>Peter, James, John saw Moses and Elijah (Matt. 17:3; Mk. 9:4; Lk. 9:30-31). But they did not conclude they were resurrected. Why then would they think Jesus was resurrected just by “seeing him?”</a:t>
            </a:r>
          </a:p>
          <a:p>
            <a:endParaRPr lang="en-US" sz="1800" dirty="0"/>
          </a:p>
        </p:txBody>
      </p:sp>
      <p:pic>
        <p:nvPicPr>
          <p:cNvPr id="4" name="Picture 3">
            <a:extLst>
              <a:ext uri="{FF2B5EF4-FFF2-40B4-BE49-F238E27FC236}">
                <a16:creationId xmlns:a16="http://schemas.microsoft.com/office/drawing/2014/main" id="{2987D35A-F696-4A0C-B125-779AD5C84BFC}"/>
              </a:ext>
            </a:extLst>
          </p:cNvPr>
          <p:cNvPicPr>
            <a:picLocks noChangeAspect="1"/>
          </p:cNvPicPr>
          <p:nvPr/>
        </p:nvPicPr>
        <p:blipFill rotWithShape="1">
          <a:blip r:embed="rId2"/>
          <a:srcRect l="7379" r="19756" b="2"/>
          <a:stretch/>
        </p:blipFill>
        <p:spPr>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Tree>
    <p:extLst>
      <p:ext uri="{BB962C8B-B14F-4D97-AF65-F5344CB8AC3E}">
        <p14:creationId xmlns:p14="http://schemas.microsoft.com/office/powerpoint/2010/main" val="40363471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0AB99-7036-41BF-A5D4-1D5C326F0B4F}"/>
              </a:ext>
            </a:extLst>
          </p:cNvPr>
          <p:cNvSpPr>
            <a:spLocks noGrp="1"/>
          </p:cNvSpPr>
          <p:nvPr>
            <p:ph type="title"/>
          </p:nvPr>
        </p:nvSpPr>
        <p:spPr>
          <a:xfrm>
            <a:off x="481013" y="3752849"/>
            <a:ext cx="3290887" cy="2452687"/>
          </a:xfrm>
        </p:spPr>
        <p:txBody>
          <a:bodyPr anchor="ctr">
            <a:normAutofit/>
          </a:bodyPr>
          <a:lstStyle/>
          <a:p>
            <a:r>
              <a:rPr lang="en-US" sz="3600" dirty="0"/>
              <a:t>A catastrophe</a:t>
            </a:r>
          </a:p>
        </p:txBody>
      </p:sp>
      <p:pic>
        <p:nvPicPr>
          <p:cNvPr id="5" name="Picture 4">
            <a:extLst>
              <a:ext uri="{FF2B5EF4-FFF2-40B4-BE49-F238E27FC236}">
                <a16:creationId xmlns:a16="http://schemas.microsoft.com/office/drawing/2014/main" id="{AE42C1B4-9609-45B3-B716-319EED608BFA}"/>
              </a:ext>
            </a:extLst>
          </p:cNvPr>
          <p:cNvPicPr>
            <a:picLocks noChangeAspect="1"/>
          </p:cNvPicPr>
          <p:nvPr/>
        </p:nvPicPr>
        <p:blipFill rotWithShape="1">
          <a:blip r:embed="rId2"/>
          <a:srcRect t="13332" b="1333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27333A31-AD2A-4450-9593-9B184B206BAF}"/>
              </a:ext>
            </a:extLst>
          </p:cNvPr>
          <p:cNvSpPr>
            <a:spLocks noGrp="1"/>
          </p:cNvSpPr>
          <p:nvPr>
            <p:ph idx="1"/>
          </p:nvPr>
        </p:nvSpPr>
        <p:spPr>
          <a:xfrm>
            <a:off x="4223982" y="3752850"/>
            <a:ext cx="7485413" cy="2452687"/>
          </a:xfrm>
        </p:spPr>
        <p:txBody>
          <a:bodyPr anchor="ctr">
            <a:normAutofit/>
          </a:bodyPr>
          <a:lstStyle/>
          <a:p>
            <a:r>
              <a:rPr lang="en-US" sz="1800" dirty="0"/>
              <a:t>Normally, when Messiah figures died, people went home or found new messiah.</a:t>
            </a:r>
          </a:p>
          <a:p>
            <a:r>
              <a:rPr lang="en-US" sz="1800" dirty="0"/>
              <a:t>Why didn’t they pick Jesus’ half-brother James to be new messiah?</a:t>
            </a:r>
          </a:p>
          <a:p>
            <a:r>
              <a:rPr lang="en-US" sz="1800" dirty="0"/>
              <a:t>Jesus looked to be cursed by God for “being hung on a tree” – it was a catastrophe!</a:t>
            </a:r>
          </a:p>
          <a:p>
            <a:endParaRPr lang="en-US" sz="1800" dirty="0"/>
          </a:p>
        </p:txBody>
      </p:sp>
    </p:spTree>
    <p:extLst>
      <p:ext uri="{BB962C8B-B14F-4D97-AF65-F5344CB8AC3E}">
        <p14:creationId xmlns:p14="http://schemas.microsoft.com/office/powerpoint/2010/main" val="37504513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2A8108E-B75E-4786-B6F2-741B3CF10F79}"/>
              </a:ext>
            </a:extLst>
          </p:cNvPr>
          <p:cNvPicPr>
            <a:picLocks noChangeAspect="1"/>
          </p:cNvPicPr>
          <p:nvPr/>
        </p:nvPicPr>
        <p:blipFill rotWithShape="1">
          <a:blip r:embed="rId2"/>
          <a:srcRect l="1568" r="2116"/>
          <a:stretch/>
        </p:blipFill>
        <p:spPr>
          <a:xfrm>
            <a:off x="603671" y="-1"/>
            <a:ext cx="11588329" cy="6857999"/>
          </a:xfrm>
          <a:prstGeom prst="rect">
            <a:avLst/>
          </a:prstGeom>
        </p:spPr>
      </p:pic>
      <p:sp>
        <p:nvSpPr>
          <p:cNvPr id="37" name="Rectangle 11">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6B6131-E677-4B58-A6FD-DC07B2784D7D}"/>
              </a:ext>
            </a:extLst>
          </p:cNvPr>
          <p:cNvSpPr>
            <a:spLocks noGrp="1"/>
          </p:cNvSpPr>
          <p:nvPr>
            <p:ph type="title"/>
          </p:nvPr>
        </p:nvSpPr>
        <p:spPr>
          <a:xfrm>
            <a:off x="1166649" y="721805"/>
            <a:ext cx="3874686" cy="2147520"/>
          </a:xfrm>
        </p:spPr>
        <p:txBody>
          <a:bodyPr>
            <a:normAutofit/>
          </a:bodyPr>
          <a:lstStyle/>
          <a:p>
            <a:r>
              <a:rPr lang="en-US">
                <a:solidFill>
                  <a:schemeClr val="bg1"/>
                </a:solidFill>
              </a:rPr>
              <a:t>Against Jewish beliefs</a:t>
            </a:r>
          </a:p>
        </p:txBody>
      </p:sp>
      <p:sp>
        <p:nvSpPr>
          <p:cNvPr id="14" name="Rectangle 13">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7"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35C5193-BAC1-4ED5-9519-DB58FA477CAB}"/>
              </a:ext>
            </a:extLst>
          </p:cNvPr>
          <p:cNvSpPr>
            <a:spLocks noGrp="1"/>
          </p:cNvSpPr>
          <p:nvPr>
            <p:ph idx="1"/>
          </p:nvPr>
        </p:nvSpPr>
        <p:spPr>
          <a:xfrm>
            <a:off x="1166649" y="3379979"/>
            <a:ext cx="3874685" cy="3186359"/>
          </a:xfrm>
        </p:spPr>
        <p:txBody>
          <a:bodyPr anchor="ctr">
            <a:normAutofit/>
          </a:bodyPr>
          <a:lstStyle/>
          <a:p>
            <a:r>
              <a:rPr lang="en-US" sz="1800" dirty="0">
                <a:solidFill>
                  <a:schemeClr val="bg1"/>
                </a:solidFill>
              </a:rPr>
              <a:t>Jews had no belief in a dying, and rising Messiah.</a:t>
            </a:r>
          </a:p>
          <a:p>
            <a:r>
              <a:rPr lang="en-US" sz="1800" dirty="0">
                <a:solidFill>
                  <a:schemeClr val="bg1"/>
                </a:solidFill>
              </a:rPr>
              <a:t>Jews did not believe anybody would rise from dead before general resurrection.</a:t>
            </a:r>
          </a:p>
          <a:p>
            <a:r>
              <a:rPr lang="en-US" sz="1800" dirty="0">
                <a:solidFill>
                  <a:schemeClr val="bg1"/>
                </a:solidFill>
              </a:rPr>
              <a:t>A resurrection without an empty tomb would have been “as meaningful as a square circle” to the early Palestinian Christians (Ellis, </a:t>
            </a:r>
            <a:r>
              <a:rPr lang="en-US" sz="1800" i="1" dirty="0">
                <a:solidFill>
                  <a:schemeClr val="bg1"/>
                </a:solidFill>
              </a:rPr>
              <a:t>The Gospel of Luke</a:t>
            </a:r>
            <a:r>
              <a:rPr lang="en-US" sz="1800" dirty="0">
                <a:solidFill>
                  <a:schemeClr val="bg1"/>
                </a:solidFill>
              </a:rPr>
              <a:t>, 273).</a:t>
            </a:r>
          </a:p>
          <a:p>
            <a:endParaRPr lang="en-US" sz="1800" dirty="0">
              <a:solidFill>
                <a:schemeClr val="bg1"/>
              </a:solidFill>
            </a:endParaRPr>
          </a:p>
        </p:txBody>
      </p:sp>
    </p:spTree>
    <p:extLst>
      <p:ext uri="{BB962C8B-B14F-4D97-AF65-F5344CB8AC3E}">
        <p14:creationId xmlns:p14="http://schemas.microsoft.com/office/powerpoint/2010/main" val="8275021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9EC7087C-300D-4B8D-B8A9-583513BD359D}"/>
              </a:ext>
            </a:extLst>
          </p:cNvPr>
          <p:cNvSpPr>
            <a:spLocks noGrp="1"/>
          </p:cNvSpPr>
          <p:nvPr>
            <p:ph type="title"/>
          </p:nvPr>
        </p:nvSpPr>
        <p:spPr>
          <a:xfrm>
            <a:off x="838200" y="448721"/>
            <a:ext cx="4707671" cy="1225650"/>
          </a:xfrm>
        </p:spPr>
        <p:txBody>
          <a:bodyPr anchor="b">
            <a:normAutofit/>
          </a:bodyPr>
          <a:lstStyle/>
          <a:p>
            <a:r>
              <a:rPr lang="en-US" sz="3800" dirty="0">
                <a:solidFill>
                  <a:schemeClr val="bg1"/>
                </a:solidFill>
              </a:rPr>
              <a:t>Majority acknowledge these four facts</a:t>
            </a: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9C7415C-42C0-4CCD-A7F4-3E97C7AD27C9}"/>
              </a:ext>
            </a:extLst>
          </p:cNvPr>
          <p:cNvSpPr>
            <a:spLocks noGrp="1"/>
          </p:cNvSpPr>
          <p:nvPr>
            <p:ph idx="1"/>
          </p:nvPr>
        </p:nvSpPr>
        <p:spPr>
          <a:xfrm>
            <a:off x="897769" y="1909192"/>
            <a:ext cx="4586513" cy="1984782"/>
          </a:xfrm>
        </p:spPr>
        <p:txBody>
          <a:bodyPr>
            <a:normAutofit/>
          </a:bodyPr>
          <a:lstStyle/>
          <a:p>
            <a:pPr marL="514350" indent="-514350">
              <a:buAutoNum type="arabicPeriod"/>
            </a:pPr>
            <a:r>
              <a:rPr lang="en-US" sz="2000" dirty="0">
                <a:solidFill>
                  <a:schemeClr val="bg1"/>
                </a:solidFill>
              </a:rPr>
              <a:t>Jesus’ burial.</a:t>
            </a:r>
          </a:p>
          <a:p>
            <a:pPr marL="514350" indent="-514350">
              <a:buAutoNum type="arabicPeriod"/>
            </a:pPr>
            <a:r>
              <a:rPr lang="en-US" sz="2000" dirty="0">
                <a:solidFill>
                  <a:schemeClr val="bg1"/>
                </a:solidFill>
              </a:rPr>
              <a:t>The discovery of his empty tomb.</a:t>
            </a:r>
          </a:p>
          <a:p>
            <a:pPr marL="514350" indent="-514350">
              <a:buAutoNum type="arabicPeriod"/>
            </a:pPr>
            <a:r>
              <a:rPr lang="en-US" sz="2000" dirty="0">
                <a:solidFill>
                  <a:schemeClr val="bg1"/>
                </a:solidFill>
              </a:rPr>
              <a:t>Jesus’ postmortem appearances.</a:t>
            </a:r>
          </a:p>
          <a:p>
            <a:pPr marL="514350" indent="-514350">
              <a:buAutoNum type="arabicPeriod"/>
            </a:pPr>
            <a:r>
              <a:rPr lang="en-US" sz="2000" dirty="0">
                <a:solidFill>
                  <a:schemeClr val="bg1"/>
                </a:solidFill>
              </a:rPr>
              <a:t>Origin of the disciples’ belief in his resurrection.</a:t>
            </a:r>
          </a:p>
          <a:p>
            <a:pPr marL="514350" indent="-514350">
              <a:buAutoNum type="arabicPeriod"/>
            </a:pPr>
            <a:endParaRPr lang="en-US" sz="2000" dirty="0">
              <a:solidFill>
                <a:schemeClr val="bg1"/>
              </a:solidFill>
            </a:endParaRPr>
          </a:p>
          <a:p>
            <a:pPr marL="0" indent="0">
              <a:buNone/>
            </a:pPr>
            <a:endParaRPr lang="en-US" sz="2000" dirty="0">
              <a:solidFill>
                <a:schemeClr val="bg1"/>
              </a:solidFill>
            </a:endParaRP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descr="A person wearing a suit and tie&#10;&#10;Description automatically generated">
            <a:extLst>
              <a:ext uri="{FF2B5EF4-FFF2-40B4-BE49-F238E27FC236}">
                <a16:creationId xmlns:a16="http://schemas.microsoft.com/office/drawing/2014/main" id="{0DEE3BD9-0B9E-4D3C-938F-0BF0946BD295}"/>
              </a:ext>
            </a:extLst>
          </p:cNvPr>
          <p:cNvPicPr>
            <a:picLocks noChangeAspect="1"/>
          </p:cNvPicPr>
          <p:nvPr/>
        </p:nvPicPr>
        <p:blipFill rotWithShape="1">
          <a:blip r:embed="rId2"/>
          <a:srcRect l="8192"/>
          <a:stretch/>
        </p:blipFill>
        <p:spPr>
          <a:xfrm>
            <a:off x="6525453" y="10"/>
            <a:ext cx="5666547" cy="6857990"/>
          </a:xfrm>
          <a:prstGeom prst="rect">
            <a:avLst/>
          </a:prstGeom>
        </p:spPr>
      </p:pic>
      <p:sp>
        <p:nvSpPr>
          <p:cNvPr id="10" name="Content Placeholder 2">
            <a:extLst>
              <a:ext uri="{FF2B5EF4-FFF2-40B4-BE49-F238E27FC236}">
                <a16:creationId xmlns:a16="http://schemas.microsoft.com/office/drawing/2014/main" id="{4CA6AA0E-75BD-4C90-AFF0-740BBB5ED500}"/>
              </a:ext>
            </a:extLst>
          </p:cNvPr>
          <p:cNvSpPr txBox="1">
            <a:spLocks/>
          </p:cNvSpPr>
          <p:nvPr/>
        </p:nvSpPr>
        <p:spPr>
          <a:xfrm>
            <a:off x="758221" y="3808432"/>
            <a:ext cx="5586595" cy="198478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“…the majority of New Testament scholars today—not conservatives, not fundamentalists—concur with the facts of Jesus’ honorable burial, his empty tomb, his postmortem appearances, and the origin of the disciples’ belief in his resurrection” (Craig, pp. 46, 47). “This is a surprising truth, not widely appreciated by non-specialists.” (p.  163)</a:t>
            </a:r>
          </a:p>
        </p:txBody>
      </p:sp>
    </p:spTree>
    <p:extLst>
      <p:ext uri="{BB962C8B-B14F-4D97-AF65-F5344CB8AC3E}">
        <p14:creationId xmlns:p14="http://schemas.microsoft.com/office/powerpoint/2010/main" val="34823299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BB649-78E3-4B27-89EC-10D55520B19C}"/>
              </a:ext>
            </a:extLst>
          </p:cNvPr>
          <p:cNvSpPr>
            <a:spLocks noGrp="1"/>
          </p:cNvSpPr>
          <p:nvPr>
            <p:ph type="title"/>
          </p:nvPr>
        </p:nvSpPr>
        <p:spPr>
          <a:xfrm>
            <a:off x="838200" y="365125"/>
            <a:ext cx="5257799" cy="926177"/>
          </a:xfrm>
        </p:spPr>
        <p:txBody>
          <a:bodyPr>
            <a:normAutofit/>
          </a:bodyPr>
          <a:lstStyle/>
          <a:p>
            <a:r>
              <a:rPr lang="en-US" dirty="0"/>
              <a:t>Outline</a:t>
            </a:r>
          </a:p>
        </p:txBody>
      </p:sp>
      <p:sp>
        <p:nvSpPr>
          <p:cNvPr id="3" name="Content Placeholder 2">
            <a:extLst>
              <a:ext uri="{FF2B5EF4-FFF2-40B4-BE49-F238E27FC236}">
                <a16:creationId xmlns:a16="http://schemas.microsoft.com/office/drawing/2014/main" id="{BEB606BB-233C-484B-BEA7-2F4749E3A5C9}"/>
              </a:ext>
            </a:extLst>
          </p:cNvPr>
          <p:cNvSpPr>
            <a:spLocks noGrp="1"/>
          </p:cNvSpPr>
          <p:nvPr>
            <p:ph idx="1"/>
          </p:nvPr>
        </p:nvSpPr>
        <p:spPr>
          <a:xfrm>
            <a:off x="980563" y="1656427"/>
            <a:ext cx="4846449" cy="4183358"/>
          </a:xfrm>
        </p:spPr>
        <p:txBody>
          <a:bodyPr>
            <a:normAutofit/>
          </a:bodyPr>
          <a:lstStyle/>
          <a:p>
            <a:pPr marL="0" indent="0">
              <a:lnSpc>
                <a:spcPct val="90000"/>
              </a:lnSpc>
              <a:buNone/>
            </a:pPr>
            <a:r>
              <a:rPr lang="en-US" sz="1600" b="1" dirty="0"/>
              <a:t>Part 1. Gerd </a:t>
            </a:r>
            <a:r>
              <a:rPr lang="en-US" sz="1600" b="1" dirty="0" err="1"/>
              <a:t>Lüdemann’s</a:t>
            </a:r>
            <a:r>
              <a:rPr lang="en-US" sz="1600" b="1" dirty="0"/>
              <a:t> Proposal</a:t>
            </a:r>
          </a:p>
          <a:p>
            <a:pPr>
              <a:lnSpc>
                <a:spcPct val="90000"/>
              </a:lnSpc>
            </a:pPr>
            <a:r>
              <a:rPr lang="en-US" sz="1600" dirty="0">
                <a:solidFill>
                  <a:schemeClr val="tx1"/>
                </a:solidFill>
              </a:rPr>
              <a:t>What is </a:t>
            </a:r>
            <a:r>
              <a:rPr lang="en-US" sz="1600" dirty="0" err="1">
                <a:solidFill>
                  <a:schemeClr val="tx1"/>
                </a:solidFill>
              </a:rPr>
              <a:t>Lüdemann’s</a:t>
            </a:r>
            <a:r>
              <a:rPr lang="en-US" sz="1600" dirty="0">
                <a:solidFill>
                  <a:schemeClr val="tx1"/>
                </a:solidFill>
              </a:rPr>
              <a:t> vision hypothesis?</a:t>
            </a:r>
          </a:p>
          <a:p>
            <a:pPr>
              <a:lnSpc>
                <a:spcPct val="90000"/>
              </a:lnSpc>
            </a:pPr>
            <a:r>
              <a:rPr lang="en-US" sz="1600" dirty="0" err="1">
                <a:solidFill>
                  <a:schemeClr val="tx1"/>
                </a:solidFill>
              </a:rPr>
              <a:t>Lüdemann’s</a:t>
            </a:r>
            <a:r>
              <a:rPr lang="en-US" sz="1600" dirty="0">
                <a:solidFill>
                  <a:schemeClr val="tx1"/>
                </a:solidFill>
              </a:rPr>
              <a:t> supporting arguments.</a:t>
            </a:r>
          </a:p>
          <a:p>
            <a:pPr>
              <a:lnSpc>
                <a:spcPct val="90000"/>
              </a:lnSpc>
            </a:pPr>
            <a:endParaRPr lang="en-US" sz="1600" dirty="0"/>
          </a:p>
          <a:p>
            <a:pPr marL="0" indent="0">
              <a:lnSpc>
                <a:spcPct val="90000"/>
              </a:lnSpc>
              <a:buNone/>
            </a:pPr>
            <a:r>
              <a:rPr lang="en-US" sz="1600" b="1" dirty="0"/>
              <a:t>Part 2. William Lane Craig’s Response</a:t>
            </a:r>
          </a:p>
          <a:p>
            <a:pPr>
              <a:lnSpc>
                <a:spcPct val="90000"/>
              </a:lnSpc>
            </a:pPr>
            <a:r>
              <a:rPr lang="en-US" sz="1600" dirty="0"/>
              <a:t>All scholars agree on 4 established facts.</a:t>
            </a:r>
          </a:p>
          <a:p>
            <a:pPr>
              <a:lnSpc>
                <a:spcPct val="90000"/>
              </a:lnSpc>
            </a:pPr>
            <a:r>
              <a:rPr lang="en-US" sz="1600" dirty="0">
                <a:solidFill>
                  <a:schemeClr val="accent4">
                    <a:lumMod val="75000"/>
                  </a:schemeClr>
                </a:solidFill>
              </a:rPr>
              <a:t>Best explanation for these facts is the resurrection hypothesis.</a:t>
            </a:r>
          </a:p>
          <a:p>
            <a:pPr>
              <a:lnSpc>
                <a:spcPct val="90000"/>
              </a:lnSpc>
            </a:pPr>
            <a:r>
              <a:rPr lang="en-US" sz="1600" dirty="0"/>
              <a:t>Problems with </a:t>
            </a:r>
            <a:r>
              <a:rPr lang="en-US" sz="1600" dirty="0" err="1"/>
              <a:t>Lüdemann’s</a:t>
            </a:r>
            <a:r>
              <a:rPr lang="en-US" sz="1600" dirty="0"/>
              <a:t> supporting arguments.</a:t>
            </a:r>
          </a:p>
          <a:p>
            <a:pPr>
              <a:lnSpc>
                <a:spcPct val="90000"/>
              </a:lnSpc>
            </a:pPr>
            <a:r>
              <a:rPr lang="en-US" sz="1600" dirty="0"/>
              <a:t>The proper conclusion of liberal Christianity.</a:t>
            </a:r>
          </a:p>
        </p:txBody>
      </p:sp>
      <p:pic>
        <p:nvPicPr>
          <p:cNvPr id="6" name="Picture 4" descr="A snow covered field&#10;&#10;Description automatically generated">
            <a:extLst>
              <a:ext uri="{FF2B5EF4-FFF2-40B4-BE49-F238E27FC236}">
                <a16:creationId xmlns:a16="http://schemas.microsoft.com/office/drawing/2014/main" id="{D6E472AC-35DE-4B70-BC25-1B1DEF6389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03" r="40790"/>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0323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AA52812-9878-4523-9C60-2F5A612AE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C7087C-300D-4B8D-B8A9-583513BD359D}"/>
              </a:ext>
            </a:extLst>
          </p:cNvPr>
          <p:cNvSpPr>
            <a:spLocks noGrp="1"/>
          </p:cNvSpPr>
          <p:nvPr>
            <p:ph type="title"/>
          </p:nvPr>
        </p:nvSpPr>
        <p:spPr>
          <a:xfrm>
            <a:off x="7516710" y="537670"/>
            <a:ext cx="4245799" cy="1928441"/>
          </a:xfrm>
        </p:spPr>
        <p:txBody>
          <a:bodyPr vert="horz" lIns="91440" tIns="45720" rIns="91440" bIns="45720" rtlCol="0" anchor="ctr">
            <a:normAutofit/>
          </a:bodyPr>
          <a:lstStyle/>
          <a:p>
            <a:r>
              <a:rPr lang="en-US" kern="1200">
                <a:solidFill>
                  <a:schemeClr val="bg1"/>
                </a:solidFill>
                <a:latin typeface="+mj-lt"/>
                <a:ea typeface="+mj-ea"/>
                <a:cs typeface="+mj-cs"/>
              </a:rPr>
              <a:t>Resurrection is best explanation of the facts</a:t>
            </a:r>
          </a:p>
        </p:txBody>
      </p:sp>
      <p:pic>
        <p:nvPicPr>
          <p:cNvPr id="14" name="Picture 13" descr="A person wearing a suit and tie&#10;&#10;Description automatically generated">
            <a:extLst>
              <a:ext uri="{FF2B5EF4-FFF2-40B4-BE49-F238E27FC236}">
                <a16:creationId xmlns:a16="http://schemas.microsoft.com/office/drawing/2014/main" id="{D54785DA-1445-416A-8EA7-A08D90559712}"/>
              </a:ext>
            </a:extLst>
          </p:cNvPr>
          <p:cNvPicPr>
            <a:picLocks noChangeAspect="1"/>
          </p:cNvPicPr>
          <p:nvPr/>
        </p:nvPicPr>
        <p:blipFill rotWithShape="1">
          <a:blip r:embed="rId2"/>
          <a:srcRect t="5709" r="1" b="5710"/>
          <a:stretch/>
        </p:blipFill>
        <p:spPr>
          <a:xfrm>
            <a:off x="20" y="10"/>
            <a:ext cx="6967708" cy="6857990"/>
          </a:xfrm>
          <a:prstGeom prst="rect">
            <a:avLst/>
          </a:prstGeom>
        </p:spPr>
      </p:pic>
      <p:grpSp>
        <p:nvGrpSpPr>
          <p:cNvPr id="21" name="Group 20">
            <a:extLst>
              <a:ext uri="{FF2B5EF4-FFF2-40B4-BE49-F238E27FC236}">
                <a16:creationId xmlns:a16="http://schemas.microsoft.com/office/drawing/2014/main" id="{597D524D-FD39-44BF-BAD9-417DE3051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85089" y="1119265"/>
            <a:ext cx="554191" cy="765249"/>
            <a:chOff x="6676776" y="1119265"/>
            <a:chExt cx="554191" cy="765249"/>
          </a:xfrm>
        </p:grpSpPr>
        <p:sp>
          <p:nvSpPr>
            <p:cNvPr id="22" name="Rectangle 2">
              <a:extLst>
                <a:ext uri="{FF2B5EF4-FFF2-40B4-BE49-F238E27FC236}">
                  <a16:creationId xmlns:a16="http://schemas.microsoft.com/office/drawing/2014/main" id="{1438F663-CF1B-4958-859B-56C3C4136C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76599" y="1119265"/>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59">
              <a:extLst>
                <a:ext uri="{FF2B5EF4-FFF2-40B4-BE49-F238E27FC236}">
                  <a16:creationId xmlns:a16="http://schemas.microsoft.com/office/drawing/2014/main" id="{02BF9707-EEB1-4960-90F5-12549F5313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76599" y="1295770"/>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2">
              <a:extLst>
                <a:ext uri="{FF2B5EF4-FFF2-40B4-BE49-F238E27FC236}">
                  <a16:creationId xmlns:a16="http://schemas.microsoft.com/office/drawing/2014/main" id="{0BACF970-753B-455B-B974-F4012CBA45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76599" y="1472276"/>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6D08E08D-D80C-4A0B-9488-A4A3A0976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76599" y="1648781"/>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275DAD0D-BB82-4059-9FDF-A8139019C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76599" y="1825287"/>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
              <a:extLst>
                <a:ext uri="{FF2B5EF4-FFF2-40B4-BE49-F238E27FC236}">
                  <a16:creationId xmlns:a16="http://schemas.microsoft.com/office/drawing/2014/main" id="{E685379C-76A2-49B8-BC86-86AAF387E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51643" y="1119265"/>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59">
              <a:extLst>
                <a:ext uri="{FF2B5EF4-FFF2-40B4-BE49-F238E27FC236}">
                  <a16:creationId xmlns:a16="http://schemas.microsoft.com/office/drawing/2014/main" id="{1B8747AA-DB4F-47CD-8B08-4E95DEE3E0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51643" y="1295770"/>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2">
              <a:extLst>
                <a:ext uri="{FF2B5EF4-FFF2-40B4-BE49-F238E27FC236}">
                  <a16:creationId xmlns:a16="http://schemas.microsoft.com/office/drawing/2014/main" id="{0CBC2C3C-C2BB-4320-B959-36B2D3D37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51643" y="1472276"/>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A50C029C-6234-43E7-8BB1-228DB1715F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51643" y="1648781"/>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CE899FE4-9127-405D-999C-13DB6BDCFB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51643" y="1825287"/>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
              <a:extLst>
                <a:ext uri="{FF2B5EF4-FFF2-40B4-BE49-F238E27FC236}">
                  <a16:creationId xmlns:a16="http://schemas.microsoft.com/office/drawing/2014/main" id="{A95D989C-870A-4866-B7D0-ED48592E88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6687" y="1119265"/>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59">
              <a:extLst>
                <a:ext uri="{FF2B5EF4-FFF2-40B4-BE49-F238E27FC236}">
                  <a16:creationId xmlns:a16="http://schemas.microsoft.com/office/drawing/2014/main" id="{5BAC3C37-60C5-47E4-8823-1F79AF03D3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6687" y="1295770"/>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2">
              <a:extLst>
                <a:ext uri="{FF2B5EF4-FFF2-40B4-BE49-F238E27FC236}">
                  <a16:creationId xmlns:a16="http://schemas.microsoft.com/office/drawing/2014/main" id="{7002FE44-CDF0-46F9-99D0-EF041A78F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6687" y="1472276"/>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5EB4C5B3-3AD1-4590-A382-4293DF064C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6687" y="1648781"/>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26D5FB8E-DF24-461A-8E0F-B47F91815B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6687" y="1825287"/>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
              <a:extLst>
                <a:ext uri="{FF2B5EF4-FFF2-40B4-BE49-F238E27FC236}">
                  <a16:creationId xmlns:a16="http://schemas.microsoft.com/office/drawing/2014/main" id="{4FECBB57-7722-4E8E-976C-67755A382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01732" y="1119265"/>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59">
              <a:extLst>
                <a:ext uri="{FF2B5EF4-FFF2-40B4-BE49-F238E27FC236}">
                  <a16:creationId xmlns:a16="http://schemas.microsoft.com/office/drawing/2014/main" id="{61C02756-E3D4-41F2-BAD3-5A3B4C34B0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01732" y="1295770"/>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2">
              <a:extLst>
                <a:ext uri="{FF2B5EF4-FFF2-40B4-BE49-F238E27FC236}">
                  <a16:creationId xmlns:a16="http://schemas.microsoft.com/office/drawing/2014/main" id="{471B584A-338B-48D1-A477-3CEFE6167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01732" y="1472276"/>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FFA1C9DB-4A35-4DBD-97A8-7497F2E2BD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01732" y="1648781"/>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82F3746B-5DA6-40D4-BE15-36C1EEEE5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01732" y="1825287"/>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2">
              <a:extLst>
                <a:ext uri="{FF2B5EF4-FFF2-40B4-BE49-F238E27FC236}">
                  <a16:creationId xmlns:a16="http://schemas.microsoft.com/office/drawing/2014/main" id="{2B435EB1-EFDA-42A0-970A-B2A53575C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76776" y="1119265"/>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59">
              <a:extLst>
                <a:ext uri="{FF2B5EF4-FFF2-40B4-BE49-F238E27FC236}">
                  <a16:creationId xmlns:a16="http://schemas.microsoft.com/office/drawing/2014/main" id="{49CBE63D-BA24-44E3-843D-A485DCBEC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76776" y="1295770"/>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2">
              <a:extLst>
                <a:ext uri="{FF2B5EF4-FFF2-40B4-BE49-F238E27FC236}">
                  <a16:creationId xmlns:a16="http://schemas.microsoft.com/office/drawing/2014/main" id="{513A08D6-0BBA-4291-9FBF-1875767475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76776" y="1472276"/>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4">
              <a:extLst>
                <a:ext uri="{FF2B5EF4-FFF2-40B4-BE49-F238E27FC236}">
                  <a16:creationId xmlns:a16="http://schemas.microsoft.com/office/drawing/2014/main" id="{51C24C37-0985-48B2-AE6B-4026DA591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76776" y="1648781"/>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6">
              <a:extLst>
                <a:ext uri="{FF2B5EF4-FFF2-40B4-BE49-F238E27FC236}">
                  <a16:creationId xmlns:a16="http://schemas.microsoft.com/office/drawing/2014/main" id="{4B03EC38-878E-447C-ADE6-2F224F4FD1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76776" y="1825287"/>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47">
            <a:extLst>
              <a:ext uri="{FF2B5EF4-FFF2-40B4-BE49-F238E27FC236}">
                <a16:creationId xmlns:a16="http://schemas.microsoft.com/office/drawing/2014/main" id="{195EE974-56C1-459E-AD9D-5B4D6D301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7532" y="2640714"/>
            <a:ext cx="5644468" cy="4217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9C7415C-42C0-4CCD-A7F4-3E97C7AD27C9}"/>
              </a:ext>
            </a:extLst>
          </p:cNvPr>
          <p:cNvSpPr>
            <a:spLocks noGrp="1"/>
          </p:cNvSpPr>
          <p:nvPr>
            <p:ph idx="1"/>
          </p:nvPr>
        </p:nvSpPr>
        <p:spPr>
          <a:xfrm>
            <a:off x="6953168" y="3003781"/>
            <a:ext cx="4809341" cy="3261133"/>
          </a:xfrm>
        </p:spPr>
        <p:txBody>
          <a:bodyPr vert="horz" lIns="91440" tIns="45720" rIns="91440" bIns="45720" rtlCol="0" anchor="ctr">
            <a:normAutofit/>
          </a:bodyPr>
          <a:lstStyle/>
          <a:p>
            <a:pPr marL="285750" indent="0">
              <a:buNone/>
            </a:pPr>
            <a:r>
              <a:rPr lang="en-US" sz="1500" dirty="0"/>
              <a:t>We need to follow standard historical methodology by seeking the best explanation for given historical facts. Standard methodology:</a:t>
            </a:r>
          </a:p>
          <a:p>
            <a:pPr marL="628650" indent="-342900">
              <a:buFont typeface="+mj-lt"/>
              <a:buAutoNum type="arabicPeriod"/>
            </a:pPr>
            <a:r>
              <a:rPr lang="en-US" sz="1500" dirty="0"/>
              <a:t>Great explanatory scope and power.</a:t>
            </a:r>
          </a:p>
          <a:p>
            <a:pPr marL="628650" indent="-342900">
              <a:buFont typeface="+mj-lt"/>
              <a:buAutoNum type="arabicPeriod"/>
            </a:pPr>
            <a:r>
              <a:rPr lang="en-US" sz="1500" dirty="0"/>
              <a:t>Plausibility.</a:t>
            </a:r>
          </a:p>
          <a:p>
            <a:pPr marL="628650" indent="-342900">
              <a:buFont typeface="+mj-lt"/>
              <a:buAutoNum type="arabicPeriod"/>
            </a:pPr>
            <a:r>
              <a:rPr lang="en-US" sz="1500" dirty="0"/>
              <a:t>Not being ad hoc.</a:t>
            </a:r>
          </a:p>
          <a:p>
            <a:pPr marL="628650" indent="-342900">
              <a:buFont typeface="+mj-lt"/>
              <a:buAutoNum type="arabicPeriod"/>
            </a:pPr>
            <a:r>
              <a:rPr lang="en-US" sz="1500" dirty="0"/>
              <a:t>Being in accord with accepted beliefs.</a:t>
            </a:r>
          </a:p>
          <a:p>
            <a:pPr marL="628650" indent="-342900">
              <a:buFont typeface="+mj-lt"/>
              <a:buAutoNum type="arabicPeriod"/>
            </a:pPr>
            <a:r>
              <a:rPr lang="en-US" sz="1500" dirty="0"/>
              <a:t>Outstripping all rival theories.</a:t>
            </a:r>
          </a:p>
          <a:p>
            <a:pPr marL="285750" indent="0">
              <a:buNone/>
            </a:pPr>
            <a:r>
              <a:rPr lang="en-US" sz="1500" dirty="0"/>
              <a:t>The four facts are best explained by the traditional Christian claim that God raised Jesus from the dead.</a:t>
            </a:r>
          </a:p>
          <a:p>
            <a:pPr marL="514350"/>
            <a:endParaRPr lang="en-US" sz="1500" dirty="0"/>
          </a:p>
        </p:txBody>
      </p:sp>
      <p:sp>
        <p:nvSpPr>
          <p:cNvPr id="50" name="Rectangle 49">
            <a:extLst>
              <a:ext uri="{FF2B5EF4-FFF2-40B4-BE49-F238E27FC236}">
                <a16:creationId xmlns:a16="http://schemas.microsoft.com/office/drawing/2014/main" id="{E7C2E3A0-1FA7-471F-84CE-08ACFAB402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3372" y="6501384"/>
            <a:ext cx="6008627"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41480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 name="Group 98">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00"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2"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3"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8"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9"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0"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11"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12"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3"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4"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5"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6"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7"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8"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20" name="Group 119">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121" name="Rectangle 120">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2" name="Isosceles Triangle 121">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3" name="Rectangle 122">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25" name="Rectangle 124">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126">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66"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7"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8"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9"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0"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1"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2"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3"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4"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5"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6"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77"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78"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9"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0"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1"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2"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3"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4"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8D9DEE57-906A-493A-98A1-220300E9325B}"/>
              </a:ext>
            </a:extLst>
          </p:cNvPr>
          <p:cNvSpPr>
            <a:spLocks noGrp="1"/>
          </p:cNvSpPr>
          <p:nvPr>
            <p:ph type="title"/>
          </p:nvPr>
        </p:nvSpPr>
        <p:spPr>
          <a:xfrm>
            <a:off x="1056214" y="5199797"/>
            <a:ext cx="10034587" cy="789673"/>
          </a:xfrm>
        </p:spPr>
        <p:txBody>
          <a:bodyPr vert="horz" lIns="228600" tIns="228600" rIns="228600" bIns="0" rtlCol="0" anchor="ctr">
            <a:normAutofit/>
          </a:bodyPr>
          <a:lstStyle/>
          <a:p>
            <a:pPr>
              <a:lnSpc>
                <a:spcPct val="80000"/>
              </a:lnSpc>
            </a:pPr>
            <a:r>
              <a:rPr lang="en-US" dirty="0">
                <a:solidFill>
                  <a:schemeClr val="bg1"/>
                </a:solidFill>
              </a:rPr>
              <a:t>Criterion #1. Great explanatory scope and power</a:t>
            </a:r>
          </a:p>
        </p:txBody>
      </p:sp>
      <p:pic>
        <p:nvPicPr>
          <p:cNvPr id="158" name="Content Placeholder 8">
            <a:extLst>
              <a:ext uri="{FF2B5EF4-FFF2-40B4-BE49-F238E27FC236}">
                <a16:creationId xmlns:a16="http://schemas.microsoft.com/office/drawing/2014/main" id="{BF8C02F5-22A9-450D-8E5E-B9DC7F255B86}"/>
              </a:ext>
            </a:extLst>
          </p:cNvPr>
          <p:cNvPicPr>
            <a:picLocks noChangeAspect="1"/>
          </p:cNvPicPr>
          <p:nvPr/>
        </p:nvPicPr>
        <p:blipFill rotWithShape="1">
          <a:blip r:embed="rId2"/>
          <a:srcRect t="15493" b="11711"/>
          <a:stretch/>
        </p:blipFill>
        <p:spPr>
          <a:xfrm>
            <a:off x="20" y="10"/>
            <a:ext cx="12191980" cy="5058947"/>
          </a:xfrm>
          <a:custGeom>
            <a:avLst/>
            <a:gdLst/>
            <a:ahLst/>
            <a:cxnLst/>
            <a:rect l="l" t="t" r="r" b="b"/>
            <a:pathLst>
              <a:path w="12192000" h="5058957">
                <a:moveTo>
                  <a:pt x="0" y="0"/>
                </a:moveTo>
                <a:lnTo>
                  <a:pt x="12192000" y="0"/>
                </a:lnTo>
                <a:lnTo>
                  <a:pt x="12192000" y="259692"/>
                </a:lnTo>
                <a:lnTo>
                  <a:pt x="12192000" y="3542069"/>
                </a:lnTo>
                <a:lnTo>
                  <a:pt x="12192000" y="3734194"/>
                </a:lnTo>
                <a:lnTo>
                  <a:pt x="12192000" y="4710012"/>
                </a:lnTo>
                <a:lnTo>
                  <a:pt x="12113803" y="4718295"/>
                </a:lnTo>
                <a:cubicBezTo>
                  <a:pt x="10139508" y="4916244"/>
                  <a:pt x="8237152" y="5009247"/>
                  <a:pt x="6753597" y="5041852"/>
                </a:cubicBezTo>
                <a:cubicBezTo>
                  <a:pt x="4940362" y="5081701"/>
                  <a:pt x="2657278" y="5062371"/>
                  <a:pt x="400746" y="4870509"/>
                </a:cubicBezTo>
                <a:lnTo>
                  <a:pt x="0" y="4833533"/>
                </a:lnTo>
                <a:lnTo>
                  <a:pt x="0" y="3734194"/>
                </a:lnTo>
                <a:lnTo>
                  <a:pt x="0" y="3542069"/>
                </a:lnTo>
                <a:lnTo>
                  <a:pt x="0" y="259692"/>
                </a:lnTo>
                <a:close/>
              </a:path>
            </a:pathLst>
          </a:custGeom>
        </p:spPr>
      </p:pic>
    </p:spTree>
    <p:extLst>
      <p:ext uri="{BB962C8B-B14F-4D97-AF65-F5344CB8AC3E}">
        <p14:creationId xmlns:p14="http://schemas.microsoft.com/office/powerpoint/2010/main" val="40617931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A01EC-9683-49CA-A2EC-D7AD59E132B6}"/>
              </a:ext>
            </a:extLst>
          </p:cNvPr>
          <p:cNvSpPr>
            <a:spLocks noGrp="1"/>
          </p:cNvSpPr>
          <p:nvPr>
            <p:ph type="title"/>
          </p:nvPr>
        </p:nvSpPr>
        <p:spPr>
          <a:xfrm>
            <a:off x="801099" y="1396289"/>
            <a:ext cx="4249006" cy="1325563"/>
          </a:xfrm>
        </p:spPr>
        <p:txBody>
          <a:bodyPr>
            <a:normAutofit/>
          </a:bodyPr>
          <a:lstStyle/>
          <a:p>
            <a:r>
              <a:rPr lang="en-US" sz="2800" dirty="0"/>
              <a:t>Vision hypothesis lacks explanatory scope &amp; power</a:t>
            </a:r>
          </a:p>
        </p:txBody>
      </p:sp>
      <p:sp>
        <p:nvSpPr>
          <p:cNvPr id="3" name="Content Placeholder 2">
            <a:extLst>
              <a:ext uri="{FF2B5EF4-FFF2-40B4-BE49-F238E27FC236}">
                <a16:creationId xmlns:a16="http://schemas.microsoft.com/office/drawing/2014/main" id="{0FD555EC-8734-4995-A4E6-A37E42C30610}"/>
              </a:ext>
            </a:extLst>
          </p:cNvPr>
          <p:cNvSpPr>
            <a:spLocks noGrp="1"/>
          </p:cNvSpPr>
          <p:nvPr>
            <p:ph idx="1"/>
          </p:nvPr>
        </p:nvSpPr>
        <p:spPr>
          <a:xfrm>
            <a:off x="805544" y="2871982"/>
            <a:ext cx="4245428" cy="3181684"/>
          </a:xfrm>
        </p:spPr>
        <p:txBody>
          <a:bodyPr anchor="t">
            <a:normAutofit/>
          </a:bodyPr>
          <a:lstStyle/>
          <a:p>
            <a:r>
              <a:rPr lang="en-US" sz="1700" dirty="0"/>
              <a:t>It does not explain how Paul, James, individuals and crowds all came to believe.</a:t>
            </a:r>
          </a:p>
          <a:p>
            <a:r>
              <a:rPr lang="en-US" sz="1700" dirty="0"/>
              <a:t>It does not explain appearance to women before Peter. How did Peter’s hallucination make the women believe they saw Jesus first?</a:t>
            </a:r>
          </a:p>
          <a:p>
            <a:r>
              <a:rPr lang="en-US" sz="1700" dirty="0"/>
              <a:t>It does not explain why Paul became a convert and preached the faith he once tried to destroy.</a:t>
            </a:r>
          </a:p>
          <a:p>
            <a:r>
              <a:rPr lang="en-US" sz="1700" dirty="0"/>
              <a:t>It says nothing about the empty tomb.</a:t>
            </a:r>
          </a:p>
        </p:txBody>
      </p:sp>
      <p:sp>
        <p:nvSpPr>
          <p:cNvPr id="24" name="Freeform: Shape 19">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47A8392A-019D-4116-98AE-B727D158338C}"/>
              </a:ext>
            </a:extLst>
          </p:cNvPr>
          <p:cNvPicPr>
            <a:picLocks noChangeAspect="1"/>
          </p:cNvPicPr>
          <p:nvPr/>
        </p:nvPicPr>
        <p:blipFill rotWithShape="1">
          <a:blip r:embed="rId2"/>
          <a:srcRect b="29639"/>
          <a:stretch/>
        </p:blipFill>
        <p:spPr>
          <a:xfrm flipH="1">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25" name="Freeform: Shape 21">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26F5DC97-3AF7-40B2-BCEE-B399E495ACE5}"/>
              </a:ext>
            </a:extLst>
          </p:cNvPr>
          <p:cNvPicPr>
            <a:picLocks noChangeAspect="1"/>
          </p:cNvPicPr>
          <p:nvPr/>
        </p:nvPicPr>
        <p:blipFill rotWithShape="1">
          <a:blip r:embed="rId3"/>
          <a:srcRect t="475" r="4" b="5"/>
          <a:stretch/>
        </p:blipFill>
        <p:spPr>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Tree>
    <p:extLst>
      <p:ext uri="{BB962C8B-B14F-4D97-AF65-F5344CB8AC3E}">
        <p14:creationId xmlns:p14="http://schemas.microsoft.com/office/powerpoint/2010/main" val="38489311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72FA8D4-FAA0-4B46-94A7-3FA186FD037A}"/>
              </a:ext>
            </a:extLst>
          </p:cNvPr>
          <p:cNvPicPr>
            <a:picLocks noChangeAspect="1"/>
          </p:cNvPicPr>
          <p:nvPr/>
        </p:nvPicPr>
        <p:blipFill rotWithShape="1">
          <a:blip r:embed="rId2"/>
          <a:srcRect l="14426" r="11796"/>
          <a:stretch/>
        </p:blipFill>
        <p:spPr>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a:extLst>
              <a:ext uri="{FF2B5EF4-FFF2-40B4-BE49-F238E27FC236}">
                <a16:creationId xmlns:a16="http://schemas.microsoft.com/office/drawing/2014/main" id="{3075385E-CFE1-486C-9469-7F4BC61ADBD8}"/>
              </a:ext>
            </a:extLst>
          </p:cNvPr>
          <p:cNvSpPr>
            <a:spLocks noGrp="1"/>
          </p:cNvSpPr>
          <p:nvPr>
            <p:ph type="title"/>
          </p:nvPr>
        </p:nvSpPr>
        <p:spPr>
          <a:xfrm>
            <a:off x="5801709" y="3512557"/>
            <a:ext cx="5552090" cy="1191873"/>
          </a:xfrm>
        </p:spPr>
        <p:txBody>
          <a:bodyPr anchor="b">
            <a:normAutofit/>
          </a:bodyPr>
          <a:lstStyle/>
          <a:p>
            <a:r>
              <a:rPr lang="en-US" sz="3600"/>
              <a:t>Contagious</a:t>
            </a:r>
          </a:p>
        </p:txBody>
      </p:sp>
      <p:sp>
        <p:nvSpPr>
          <p:cNvPr id="3" name="Content Placeholder 2">
            <a:extLst>
              <a:ext uri="{FF2B5EF4-FFF2-40B4-BE49-F238E27FC236}">
                <a16:creationId xmlns:a16="http://schemas.microsoft.com/office/drawing/2014/main" id="{0C26E066-F801-4405-A01C-95C116D2956A}"/>
              </a:ext>
            </a:extLst>
          </p:cNvPr>
          <p:cNvSpPr>
            <a:spLocks noGrp="1"/>
          </p:cNvSpPr>
          <p:nvPr>
            <p:ph idx="1"/>
          </p:nvPr>
        </p:nvSpPr>
        <p:spPr>
          <a:xfrm>
            <a:off x="5801709" y="4811636"/>
            <a:ext cx="5755078" cy="1544713"/>
          </a:xfrm>
        </p:spPr>
        <p:txBody>
          <a:bodyPr>
            <a:normAutofit/>
          </a:bodyPr>
          <a:lstStyle/>
          <a:p>
            <a:pPr>
              <a:lnSpc>
                <a:spcPct val="90000"/>
              </a:lnSpc>
            </a:pPr>
            <a:r>
              <a:rPr lang="en-US" sz="1600" dirty="0"/>
              <a:t>All the disciples abandoned Jesus in his hour of need.</a:t>
            </a:r>
          </a:p>
          <a:p>
            <a:pPr>
              <a:lnSpc>
                <a:spcPct val="90000"/>
              </a:lnSpc>
            </a:pPr>
            <a:r>
              <a:rPr lang="en-US" sz="1600" dirty="0"/>
              <a:t>They were all liable to dramatic and traumatic experiences.</a:t>
            </a:r>
          </a:p>
          <a:p>
            <a:pPr>
              <a:lnSpc>
                <a:spcPct val="90000"/>
              </a:lnSpc>
            </a:pPr>
            <a:r>
              <a:rPr lang="en-US" sz="1600" dirty="0"/>
              <a:t>Such experiences can be “contagious” for those who hear about such conversions.</a:t>
            </a:r>
          </a:p>
          <a:p>
            <a:pPr>
              <a:lnSpc>
                <a:spcPct val="90000"/>
              </a:lnSpc>
            </a:pPr>
            <a:endParaRPr lang="en-US" sz="1600" dirty="0"/>
          </a:p>
        </p:txBody>
      </p:sp>
    </p:spTree>
    <p:extLst>
      <p:ext uri="{BB962C8B-B14F-4D97-AF65-F5344CB8AC3E}">
        <p14:creationId xmlns:p14="http://schemas.microsoft.com/office/powerpoint/2010/main" val="6363315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F5DC97-3AF7-40B2-BCEE-B399E495ACE5}"/>
              </a:ext>
            </a:extLst>
          </p:cNvPr>
          <p:cNvPicPr>
            <a:picLocks noChangeAspect="1"/>
          </p:cNvPicPr>
          <p:nvPr/>
        </p:nvPicPr>
        <p:blipFill rotWithShape="1">
          <a:blip r:embed="rId2"/>
          <a:srcRect t="18906" r="9091" b="12913"/>
          <a:stretch/>
        </p:blipFill>
        <p:spPr>
          <a:xfrm>
            <a:off x="20" y="10"/>
            <a:ext cx="12191980" cy="6857990"/>
          </a:xfrm>
          <a:prstGeom prst="rect">
            <a:avLst/>
          </a:prstGeom>
        </p:spPr>
      </p:pic>
      <p:sp>
        <p:nvSpPr>
          <p:cNvPr id="11" name="Freeform: Shape 10">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E8A01EC-9683-49CA-A2EC-D7AD59E132B6}"/>
              </a:ext>
            </a:extLst>
          </p:cNvPr>
          <p:cNvSpPr>
            <a:spLocks noGrp="1"/>
          </p:cNvSpPr>
          <p:nvPr>
            <p:ph type="title"/>
          </p:nvPr>
        </p:nvSpPr>
        <p:spPr>
          <a:xfrm>
            <a:off x="361771" y="647892"/>
            <a:ext cx="4269627" cy="1043409"/>
          </a:xfrm>
        </p:spPr>
        <p:txBody>
          <a:bodyPr>
            <a:normAutofit fontScale="90000"/>
          </a:bodyPr>
          <a:lstStyle/>
          <a:p>
            <a:r>
              <a:rPr lang="en-US" sz="3600" dirty="0"/>
              <a:t>Resurrection hypothesis has explanatory scope</a:t>
            </a:r>
          </a:p>
        </p:txBody>
      </p:sp>
      <p:sp>
        <p:nvSpPr>
          <p:cNvPr id="3" name="Content Placeholder 2">
            <a:extLst>
              <a:ext uri="{FF2B5EF4-FFF2-40B4-BE49-F238E27FC236}">
                <a16:creationId xmlns:a16="http://schemas.microsoft.com/office/drawing/2014/main" id="{0FD555EC-8734-4995-A4E6-A37E42C30610}"/>
              </a:ext>
            </a:extLst>
          </p:cNvPr>
          <p:cNvSpPr>
            <a:spLocks noGrp="1"/>
          </p:cNvSpPr>
          <p:nvPr>
            <p:ph idx="1"/>
          </p:nvPr>
        </p:nvSpPr>
        <p:spPr>
          <a:xfrm>
            <a:off x="520242" y="1774372"/>
            <a:ext cx="4062642" cy="2754086"/>
          </a:xfrm>
        </p:spPr>
        <p:txBody>
          <a:bodyPr anchor="t">
            <a:normAutofit/>
          </a:bodyPr>
          <a:lstStyle/>
          <a:p>
            <a:pPr marL="0" indent="0">
              <a:buNone/>
            </a:pPr>
            <a:r>
              <a:rPr lang="en-US" sz="1800" dirty="0"/>
              <a:t>It explains:</a:t>
            </a:r>
          </a:p>
          <a:p>
            <a:r>
              <a:rPr lang="en-US" sz="1800" dirty="0"/>
              <a:t>Why Jesus’ tomb was empty.</a:t>
            </a:r>
          </a:p>
          <a:p>
            <a:r>
              <a:rPr lang="en-US" sz="1800" dirty="0"/>
              <a:t>Why the disciples saw postmortem appearances of Jesus.</a:t>
            </a:r>
          </a:p>
          <a:p>
            <a:r>
              <a:rPr lang="en-US" sz="1800" dirty="0"/>
              <a:t>Why the Christian faith came into being.</a:t>
            </a:r>
          </a:p>
        </p:txBody>
      </p:sp>
    </p:spTree>
    <p:extLst>
      <p:ext uri="{BB962C8B-B14F-4D97-AF65-F5344CB8AC3E}">
        <p14:creationId xmlns:p14="http://schemas.microsoft.com/office/powerpoint/2010/main" val="2512336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5495A7-808E-4B6D-8092-1BB6822F7612}"/>
              </a:ext>
            </a:extLst>
          </p:cNvPr>
          <p:cNvPicPr>
            <a:picLocks noChangeAspect="1"/>
          </p:cNvPicPr>
          <p:nvPr/>
        </p:nvPicPr>
        <p:blipFill rotWithShape="1">
          <a:blip r:embed="rId2"/>
          <a:srcRect b="15414"/>
          <a:stretch/>
        </p:blipFill>
        <p:spPr>
          <a:xfrm flipH="1">
            <a:off x="-1" y="10"/>
            <a:ext cx="12192000" cy="6857990"/>
          </a:xfrm>
          <a:prstGeom prst="rect">
            <a:avLst/>
          </a:prstGeom>
        </p:spPr>
      </p:pic>
      <p:sp>
        <p:nvSpPr>
          <p:cNvPr id="3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EE8A01EC-9683-49CA-A2EC-D7AD59E132B6}"/>
              </a:ext>
            </a:extLst>
          </p:cNvPr>
          <p:cNvSpPr>
            <a:spLocks noGrp="1"/>
          </p:cNvSpPr>
          <p:nvPr>
            <p:ph type="title"/>
          </p:nvPr>
        </p:nvSpPr>
        <p:spPr>
          <a:xfrm>
            <a:off x="709448" y="1913950"/>
            <a:ext cx="4204137" cy="1342754"/>
          </a:xfrm>
        </p:spPr>
        <p:txBody>
          <a:bodyPr>
            <a:normAutofit fontScale="90000"/>
          </a:bodyPr>
          <a:lstStyle/>
          <a:p>
            <a:pPr algn="ctr"/>
            <a:r>
              <a:rPr lang="en-US" sz="3100" dirty="0"/>
              <a:t>Resurrection hypothesis has great explanatory power</a:t>
            </a:r>
          </a:p>
        </p:txBody>
      </p:sp>
      <p:cxnSp>
        <p:nvCxnSpPr>
          <p:cNvPr id="38"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FD555EC-8734-4995-A4E6-A37E42C30610}"/>
              </a:ext>
            </a:extLst>
          </p:cNvPr>
          <p:cNvSpPr>
            <a:spLocks noGrp="1"/>
          </p:cNvSpPr>
          <p:nvPr>
            <p:ph idx="1"/>
          </p:nvPr>
        </p:nvSpPr>
        <p:spPr>
          <a:xfrm>
            <a:off x="525516" y="3417573"/>
            <a:ext cx="4593021" cy="2619839"/>
          </a:xfrm>
        </p:spPr>
        <p:txBody>
          <a:bodyPr anchor="ctr">
            <a:normAutofit/>
          </a:bodyPr>
          <a:lstStyle/>
          <a:p>
            <a:pPr marL="0" indent="0">
              <a:buNone/>
            </a:pPr>
            <a:r>
              <a:rPr lang="en-US" sz="1800" dirty="0"/>
              <a:t>It explains:</a:t>
            </a:r>
          </a:p>
          <a:p>
            <a:r>
              <a:rPr lang="en-US" sz="1800" dirty="0"/>
              <a:t>Why body of Jesus was gone.</a:t>
            </a:r>
          </a:p>
          <a:p>
            <a:r>
              <a:rPr lang="en-US" sz="1800" dirty="0"/>
              <a:t>Why people repeatedly saw Jesus alive despite public crucifixion.</a:t>
            </a:r>
          </a:p>
        </p:txBody>
      </p:sp>
    </p:spTree>
    <p:extLst>
      <p:ext uri="{BB962C8B-B14F-4D97-AF65-F5344CB8AC3E}">
        <p14:creationId xmlns:p14="http://schemas.microsoft.com/office/powerpoint/2010/main" val="18166808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2" name="Group 98">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223"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4"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5"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6"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7"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8"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9"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0"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1"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2"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3"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4"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5"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6"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7"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8"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9"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0"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41"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2" name="Group 119">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243" name="Rectangle 120">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4" name="Isosceles Triangle 121">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5" name="Rectangle 122">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46" name="Rectangle 124">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7" name="Group 126">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248"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9"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0"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1"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2"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3"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4"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5"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6"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7"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8"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9"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60"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1"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2"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3"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4"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5"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6"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8D9DEE57-906A-493A-98A1-220300E9325B}"/>
              </a:ext>
            </a:extLst>
          </p:cNvPr>
          <p:cNvSpPr>
            <a:spLocks noGrp="1"/>
          </p:cNvSpPr>
          <p:nvPr>
            <p:ph type="title"/>
          </p:nvPr>
        </p:nvSpPr>
        <p:spPr>
          <a:xfrm>
            <a:off x="1378425" y="5199797"/>
            <a:ext cx="9435152" cy="789673"/>
          </a:xfrm>
        </p:spPr>
        <p:txBody>
          <a:bodyPr vert="horz" lIns="228600" tIns="228600" rIns="228600" bIns="0" rtlCol="0" anchor="ctr">
            <a:normAutofit/>
          </a:bodyPr>
          <a:lstStyle/>
          <a:p>
            <a:pPr>
              <a:lnSpc>
                <a:spcPct val="80000"/>
              </a:lnSpc>
            </a:pPr>
            <a:r>
              <a:rPr lang="en-US" dirty="0">
                <a:solidFill>
                  <a:schemeClr val="bg1"/>
                </a:solidFill>
              </a:rPr>
              <a:t>Criterion #2. Plausibility</a:t>
            </a:r>
          </a:p>
        </p:txBody>
      </p:sp>
      <p:pic>
        <p:nvPicPr>
          <p:cNvPr id="158" name="Content Placeholder 8" descr="A close up of a rock&#10;&#10;Description automatically generated">
            <a:extLst>
              <a:ext uri="{FF2B5EF4-FFF2-40B4-BE49-F238E27FC236}">
                <a16:creationId xmlns:a16="http://schemas.microsoft.com/office/drawing/2014/main" id="{BF8C02F5-22A9-450D-8E5E-B9DC7F255B86}"/>
              </a:ext>
            </a:extLst>
          </p:cNvPr>
          <p:cNvPicPr>
            <a:picLocks noChangeAspect="1"/>
          </p:cNvPicPr>
          <p:nvPr/>
        </p:nvPicPr>
        <p:blipFill rotWithShape="1">
          <a:blip r:embed="rId2"/>
          <a:srcRect t="15493" b="11711"/>
          <a:stretch/>
        </p:blipFill>
        <p:spPr>
          <a:xfrm>
            <a:off x="20" y="10"/>
            <a:ext cx="12191980" cy="5058947"/>
          </a:xfrm>
          <a:custGeom>
            <a:avLst/>
            <a:gdLst/>
            <a:ahLst/>
            <a:cxnLst/>
            <a:rect l="l" t="t" r="r" b="b"/>
            <a:pathLst>
              <a:path w="12192000" h="5058957">
                <a:moveTo>
                  <a:pt x="0" y="0"/>
                </a:moveTo>
                <a:lnTo>
                  <a:pt x="12192000" y="0"/>
                </a:lnTo>
                <a:lnTo>
                  <a:pt x="12192000" y="259692"/>
                </a:lnTo>
                <a:lnTo>
                  <a:pt x="12192000" y="3542069"/>
                </a:lnTo>
                <a:lnTo>
                  <a:pt x="12192000" y="3734194"/>
                </a:lnTo>
                <a:lnTo>
                  <a:pt x="12192000" y="4710012"/>
                </a:lnTo>
                <a:lnTo>
                  <a:pt x="12113803" y="4718295"/>
                </a:lnTo>
                <a:cubicBezTo>
                  <a:pt x="10139508" y="4916244"/>
                  <a:pt x="8237152" y="5009247"/>
                  <a:pt x="6753597" y="5041852"/>
                </a:cubicBezTo>
                <a:cubicBezTo>
                  <a:pt x="4940362" y="5081701"/>
                  <a:pt x="2657278" y="5062371"/>
                  <a:pt x="400746" y="4870509"/>
                </a:cubicBezTo>
                <a:lnTo>
                  <a:pt x="0" y="4833533"/>
                </a:lnTo>
                <a:lnTo>
                  <a:pt x="0" y="3734194"/>
                </a:lnTo>
                <a:lnTo>
                  <a:pt x="0" y="3542069"/>
                </a:lnTo>
                <a:lnTo>
                  <a:pt x="0" y="259692"/>
                </a:lnTo>
                <a:close/>
              </a:path>
            </a:pathLst>
          </a:custGeom>
        </p:spPr>
      </p:pic>
    </p:spTree>
    <p:extLst>
      <p:ext uri="{BB962C8B-B14F-4D97-AF65-F5344CB8AC3E}">
        <p14:creationId xmlns:p14="http://schemas.microsoft.com/office/powerpoint/2010/main" val="22892937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A01EC-9683-49CA-A2EC-D7AD59E132B6}"/>
              </a:ext>
            </a:extLst>
          </p:cNvPr>
          <p:cNvSpPr>
            <a:spLocks noGrp="1"/>
          </p:cNvSpPr>
          <p:nvPr>
            <p:ph type="title"/>
          </p:nvPr>
        </p:nvSpPr>
        <p:spPr>
          <a:xfrm>
            <a:off x="801099" y="1396289"/>
            <a:ext cx="5431750" cy="1325563"/>
          </a:xfrm>
        </p:spPr>
        <p:txBody>
          <a:bodyPr>
            <a:normAutofit fontScale="90000"/>
          </a:bodyPr>
          <a:lstStyle/>
          <a:p>
            <a:r>
              <a:rPr lang="en-US" dirty="0"/>
              <a:t>Resurrection hypothesis has plausibility</a:t>
            </a:r>
          </a:p>
        </p:txBody>
      </p:sp>
      <p:sp>
        <p:nvSpPr>
          <p:cNvPr id="3" name="Content Placeholder 2">
            <a:extLst>
              <a:ext uri="{FF2B5EF4-FFF2-40B4-BE49-F238E27FC236}">
                <a16:creationId xmlns:a16="http://schemas.microsoft.com/office/drawing/2014/main" id="{0FD555EC-8734-4995-A4E6-A37E42C30610}"/>
              </a:ext>
            </a:extLst>
          </p:cNvPr>
          <p:cNvSpPr>
            <a:spLocks noGrp="1"/>
          </p:cNvSpPr>
          <p:nvPr>
            <p:ph idx="1"/>
          </p:nvPr>
        </p:nvSpPr>
        <p:spPr>
          <a:xfrm>
            <a:off x="805543" y="2871982"/>
            <a:ext cx="5006336" cy="3181684"/>
          </a:xfrm>
        </p:spPr>
        <p:txBody>
          <a:bodyPr anchor="t">
            <a:normAutofit/>
          </a:bodyPr>
          <a:lstStyle/>
          <a:p>
            <a:r>
              <a:rPr lang="en-US" sz="1800" dirty="0"/>
              <a:t>Jesus had an unparalleled life.</a:t>
            </a:r>
          </a:p>
          <a:p>
            <a:r>
              <a:rPr lang="en-US" sz="1800" dirty="0"/>
              <a:t>He made unparalleled claims.</a:t>
            </a:r>
          </a:p>
          <a:p>
            <a:r>
              <a:rPr lang="en-US" sz="1800" dirty="0"/>
              <a:t>The resurrection is divine confirmation of his claims.</a:t>
            </a:r>
          </a:p>
        </p:txBody>
      </p:sp>
      <p:sp>
        <p:nvSpPr>
          <p:cNvPr id="19" name="Freeform: Shape 1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317F73D-8E63-4DB9-8D06-69C3D86AD93F}"/>
              </a:ext>
            </a:extLst>
          </p:cNvPr>
          <p:cNvPicPr>
            <a:picLocks noChangeAspect="1"/>
          </p:cNvPicPr>
          <p:nvPr/>
        </p:nvPicPr>
        <p:blipFill rotWithShape="1">
          <a:blip r:embed="rId2"/>
          <a:srcRect l="35560" r="14809"/>
          <a:stretch/>
        </p:blipFill>
        <p:spPr>
          <a:xfrm>
            <a:off x="6167846" y="10"/>
            <a:ext cx="6024154" cy="6857990"/>
          </a:xfrm>
          <a:custGeom>
            <a:avLst/>
            <a:gdLst/>
            <a:ahLst/>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Tree>
    <p:extLst>
      <p:ext uri="{BB962C8B-B14F-4D97-AF65-F5344CB8AC3E}">
        <p14:creationId xmlns:p14="http://schemas.microsoft.com/office/powerpoint/2010/main" val="973832466"/>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DBE143-A5C6-40E8-8D6B-21C6660875CC}"/>
              </a:ext>
            </a:extLst>
          </p:cNvPr>
          <p:cNvPicPr>
            <a:picLocks noChangeAspect="1"/>
          </p:cNvPicPr>
          <p:nvPr/>
        </p:nvPicPr>
        <p:blipFill rotWithShape="1">
          <a:blip r:embed="rId2"/>
          <a:srcRect l="22847" r="10203" b="2"/>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9" name="Freeform: Shape 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 name="Freeform: Shape 1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693DC6A-DB00-45D1-83A9-9E0F7C8C8AB1}"/>
              </a:ext>
            </a:extLst>
          </p:cNvPr>
          <p:cNvSpPr>
            <a:spLocks noGrp="1"/>
          </p:cNvSpPr>
          <p:nvPr>
            <p:ph type="title"/>
          </p:nvPr>
        </p:nvSpPr>
        <p:spPr>
          <a:xfrm>
            <a:off x="6801436" y="1396289"/>
            <a:ext cx="4819952" cy="1325563"/>
          </a:xfrm>
        </p:spPr>
        <p:txBody>
          <a:bodyPr>
            <a:normAutofit/>
          </a:bodyPr>
          <a:lstStyle/>
          <a:p>
            <a:r>
              <a:rPr lang="en-US" dirty="0"/>
              <a:t>Vision hypothesis lack plausibility</a:t>
            </a:r>
          </a:p>
        </p:txBody>
      </p:sp>
      <p:sp>
        <p:nvSpPr>
          <p:cNvPr id="3" name="Content Placeholder 2">
            <a:extLst>
              <a:ext uri="{FF2B5EF4-FFF2-40B4-BE49-F238E27FC236}">
                <a16:creationId xmlns:a16="http://schemas.microsoft.com/office/drawing/2014/main" id="{215F33E0-9246-4A0B-BD7F-E40AF1ECB689}"/>
              </a:ext>
            </a:extLst>
          </p:cNvPr>
          <p:cNvSpPr>
            <a:spLocks noGrp="1"/>
          </p:cNvSpPr>
          <p:nvPr>
            <p:ph idx="1"/>
          </p:nvPr>
        </p:nvSpPr>
        <p:spPr>
          <a:xfrm>
            <a:off x="6801435" y="2871982"/>
            <a:ext cx="4819951" cy="3181684"/>
          </a:xfrm>
        </p:spPr>
        <p:txBody>
          <a:bodyPr anchor="t">
            <a:normAutofit/>
          </a:bodyPr>
          <a:lstStyle/>
          <a:p>
            <a:pPr marL="0" indent="0">
              <a:buNone/>
            </a:pPr>
            <a:r>
              <a:rPr lang="en-US" sz="2000" b="1" dirty="0"/>
              <a:t>Psychoanalysis</a:t>
            </a:r>
            <a:endParaRPr lang="en-US" sz="1700" b="1" dirty="0"/>
          </a:p>
          <a:p>
            <a:r>
              <a:rPr lang="en-US" sz="1700" dirty="0"/>
              <a:t>Psychoanalysis is notoriously difficult even when the patient is seated in front of you, but it is virtually impossible with historical figures.</a:t>
            </a:r>
          </a:p>
          <a:p>
            <a:r>
              <a:rPr lang="en-US" sz="1700" dirty="0"/>
              <a:t>“</a:t>
            </a:r>
            <a:r>
              <a:rPr lang="en-US" sz="1700" dirty="0" err="1"/>
              <a:t>Lüdemann’s</a:t>
            </a:r>
            <a:r>
              <a:rPr lang="en-US" sz="1700" dirty="0"/>
              <a:t> whole theory is based on imaginative conjectures about Peter’s psychological state, of which we know almost nothing.” (Craig, 194)</a:t>
            </a:r>
          </a:p>
          <a:p>
            <a:r>
              <a:rPr lang="en-US" sz="1700" dirty="0"/>
              <a:t>He focuses on Paul but what about Peter? We do not have in the New Testament any narrative at all of Peter’s experience of seeing Jesus.</a:t>
            </a:r>
          </a:p>
        </p:txBody>
      </p:sp>
    </p:spTree>
    <p:extLst>
      <p:ext uri="{BB962C8B-B14F-4D97-AF65-F5344CB8AC3E}">
        <p14:creationId xmlns:p14="http://schemas.microsoft.com/office/powerpoint/2010/main" val="1011456661"/>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66B6299-C216-4A0E-B907-B9485FCA514D}"/>
              </a:ext>
            </a:extLst>
          </p:cNvPr>
          <p:cNvPicPr>
            <a:picLocks noChangeAspect="1"/>
          </p:cNvPicPr>
          <p:nvPr/>
        </p:nvPicPr>
        <p:blipFill rotWithShape="1">
          <a:blip r:embed="rId2"/>
          <a:srcRect t="11671" r="1" b="1"/>
          <a:stretch/>
        </p:blipFill>
        <p:spPr>
          <a:xfrm>
            <a:off x="603671" y="-1"/>
            <a:ext cx="11588329" cy="6857999"/>
          </a:xfrm>
          <a:prstGeom prst="rect">
            <a:avLst/>
          </a:prstGeom>
        </p:spPr>
      </p:pic>
      <p:sp>
        <p:nvSpPr>
          <p:cNvPr id="12" name="Rectangle 11">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93DC6A-DB00-45D1-83A9-9E0F7C8C8AB1}"/>
              </a:ext>
            </a:extLst>
          </p:cNvPr>
          <p:cNvSpPr>
            <a:spLocks noGrp="1"/>
          </p:cNvSpPr>
          <p:nvPr>
            <p:ph type="title"/>
          </p:nvPr>
        </p:nvSpPr>
        <p:spPr>
          <a:xfrm>
            <a:off x="1166649" y="721805"/>
            <a:ext cx="3874686" cy="2147520"/>
          </a:xfrm>
        </p:spPr>
        <p:txBody>
          <a:bodyPr>
            <a:normAutofit/>
          </a:bodyPr>
          <a:lstStyle/>
          <a:p>
            <a:r>
              <a:rPr lang="en-US" dirty="0">
                <a:solidFill>
                  <a:schemeClr val="bg1"/>
                </a:solidFill>
              </a:rPr>
              <a:t>Vision hypothesis lack plausibility</a:t>
            </a:r>
          </a:p>
        </p:txBody>
      </p:sp>
      <p:sp>
        <p:nvSpPr>
          <p:cNvPr id="14" name="Rectangle 13">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7"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15F33E0-9246-4A0B-BD7F-E40AF1ECB689}"/>
              </a:ext>
            </a:extLst>
          </p:cNvPr>
          <p:cNvSpPr>
            <a:spLocks noGrp="1"/>
          </p:cNvSpPr>
          <p:nvPr>
            <p:ph idx="1"/>
          </p:nvPr>
        </p:nvSpPr>
        <p:spPr>
          <a:xfrm>
            <a:off x="1166649" y="3379979"/>
            <a:ext cx="3874685" cy="3186359"/>
          </a:xfrm>
        </p:spPr>
        <p:txBody>
          <a:bodyPr anchor="ctr">
            <a:normAutofit/>
          </a:bodyPr>
          <a:lstStyle/>
          <a:p>
            <a:pPr marL="0" indent="0">
              <a:buNone/>
            </a:pPr>
            <a:r>
              <a:rPr lang="en-US" sz="1800" b="1" dirty="0">
                <a:solidFill>
                  <a:schemeClr val="bg1"/>
                </a:solidFill>
              </a:rPr>
              <a:t>Guilt complex</a:t>
            </a:r>
          </a:p>
          <a:p>
            <a:r>
              <a:rPr lang="en-US" sz="1500" dirty="0">
                <a:solidFill>
                  <a:schemeClr val="bg1"/>
                </a:solidFill>
              </a:rPr>
              <a:t>Paul was a happy, very successful Jew—a star pupil—he did not have a guilt complex (Phil. 3:6)</a:t>
            </a:r>
          </a:p>
          <a:p>
            <a:r>
              <a:rPr lang="en-US" sz="1500" dirty="0">
                <a:solidFill>
                  <a:schemeClr val="bg1"/>
                </a:solidFill>
              </a:rPr>
              <a:t>Paul “experiences no troubles, no problems, no qualms of conscience. He is a star pupil, the student to get the thousand-dollar graduate scholarship in Gamaliel’s Seminary.… Nowhere in Paul’s writings is there any indication … that psychologically Paul had some problem of conscience.” (</a:t>
            </a:r>
            <a:r>
              <a:rPr lang="en-US" sz="1500" dirty="0" err="1">
                <a:solidFill>
                  <a:schemeClr val="bg1"/>
                </a:solidFill>
              </a:rPr>
              <a:t>Stendahl</a:t>
            </a:r>
            <a:r>
              <a:rPr lang="en-US" sz="1500" dirty="0">
                <a:solidFill>
                  <a:schemeClr val="bg1"/>
                </a:solidFill>
              </a:rPr>
              <a:t>, </a:t>
            </a:r>
            <a:r>
              <a:rPr lang="en-US" sz="1500" i="1" dirty="0">
                <a:solidFill>
                  <a:schemeClr val="bg1"/>
                </a:solidFill>
              </a:rPr>
              <a:t>Paul Among Jews and Gentiles</a:t>
            </a:r>
            <a:r>
              <a:rPr lang="en-US" sz="1500" dirty="0">
                <a:solidFill>
                  <a:schemeClr val="bg1"/>
                </a:solidFill>
              </a:rPr>
              <a:t>, 12, 13)</a:t>
            </a:r>
          </a:p>
          <a:p>
            <a:endParaRPr lang="en-US" sz="1500" dirty="0">
              <a:solidFill>
                <a:schemeClr val="bg1"/>
              </a:solidFill>
            </a:endParaRPr>
          </a:p>
        </p:txBody>
      </p:sp>
    </p:spTree>
    <p:extLst>
      <p:ext uri="{BB962C8B-B14F-4D97-AF65-F5344CB8AC3E}">
        <p14:creationId xmlns:p14="http://schemas.microsoft.com/office/powerpoint/2010/main" val="20346118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3DC6A-DB00-45D1-83A9-9E0F7C8C8AB1}"/>
              </a:ext>
            </a:extLst>
          </p:cNvPr>
          <p:cNvSpPr>
            <a:spLocks noGrp="1"/>
          </p:cNvSpPr>
          <p:nvPr>
            <p:ph type="title"/>
          </p:nvPr>
        </p:nvSpPr>
        <p:spPr>
          <a:xfrm>
            <a:off x="481013" y="3752849"/>
            <a:ext cx="3290887" cy="2452687"/>
          </a:xfrm>
        </p:spPr>
        <p:txBody>
          <a:bodyPr anchor="ctr">
            <a:normAutofit/>
          </a:bodyPr>
          <a:lstStyle/>
          <a:p>
            <a:r>
              <a:rPr lang="en-US" sz="3600" dirty="0"/>
              <a:t>Vision hypothesis lacks plausibility</a:t>
            </a:r>
          </a:p>
        </p:txBody>
      </p:sp>
      <p:pic>
        <p:nvPicPr>
          <p:cNvPr id="4" name="Picture 3">
            <a:extLst>
              <a:ext uri="{FF2B5EF4-FFF2-40B4-BE49-F238E27FC236}">
                <a16:creationId xmlns:a16="http://schemas.microsoft.com/office/drawing/2014/main" id="{0BA1D931-B6A6-4B29-BD79-EA9B02650A95}"/>
              </a:ext>
            </a:extLst>
          </p:cNvPr>
          <p:cNvPicPr>
            <a:picLocks noChangeAspect="1"/>
          </p:cNvPicPr>
          <p:nvPr/>
        </p:nvPicPr>
        <p:blipFill rotWithShape="1">
          <a:blip r:embed="rId2"/>
          <a:srcRect t="11472" b="3442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215F33E0-9246-4A0B-BD7F-E40AF1ECB689}"/>
              </a:ext>
            </a:extLst>
          </p:cNvPr>
          <p:cNvSpPr>
            <a:spLocks noGrp="1"/>
          </p:cNvSpPr>
          <p:nvPr>
            <p:ph idx="1"/>
          </p:nvPr>
        </p:nvSpPr>
        <p:spPr>
          <a:xfrm>
            <a:off x="4223982" y="3752850"/>
            <a:ext cx="7485413" cy="2452687"/>
          </a:xfrm>
        </p:spPr>
        <p:txBody>
          <a:bodyPr anchor="ctr">
            <a:normAutofit/>
          </a:bodyPr>
          <a:lstStyle/>
          <a:p>
            <a:pPr marL="0" indent="0">
              <a:buNone/>
            </a:pPr>
            <a:r>
              <a:rPr lang="en-US" sz="1800" b="1" dirty="0"/>
              <a:t>Why did not the women speak up?</a:t>
            </a:r>
          </a:p>
          <a:p>
            <a:r>
              <a:rPr lang="en-US" sz="1800" dirty="0"/>
              <a:t>The women “were so fearful that they kept [the empty tomb] to themselves all that time [30 years]. Really? Mark’s listeners are expected to believe that for thirty years no one in the Jerusalem church ever bothered to ask the women who tarried at the cross what happened afterwards?”(p. 177)</a:t>
            </a:r>
          </a:p>
        </p:txBody>
      </p:sp>
    </p:spTree>
    <p:extLst>
      <p:ext uri="{BB962C8B-B14F-4D97-AF65-F5344CB8AC3E}">
        <p14:creationId xmlns:p14="http://schemas.microsoft.com/office/powerpoint/2010/main" val="40224263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45196-8841-4A5B-A562-08D0D686A8EA}"/>
              </a:ext>
            </a:extLst>
          </p:cNvPr>
          <p:cNvSpPr>
            <a:spLocks noGrp="1"/>
          </p:cNvSpPr>
          <p:nvPr>
            <p:ph type="title"/>
          </p:nvPr>
        </p:nvSpPr>
        <p:spPr>
          <a:xfrm>
            <a:off x="6417733" y="490537"/>
            <a:ext cx="5291663" cy="1628775"/>
          </a:xfrm>
        </p:spPr>
        <p:txBody>
          <a:bodyPr anchor="b">
            <a:normAutofit/>
          </a:bodyPr>
          <a:lstStyle/>
          <a:p>
            <a:r>
              <a:rPr lang="en-US" sz="4000" dirty="0"/>
              <a:t>Vision hypothesis lacks plausibility</a:t>
            </a:r>
          </a:p>
        </p:txBody>
      </p:sp>
      <p:pic>
        <p:nvPicPr>
          <p:cNvPr id="4" name="Picture 3">
            <a:extLst>
              <a:ext uri="{FF2B5EF4-FFF2-40B4-BE49-F238E27FC236}">
                <a16:creationId xmlns:a16="http://schemas.microsoft.com/office/drawing/2014/main" id="{D44B0233-DF84-4B89-9645-67835A99FEFC}"/>
              </a:ext>
            </a:extLst>
          </p:cNvPr>
          <p:cNvPicPr>
            <a:picLocks noChangeAspect="1"/>
          </p:cNvPicPr>
          <p:nvPr/>
        </p:nvPicPr>
        <p:blipFill rotWithShape="1">
          <a:blip r:embed="rId2"/>
          <a:srcRect l="20076" r="12574"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31F534AA-AE4F-47AE-AEB7-D2F8E6BBB88A}"/>
              </a:ext>
            </a:extLst>
          </p:cNvPr>
          <p:cNvSpPr>
            <a:spLocks noGrp="1"/>
          </p:cNvSpPr>
          <p:nvPr>
            <p:ph idx="1"/>
          </p:nvPr>
        </p:nvSpPr>
        <p:spPr>
          <a:xfrm>
            <a:off x="6417734" y="2614612"/>
            <a:ext cx="5291663" cy="3752849"/>
          </a:xfrm>
        </p:spPr>
        <p:txBody>
          <a:bodyPr>
            <a:normAutofit/>
          </a:bodyPr>
          <a:lstStyle/>
          <a:p>
            <a:pPr marL="0" indent="0">
              <a:buNone/>
            </a:pPr>
            <a:r>
              <a:rPr lang="en-US" sz="2400" b="1" dirty="0"/>
              <a:t>It ignores catastrophe of crucifixion</a:t>
            </a:r>
          </a:p>
          <a:p>
            <a:r>
              <a:rPr lang="en-US" sz="1800" dirty="0"/>
              <a:t>“</a:t>
            </a:r>
            <a:r>
              <a:rPr lang="en-US" sz="1800" dirty="0" err="1"/>
              <a:t>Goulder</a:t>
            </a:r>
            <a:r>
              <a:rPr lang="en-US" sz="1800" dirty="0"/>
              <a:t> imagines without a shred of evidence a self-preoccupied Peter wrestling with his own guilt and shame rather than struggling with dashed messianic expectations.” (p. 194)</a:t>
            </a:r>
          </a:p>
          <a:p>
            <a:r>
              <a:rPr lang="en-US" sz="1800" dirty="0"/>
              <a:t>“…it cannot really take seriously what a catastrophe the crucifixion was for the disciples’ faith in Jesus.” (p. 194)</a:t>
            </a:r>
          </a:p>
          <a:p>
            <a:endParaRPr lang="en-US" sz="1800" dirty="0"/>
          </a:p>
          <a:p>
            <a:endParaRPr lang="en-US" sz="1800" dirty="0"/>
          </a:p>
        </p:txBody>
      </p:sp>
    </p:spTree>
    <p:extLst>
      <p:ext uri="{BB962C8B-B14F-4D97-AF65-F5344CB8AC3E}">
        <p14:creationId xmlns:p14="http://schemas.microsoft.com/office/powerpoint/2010/main" val="24941360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3EBB47-DDF9-4017-B5B6-675CDCCB0BC1}"/>
              </a:ext>
            </a:extLst>
          </p:cNvPr>
          <p:cNvPicPr>
            <a:picLocks noChangeAspect="1"/>
          </p:cNvPicPr>
          <p:nvPr/>
        </p:nvPicPr>
        <p:blipFill rotWithShape="1">
          <a:blip r:embed="rId2"/>
          <a:srcRect l="15896" t="2" r="15621"/>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0" name="Freeform: Shape 9">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Freeform: Shape 11">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2945196-8841-4A5B-A562-08D0D686A8EA}"/>
              </a:ext>
            </a:extLst>
          </p:cNvPr>
          <p:cNvSpPr>
            <a:spLocks noGrp="1"/>
          </p:cNvSpPr>
          <p:nvPr>
            <p:ph type="title"/>
          </p:nvPr>
        </p:nvSpPr>
        <p:spPr>
          <a:xfrm>
            <a:off x="6801436" y="1396289"/>
            <a:ext cx="4819952" cy="1325563"/>
          </a:xfrm>
        </p:spPr>
        <p:txBody>
          <a:bodyPr>
            <a:normAutofit/>
          </a:bodyPr>
          <a:lstStyle/>
          <a:p>
            <a:r>
              <a:rPr lang="en-US" dirty="0"/>
              <a:t>Vision hypothesis lacks plausibility</a:t>
            </a:r>
          </a:p>
        </p:txBody>
      </p:sp>
      <p:sp>
        <p:nvSpPr>
          <p:cNvPr id="3" name="Content Placeholder 2">
            <a:extLst>
              <a:ext uri="{FF2B5EF4-FFF2-40B4-BE49-F238E27FC236}">
                <a16:creationId xmlns:a16="http://schemas.microsoft.com/office/drawing/2014/main" id="{31F534AA-AE4F-47AE-AEB7-D2F8E6BBB88A}"/>
              </a:ext>
            </a:extLst>
          </p:cNvPr>
          <p:cNvSpPr>
            <a:spLocks noGrp="1"/>
          </p:cNvSpPr>
          <p:nvPr>
            <p:ph idx="1"/>
          </p:nvPr>
        </p:nvSpPr>
        <p:spPr>
          <a:xfrm>
            <a:off x="6801435" y="2871982"/>
            <a:ext cx="4819951" cy="3181684"/>
          </a:xfrm>
        </p:spPr>
        <p:txBody>
          <a:bodyPr anchor="t">
            <a:normAutofit/>
          </a:bodyPr>
          <a:lstStyle/>
          <a:p>
            <a:pPr marL="0" indent="0">
              <a:buNone/>
            </a:pPr>
            <a:r>
              <a:rPr lang="en-US" sz="1800" b="1"/>
              <a:t>All had same experience as Paul?</a:t>
            </a:r>
          </a:p>
          <a:p>
            <a:r>
              <a:rPr lang="en-US" sz="1800" dirty="0"/>
              <a:t>ALL the disciples would have needed to experience the resurrected Christ the same way as Paul’s “heavenly vision” (or hallucination).</a:t>
            </a:r>
          </a:p>
          <a:p>
            <a:endParaRPr lang="en-US" sz="1800" dirty="0"/>
          </a:p>
        </p:txBody>
      </p:sp>
    </p:spTree>
    <p:extLst>
      <p:ext uri="{BB962C8B-B14F-4D97-AF65-F5344CB8AC3E}">
        <p14:creationId xmlns:p14="http://schemas.microsoft.com/office/powerpoint/2010/main" val="2498598419"/>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 name="Group 98">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00"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2"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3"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8"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9"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0"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11"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12"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3"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4"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5"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6"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7"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8"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20" name="Group 119">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121" name="Rectangle 120">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2" name="Isosceles Triangle 121">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3" name="Rectangle 122">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25" name="Rectangle 124">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126">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66"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7"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8"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9"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0"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1"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2"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3"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4"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5"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6"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77"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78"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9"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0"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1"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2"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3"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4"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8D9DEE57-906A-493A-98A1-220300E9325B}"/>
              </a:ext>
            </a:extLst>
          </p:cNvPr>
          <p:cNvSpPr>
            <a:spLocks noGrp="1"/>
          </p:cNvSpPr>
          <p:nvPr>
            <p:ph type="title"/>
          </p:nvPr>
        </p:nvSpPr>
        <p:spPr>
          <a:xfrm>
            <a:off x="1378425" y="5199797"/>
            <a:ext cx="9435152" cy="789673"/>
          </a:xfrm>
        </p:spPr>
        <p:txBody>
          <a:bodyPr vert="horz" lIns="228600" tIns="228600" rIns="228600" bIns="0" rtlCol="0" anchor="ctr">
            <a:normAutofit/>
          </a:bodyPr>
          <a:lstStyle/>
          <a:p>
            <a:pPr>
              <a:lnSpc>
                <a:spcPct val="80000"/>
              </a:lnSpc>
            </a:pPr>
            <a:r>
              <a:rPr lang="en-US" dirty="0">
                <a:solidFill>
                  <a:schemeClr val="bg1"/>
                </a:solidFill>
              </a:rPr>
              <a:t>Criterion #3. Not being ad hoc (or contrived)</a:t>
            </a:r>
          </a:p>
        </p:txBody>
      </p:sp>
      <p:pic>
        <p:nvPicPr>
          <p:cNvPr id="158" name="Content Placeholder 8" descr="A close up of a rock&#10;&#10;Description automatically generated">
            <a:extLst>
              <a:ext uri="{FF2B5EF4-FFF2-40B4-BE49-F238E27FC236}">
                <a16:creationId xmlns:a16="http://schemas.microsoft.com/office/drawing/2014/main" id="{BF8C02F5-22A9-450D-8E5E-B9DC7F255B86}"/>
              </a:ext>
            </a:extLst>
          </p:cNvPr>
          <p:cNvPicPr>
            <a:picLocks noChangeAspect="1"/>
          </p:cNvPicPr>
          <p:nvPr/>
        </p:nvPicPr>
        <p:blipFill rotWithShape="1">
          <a:blip r:embed="rId2"/>
          <a:srcRect t="15493" b="11711"/>
          <a:stretch/>
        </p:blipFill>
        <p:spPr>
          <a:xfrm>
            <a:off x="20" y="10"/>
            <a:ext cx="12191980" cy="5058947"/>
          </a:xfrm>
          <a:custGeom>
            <a:avLst/>
            <a:gdLst/>
            <a:ahLst/>
            <a:cxnLst/>
            <a:rect l="l" t="t" r="r" b="b"/>
            <a:pathLst>
              <a:path w="12192000" h="5058957">
                <a:moveTo>
                  <a:pt x="0" y="0"/>
                </a:moveTo>
                <a:lnTo>
                  <a:pt x="12192000" y="0"/>
                </a:lnTo>
                <a:lnTo>
                  <a:pt x="12192000" y="259692"/>
                </a:lnTo>
                <a:lnTo>
                  <a:pt x="12192000" y="3542069"/>
                </a:lnTo>
                <a:lnTo>
                  <a:pt x="12192000" y="3734194"/>
                </a:lnTo>
                <a:lnTo>
                  <a:pt x="12192000" y="4710012"/>
                </a:lnTo>
                <a:lnTo>
                  <a:pt x="12113803" y="4718295"/>
                </a:lnTo>
                <a:cubicBezTo>
                  <a:pt x="10139508" y="4916244"/>
                  <a:pt x="8237152" y="5009247"/>
                  <a:pt x="6753597" y="5041852"/>
                </a:cubicBezTo>
                <a:cubicBezTo>
                  <a:pt x="4940362" y="5081701"/>
                  <a:pt x="2657278" y="5062371"/>
                  <a:pt x="400746" y="4870509"/>
                </a:cubicBezTo>
                <a:lnTo>
                  <a:pt x="0" y="4833533"/>
                </a:lnTo>
                <a:lnTo>
                  <a:pt x="0" y="3734194"/>
                </a:lnTo>
                <a:lnTo>
                  <a:pt x="0" y="3542069"/>
                </a:lnTo>
                <a:lnTo>
                  <a:pt x="0" y="259692"/>
                </a:lnTo>
                <a:close/>
              </a:path>
            </a:pathLst>
          </a:custGeom>
        </p:spPr>
      </p:pic>
    </p:spTree>
    <p:extLst>
      <p:ext uri="{BB962C8B-B14F-4D97-AF65-F5344CB8AC3E}">
        <p14:creationId xmlns:p14="http://schemas.microsoft.com/office/powerpoint/2010/main" val="2527643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AFA09-7C51-4821-983C-50464111F4B1}"/>
              </a:ext>
            </a:extLst>
          </p:cNvPr>
          <p:cNvSpPr>
            <a:spLocks noGrp="1"/>
          </p:cNvSpPr>
          <p:nvPr>
            <p:ph type="title"/>
          </p:nvPr>
        </p:nvSpPr>
        <p:spPr>
          <a:xfrm>
            <a:off x="762001" y="803325"/>
            <a:ext cx="5314536" cy="1325563"/>
          </a:xfrm>
        </p:spPr>
        <p:txBody>
          <a:bodyPr>
            <a:normAutofit/>
          </a:bodyPr>
          <a:lstStyle/>
          <a:p>
            <a:r>
              <a:rPr lang="en-US"/>
              <a:t>Paul</a:t>
            </a:r>
          </a:p>
        </p:txBody>
      </p:sp>
      <p:sp>
        <p:nvSpPr>
          <p:cNvPr id="21" name="Freeform: Shape 2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AE6D967-982F-43ED-9082-135ADBE5F5E7}"/>
              </a:ext>
            </a:extLst>
          </p:cNvPr>
          <p:cNvPicPr>
            <a:picLocks noChangeAspect="1"/>
          </p:cNvPicPr>
          <p:nvPr/>
        </p:nvPicPr>
        <p:blipFill rotWithShape="1">
          <a:blip r:embed="rId2"/>
          <a:srcRect l="11160" t="35" r="24366" b="-33"/>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graphicFrame>
        <p:nvGraphicFramePr>
          <p:cNvPr id="16" name="Content Placeholder 2">
            <a:extLst>
              <a:ext uri="{FF2B5EF4-FFF2-40B4-BE49-F238E27FC236}">
                <a16:creationId xmlns:a16="http://schemas.microsoft.com/office/drawing/2014/main" id="{3644A85F-04DB-4C99-BEEE-2EA8C61948C6}"/>
              </a:ext>
            </a:extLst>
          </p:cNvPr>
          <p:cNvGraphicFramePr>
            <a:graphicFrameLocks noGrp="1"/>
          </p:cNvGraphicFramePr>
          <p:nvPr>
            <p:ph idx="1"/>
            <p:extLst>
              <p:ext uri="{D42A27DB-BD31-4B8C-83A1-F6EECF244321}">
                <p14:modId xmlns:p14="http://schemas.microsoft.com/office/powerpoint/2010/main" val="867564415"/>
              </p:ext>
            </p:extLst>
          </p:nvPr>
        </p:nvGraphicFramePr>
        <p:xfrm>
          <a:off x="762000" y="2279018"/>
          <a:ext cx="5314543" cy="3375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0495682"/>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9D38A0-FA79-4903-8B51-847331751CD3}"/>
              </a:ext>
            </a:extLst>
          </p:cNvPr>
          <p:cNvSpPr>
            <a:spLocks noGrp="1"/>
          </p:cNvSpPr>
          <p:nvPr>
            <p:ph type="title"/>
          </p:nvPr>
        </p:nvSpPr>
        <p:spPr>
          <a:xfrm>
            <a:off x="838200" y="963877"/>
            <a:ext cx="3494362" cy="4930246"/>
          </a:xfrm>
        </p:spPr>
        <p:txBody>
          <a:bodyPr>
            <a:normAutofit/>
          </a:bodyPr>
          <a:lstStyle/>
          <a:p>
            <a:pPr algn="r"/>
            <a:r>
              <a:rPr lang="en-US" dirty="0"/>
              <a:t>Ad hoc</a:t>
            </a:r>
          </a:p>
        </p:txBody>
      </p:sp>
      <p:cxnSp>
        <p:nvCxnSpPr>
          <p:cNvPr id="19" name="Straight Connector 18">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EBF291A-B81C-4FEF-BCF3-ABBBC9A350A1}"/>
              </a:ext>
            </a:extLst>
          </p:cNvPr>
          <p:cNvSpPr>
            <a:spLocks noGrp="1"/>
          </p:cNvSpPr>
          <p:nvPr>
            <p:ph idx="1"/>
          </p:nvPr>
        </p:nvSpPr>
        <p:spPr>
          <a:xfrm>
            <a:off x="4976031" y="963877"/>
            <a:ext cx="6377769" cy="4930246"/>
          </a:xfrm>
        </p:spPr>
        <p:txBody>
          <a:bodyPr anchor="ctr">
            <a:normAutofit/>
          </a:bodyPr>
          <a:lstStyle/>
          <a:p>
            <a:pPr marL="0" indent="0">
              <a:buNone/>
            </a:pPr>
            <a:r>
              <a:rPr lang="en-US" sz="2400" dirty="0"/>
              <a:t>A theory becomes increasingly ad hoc, or contrived, in proportion to the number of </a:t>
            </a:r>
            <a:r>
              <a:rPr lang="en-US" sz="2400" b="1" dirty="0"/>
              <a:t>additional assumptions </a:t>
            </a:r>
            <a:r>
              <a:rPr lang="en-US" sz="2400" dirty="0"/>
              <a:t>it requires us to adopt. (p. 198)</a:t>
            </a:r>
          </a:p>
        </p:txBody>
      </p:sp>
    </p:spTree>
    <p:extLst>
      <p:ext uri="{BB962C8B-B14F-4D97-AF65-F5344CB8AC3E}">
        <p14:creationId xmlns:p14="http://schemas.microsoft.com/office/powerpoint/2010/main" val="2772473729"/>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65CDE2-194C-4A17-9E3C-017E8A8970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9D6330-734E-4E7A-95B1-23FA967AF8F9}"/>
              </a:ext>
            </a:extLst>
          </p:cNvPr>
          <p:cNvSpPr>
            <a:spLocks noGrp="1"/>
          </p:cNvSpPr>
          <p:nvPr>
            <p:ph type="title"/>
          </p:nvPr>
        </p:nvSpPr>
        <p:spPr>
          <a:xfrm>
            <a:off x="943276" y="712268"/>
            <a:ext cx="10410524" cy="1193533"/>
          </a:xfrm>
        </p:spPr>
        <p:txBody>
          <a:bodyPr>
            <a:normAutofit/>
          </a:bodyPr>
          <a:lstStyle/>
          <a:p>
            <a:r>
              <a:rPr lang="en-US">
                <a:solidFill>
                  <a:srgbClr val="FFFFFF"/>
                </a:solidFill>
              </a:rPr>
              <a:t>Vision hypothesis is ad hoc</a:t>
            </a:r>
            <a:endParaRPr lang="en-US" dirty="0">
              <a:solidFill>
                <a:srgbClr val="FFFFFF"/>
              </a:solidFill>
            </a:endParaRPr>
          </a:p>
        </p:txBody>
      </p:sp>
      <p:cxnSp>
        <p:nvCxnSpPr>
          <p:cNvPr id="10" name="Straight Connector 9">
            <a:extLst>
              <a:ext uri="{FF2B5EF4-FFF2-40B4-BE49-F238E27FC236}">
                <a16:creationId xmlns:a16="http://schemas.microsoft.com/office/drawing/2014/main" id="{F2AE495E-2AAF-4BC1-87A5-331009D82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448F480-BF86-4BF8-AD50-E23BCA5CD922}"/>
              </a:ext>
            </a:extLst>
          </p:cNvPr>
          <p:cNvSpPr>
            <a:spLocks noGrp="1"/>
          </p:cNvSpPr>
          <p:nvPr>
            <p:ph idx="1"/>
          </p:nvPr>
        </p:nvSpPr>
        <p:spPr>
          <a:xfrm>
            <a:off x="943276" y="2050181"/>
            <a:ext cx="10410524" cy="4126782"/>
          </a:xfrm>
        </p:spPr>
        <p:txBody>
          <a:bodyPr>
            <a:normAutofit/>
          </a:bodyPr>
          <a:lstStyle/>
          <a:p>
            <a:pPr marL="0" indent="0">
              <a:buNone/>
            </a:pPr>
            <a:r>
              <a:rPr lang="en-US" sz="2200" b="1" dirty="0">
                <a:solidFill>
                  <a:srgbClr val="FFFFFF"/>
                </a:solidFill>
              </a:rPr>
              <a:t>Too many assumptions!</a:t>
            </a:r>
          </a:p>
          <a:p>
            <a:pPr marL="514350" indent="-514350">
              <a:buFont typeface="+mj-lt"/>
              <a:buAutoNum type="arabicPeriod"/>
            </a:pPr>
            <a:r>
              <a:rPr lang="en-US" sz="2200" dirty="0">
                <a:solidFill>
                  <a:srgbClr val="FFFFFF"/>
                </a:solidFill>
              </a:rPr>
              <a:t>The disciples fled back to Galilee on the night of Jesus’ arrest (needs to put distance between disciples and gravesite… so they don’t investigate tomb)</a:t>
            </a:r>
          </a:p>
          <a:p>
            <a:pPr marL="514350" indent="-514350">
              <a:buFont typeface="+mj-lt"/>
              <a:buAutoNum type="arabicPeriod"/>
            </a:pPr>
            <a:r>
              <a:rPr lang="en-US" sz="2200" dirty="0">
                <a:solidFill>
                  <a:srgbClr val="FFFFFF"/>
                </a:solidFill>
              </a:rPr>
              <a:t>Peter was so obsessed with guilt that he projected a hallucination of Jesus.</a:t>
            </a:r>
          </a:p>
          <a:p>
            <a:pPr marL="514350" indent="-514350">
              <a:buFont typeface="+mj-lt"/>
              <a:buAutoNum type="arabicPeriod"/>
            </a:pPr>
            <a:r>
              <a:rPr lang="en-US" sz="2200" dirty="0">
                <a:solidFill>
                  <a:srgbClr val="FFFFFF"/>
                </a:solidFill>
              </a:rPr>
              <a:t>The remaining disciples became so carried away that they also hallucinated visions of Jesus.</a:t>
            </a:r>
          </a:p>
          <a:p>
            <a:pPr marL="514350" indent="-514350">
              <a:buFont typeface="+mj-lt"/>
              <a:buAutoNum type="arabicPeriod"/>
            </a:pPr>
            <a:r>
              <a:rPr lang="en-US" sz="2200" dirty="0">
                <a:solidFill>
                  <a:srgbClr val="FFFFFF"/>
                </a:solidFill>
              </a:rPr>
              <a:t>Paul had an unconscious struggle with the Jewish Law and a secret attraction to Christianity.</a:t>
            </a:r>
          </a:p>
          <a:p>
            <a:pPr marL="0" indent="0">
              <a:buNone/>
            </a:pPr>
            <a:r>
              <a:rPr lang="en-US" sz="2200" dirty="0">
                <a:solidFill>
                  <a:srgbClr val="FFFFFF"/>
                </a:solidFill>
              </a:rPr>
              <a:t>These are just some of the additional assumptions that one must adopt to embrace </a:t>
            </a:r>
            <a:r>
              <a:rPr lang="en-US" sz="2200" dirty="0" err="1">
                <a:solidFill>
                  <a:srgbClr val="FFFFFF"/>
                </a:solidFill>
              </a:rPr>
              <a:t>Lüdemann’s</a:t>
            </a:r>
            <a:r>
              <a:rPr lang="en-US" sz="2200" dirty="0">
                <a:solidFill>
                  <a:srgbClr val="FFFFFF"/>
                </a:solidFill>
              </a:rPr>
              <a:t> Hallucination Hypothesis. Thus, his theory has a certain air of contrivance about it. (p. 199)</a:t>
            </a:r>
          </a:p>
        </p:txBody>
      </p:sp>
    </p:spTree>
    <p:extLst>
      <p:ext uri="{BB962C8B-B14F-4D97-AF65-F5344CB8AC3E}">
        <p14:creationId xmlns:p14="http://schemas.microsoft.com/office/powerpoint/2010/main" val="595664805"/>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68BBB-4DA2-42DD-80C9-CF85F752A36C}"/>
              </a:ext>
            </a:extLst>
          </p:cNvPr>
          <p:cNvPicPr>
            <a:picLocks noChangeAspect="1"/>
          </p:cNvPicPr>
          <p:nvPr/>
        </p:nvPicPr>
        <p:blipFill rotWithShape="1">
          <a:blip r:embed="rId2"/>
          <a:srcRect l="444"/>
          <a:stretch/>
        </p:blipFill>
        <p:spPr>
          <a:xfrm>
            <a:off x="-1" y="10"/>
            <a:ext cx="12192000" cy="6857990"/>
          </a:xfrm>
          <a:prstGeom prst="rect">
            <a:avLst/>
          </a:prstGeom>
        </p:spPr>
      </p:pic>
      <p:sp>
        <p:nvSpPr>
          <p:cNvPr id="2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EE8A01EC-9683-49CA-A2EC-D7AD59E132B6}"/>
              </a:ext>
            </a:extLst>
          </p:cNvPr>
          <p:cNvSpPr>
            <a:spLocks noGrp="1"/>
          </p:cNvSpPr>
          <p:nvPr>
            <p:ph type="title"/>
          </p:nvPr>
        </p:nvSpPr>
        <p:spPr>
          <a:xfrm>
            <a:off x="709448" y="1913950"/>
            <a:ext cx="4204137" cy="1342754"/>
          </a:xfrm>
        </p:spPr>
        <p:txBody>
          <a:bodyPr>
            <a:normAutofit fontScale="90000"/>
          </a:bodyPr>
          <a:lstStyle/>
          <a:p>
            <a:pPr algn="ctr"/>
            <a:r>
              <a:rPr lang="en-US" sz="3600" dirty="0"/>
              <a:t>Resurrection hypothesis is not ad hoc </a:t>
            </a:r>
          </a:p>
        </p:txBody>
      </p:sp>
      <p:cxnSp>
        <p:nvCxnSpPr>
          <p:cNvPr id="24" name="Straight Connector 18">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FD555EC-8734-4995-A4E6-A37E42C30610}"/>
              </a:ext>
            </a:extLst>
          </p:cNvPr>
          <p:cNvSpPr>
            <a:spLocks noGrp="1"/>
          </p:cNvSpPr>
          <p:nvPr>
            <p:ph idx="1"/>
          </p:nvPr>
        </p:nvSpPr>
        <p:spPr>
          <a:xfrm>
            <a:off x="525516" y="3417573"/>
            <a:ext cx="4593021" cy="2619839"/>
          </a:xfrm>
        </p:spPr>
        <p:txBody>
          <a:bodyPr anchor="ctr">
            <a:normAutofit/>
          </a:bodyPr>
          <a:lstStyle/>
          <a:p>
            <a:r>
              <a:rPr lang="en-US" sz="1800" dirty="0"/>
              <a:t>Resurrection hypothesis has fewer number of theories than the vision hypothesis.</a:t>
            </a:r>
          </a:p>
          <a:p>
            <a:r>
              <a:rPr lang="en-US" sz="1800" dirty="0"/>
              <a:t>It requires only one additional hypothesis—that God exists.</a:t>
            </a:r>
          </a:p>
          <a:p>
            <a:r>
              <a:rPr lang="en-US" sz="1800" dirty="0"/>
              <a:t>This is something that </a:t>
            </a:r>
            <a:r>
              <a:rPr lang="en-US" sz="1800" dirty="0" err="1"/>
              <a:t>Lüdemann</a:t>
            </a:r>
            <a:r>
              <a:rPr lang="en-US" sz="1800" dirty="0"/>
              <a:t> believes (note: he became an agnostic/atheist as result of this debate).</a:t>
            </a:r>
          </a:p>
        </p:txBody>
      </p:sp>
    </p:spTree>
    <p:extLst>
      <p:ext uri="{BB962C8B-B14F-4D97-AF65-F5344CB8AC3E}">
        <p14:creationId xmlns:p14="http://schemas.microsoft.com/office/powerpoint/2010/main" val="38287883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 name="Group 98">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00"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2"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3"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8"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9"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0"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11"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12"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3"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4"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5"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6"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7"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8"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20" name="Group 119">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121" name="Rectangle 120">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2" name="Isosceles Triangle 121">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3" name="Rectangle 122">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25" name="Rectangle 124">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126">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66"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7"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8"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9"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0"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1"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2"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3"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4"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5"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6"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77"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78"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9"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0"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1"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2"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3"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4"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8D9DEE57-906A-493A-98A1-220300E9325B}"/>
              </a:ext>
            </a:extLst>
          </p:cNvPr>
          <p:cNvSpPr>
            <a:spLocks noGrp="1"/>
          </p:cNvSpPr>
          <p:nvPr>
            <p:ph type="title"/>
          </p:nvPr>
        </p:nvSpPr>
        <p:spPr>
          <a:xfrm>
            <a:off x="1378425" y="5199797"/>
            <a:ext cx="9435152" cy="789673"/>
          </a:xfrm>
        </p:spPr>
        <p:txBody>
          <a:bodyPr vert="horz" lIns="228600" tIns="228600" rIns="228600" bIns="0" rtlCol="0" anchor="ctr">
            <a:normAutofit fontScale="90000"/>
          </a:bodyPr>
          <a:lstStyle/>
          <a:p>
            <a:pPr>
              <a:lnSpc>
                <a:spcPct val="80000"/>
              </a:lnSpc>
            </a:pPr>
            <a:r>
              <a:rPr lang="en-US" dirty="0">
                <a:solidFill>
                  <a:schemeClr val="bg1"/>
                </a:solidFill>
              </a:rPr>
              <a:t>Criterion #4. Being in accord with accepted beliefs</a:t>
            </a:r>
          </a:p>
        </p:txBody>
      </p:sp>
      <p:pic>
        <p:nvPicPr>
          <p:cNvPr id="158" name="Content Placeholder 8" descr="A close up of a rock&#10;&#10;Description automatically generated">
            <a:extLst>
              <a:ext uri="{FF2B5EF4-FFF2-40B4-BE49-F238E27FC236}">
                <a16:creationId xmlns:a16="http://schemas.microsoft.com/office/drawing/2014/main" id="{BF8C02F5-22A9-450D-8E5E-B9DC7F255B86}"/>
              </a:ext>
            </a:extLst>
          </p:cNvPr>
          <p:cNvPicPr>
            <a:picLocks noChangeAspect="1"/>
          </p:cNvPicPr>
          <p:nvPr/>
        </p:nvPicPr>
        <p:blipFill rotWithShape="1">
          <a:blip r:embed="rId2"/>
          <a:srcRect t="15493" b="11711"/>
          <a:stretch/>
        </p:blipFill>
        <p:spPr>
          <a:xfrm>
            <a:off x="20" y="10"/>
            <a:ext cx="12191980" cy="5058947"/>
          </a:xfrm>
          <a:custGeom>
            <a:avLst/>
            <a:gdLst/>
            <a:ahLst/>
            <a:cxnLst/>
            <a:rect l="l" t="t" r="r" b="b"/>
            <a:pathLst>
              <a:path w="12192000" h="5058957">
                <a:moveTo>
                  <a:pt x="0" y="0"/>
                </a:moveTo>
                <a:lnTo>
                  <a:pt x="12192000" y="0"/>
                </a:lnTo>
                <a:lnTo>
                  <a:pt x="12192000" y="259692"/>
                </a:lnTo>
                <a:lnTo>
                  <a:pt x="12192000" y="3542069"/>
                </a:lnTo>
                <a:lnTo>
                  <a:pt x="12192000" y="3734194"/>
                </a:lnTo>
                <a:lnTo>
                  <a:pt x="12192000" y="4710012"/>
                </a:lnTo>
                <a:lnTo>
                  <a:pt x="12113803" y="4718295"/>
                </a:lnTo>
                <a:cubicBezTo>
                  <a:pt x="10139508" y="4916244"/>
                  <a:pt x="8237152" y="5009247"/>
                  <a:pt x="6753597" y="5041852"/>
                </a:cubicBezTo>
                <a:cubicBezTo>
                  <a:pt x="4940362" y="5081701"/>
                  <a:pt x="2657278" y="5062371"/>
                  <a:pt x="400746" y="4870509"/>
                </a:cubicBezTo>
                <a:lnTo>
                  <a:pt x="0" y="4833533"/>
                </a:lnTo>
                <a:lnTo>
                  <a:pt x="0" y="3734194"/>
                </a:lnTo>
                <a:lnTo>
                  <a:pt x="0" y="3542069"/>
                </a:lnTo>
                <a:lnTo>
                  <a:pt x="0" y="259692"/>
                </a:lnTo>
                <a:close/>
              </a:path>
            </a:pathLst>
          </a:custGeom>
        </p:spPr>
      </p:pic>
    </p:spTree>
    <p:extLst>
      <p:ext uri="{BB962C8B-B14F-4D97-AF65-F5344CB8AC3E}">
        <p14:creationId xmlns:p14="http://schemas.microsoft.com/office/powerpoint/2010/main" val="15363412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ECC9E497-6D98-4C5D-9CFB-949331AA5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FCC2E6F9-9013-4FCB-ABDB-F4D956B46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a:extLst>
              <a:ext uri="{FF2B5EF4-FFF2-40B4-BE49-F238E27FC236}">
                <a16:creationId xmlns:a16="http://schemas.microsoft.com/office/drawing/2014/main" id="{261E63BA-D065-4FC6-A464-FAF1B84F37AC}"/>
              </a:ext>
            </a:extLst>
          </p:cNvPr>
          <p:cNvPicPr>
            <a:picLocks noChangeAspect="1"/>
          </p:cNvPicPr>
          <p:nvPr/>
        </p:nvPicPr>
        <p:blipFill rotWithShape="1">
          <a:blip r:embed="rId2">
            <a:alphaModFix amt="70000"/>
          </a:blip>
          <a:srcRect l="395"/>
          <a:stretch/>
        </p:blipFill>
        <p:spPr>
          <a:xfrm>
            <a:off x="-1" y="10"/>
            <a:ext cx="12198096" cy="6857990"/>
          </a:xfrm>
          <a:prstGeom prst="rect">
            <a:avLst/>
          </a:prstGeom>
        </p:spPr>
      </p:pic>
      <p:sp>
        <p:nvSpPr>
          <p:cNvPr id="83" name="Rectangle 82">
            <a:extLst>
              <a:ext uri="{FF2B5EF4-FFF2-40B4-BE49-F238E27FC236}">
                <a16:creationId xmlns:a16="http://schemas.microsoft.com/office/drawing/2014/main" id="{DDD926EC-6F88-4D89-9AED-1C4C1AC00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125" y="2"/>
            <a:ext cx="4688632" cy="6857998"/>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8A01EC-9683-49CA-A2EC-D7AD59E132B6}"/>
              </a:ext>
            </a:extLst>
          </p:cNvPr>
          <p:cNvSpPr>
            <a:spLocks noGrp="1"/>
          </p:cNvSpPr>
          <p:nvPr>
            <p:ph type="title"/>
          </p:nvPr>
        </p:nvSpPr>
        <p:spPr>
          <a:xfrm>
            <a:off x="858226" y="329046"/>
            <a:ext cx="3797609" cy="1441566"/>
          </a:xfrm>
        </p:spPr>
        <p:txBody>
          <a:bodyPr anchor="b">
            <a:normAutofit fontScale="90000"/>
          </a:bodyPr>
          <a:lstStyle/>
          <a:p>
            <a:r>
              <a:rPr lang="en-US" sz="3300" dirty="0">
                <a:solidFill>
                  <a:schemeClr val="bg1"/>
                </a:solidFill>
              </a:rPr>
              <a:t>Resurrection hypothesis is in accord with accepted beliefs</a:t>
            </a:r>
          </a:p>
        </p:txBody>
      </p:sp>
      <p:grpSp>
        <p:nvGrpSpPr>
          <p:cNvPr id="85" name="Group 84">
            <a:extLst>
              <a:ext uri="{FF2B5EF4-FFF2-40B4-BE49-F238E27FC236}">
                <a16:creationId xmlns:a16="http://schemas.microsoft.com/office/drawing/2014/main" id="{1647153B-9D4F-418E-A5CE-DAA4F41923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68912" y="44817"/>
            <a:ext cx="233303" cy="772404"/>
            <a:chOff x="11868912" y="44817"/>
            <a:chExt cx="233303" cy="772404"/>
          </a:xfrm>
        </p:grpSpPr>
        <p:sp>
          <p:nvSpPr>
            <p:cNvPr id="86" name="Rectangle 64">
              <a:extLst>
                <a:ext uri="{FF2B5EF4-FFF2-40B4-BE49-F238E27FC236}">
                  <a16:creationId xmlns:a16="http://schemas.microsoft.com/office/drawing/2014/main" id="{3E562ECE-640E-421D-8F47-66363C8598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39099" y="46121"/>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9DF425F5-05AF-48E7-BF1C-DF3BD515D8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67609" y="46120"/>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9AC8C6DB-0C7F-46B2-81B7-90F5614327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1685" y="756690"/>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54298DFB-911F-4130-BABC-A0FE285B74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67949" y="756690"/>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A473903F-0C87-4CF3-B826-D03DC2220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1685" y="614576"/>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4FBFEA24-0451-48EF-B257-165381E0D3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67949" y="614576"/>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01A8778B-1830-4A81-8986-1D034192E1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1685" y="472462"/>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38C8F533-F566-424F-86D0-9C2CBD6CC4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67949" y="472462"/>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7859CA56-27CA-4DEF-8D21-50EEB032E6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1685" y="33034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DAC336C9-4C5F-4B22-91E7-C0639556EB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67949" y="33034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4">
              <a:extLst>
                <a:ext uri="{FF2B5EF4-FFF2-40B4-BE49-F238E27FC236}">
                  <a16:creationId xmlns:a16="http://schemas.microsoft.com/office/drawing/2014/main" id="{5AD07097-9FC9-46B9-A979-0D80FE46F9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1685" y="188234"/>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6">
              <a:extLst>
                <a:ext uri="{FF2B5EF4-FFF2-40B4-BE49-F238E27FC236}">
                  <a16:creationId xmlns:a16="http://schemas.microsoft.com/office/drawing/2014/main" id="{56111859-8727-4662-B4DE-E7EE27FCF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67949" y="188234"/>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98">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226" y="2102134"/>
            <a:ext cx="4415290" cy="40660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19749716-934D-41F6-9D68-1EDB512FAA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79" y="3922776"/>
            <a:ext cx="2139190" cy="2373963"/>
            <a:chOff x="723679" y="3922776"/>
            <a:chExt cx="2139190" cy="2373963"/>
          </a:xfrm>
        </p:grpSpPr>
        <p:sp>
          <p:nvSpPr>
            <p:cNvPr id="102" name="Rectangle 66">
              <a:extLst>
                <a:ext uri="{FF2B5EF4-FFF2-40B4-BE49-F238E27FC236}">
                  <a16:creationId xmlns:a16="http://schemas.microsoft.com/office/drawing/2014/main" id="{89B4652C-A845-4543-BF72-DBEA3422B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76976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66">
              <a:extLst>
                <a:ext uri="{FF2B5EF4-FFF2-40B4-BE49-F238E27FC236}">
                  <a16:creationId xmlns:a16="http://schemas.microsoft.com/office/drawing/2014/main" id="{43A0B937-17F3-4DDB-A360-612A4CBACD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627654"/>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66">
              <a:extLst>
                <a:ext uri="{FF2B5EF4-FFF2-40B4-BE49-F238E27FC236}">
                  <a16:creationId xmlns:a16="http://schemas.microsoft.com/office/drawing/2014/main" id="{4B52929A-ED67-45AF-9071-E401970ED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485540"/>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66">
              <a:extLst>
                <a:ext uri="{FF2B5EF4-FFF2-40B4-BE49-F238E27FC236}">
                  <a16:creationId xmlns:a16="http://schemas.microsoft.com/office/drawing/2014/main" id="{57F131BB-BCF6-495B-8C7D-E1239A391C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053996"/>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66">
              <a:extLst>
                <a:ext uri="{FF2B5EF4-FFF2-40B4-BE49-F238E27FC236}">
                  <a16:creationId xmlns:a16="http://schemas.microsoft.com/office/drawing/2014/main" id="{45D64D7D-2EF4-4EE4-B133-9799BFE274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911882"/>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66">
              <a:extLst>
                <a:ext uri="{FF2B5EF4-FFF2-40B4-BE49-F238E27FC236}">
                  <a16:creationId xmlns:a16="http://schemas.microsoft.com/office/drawing/2014/main" id="{1C97FFD0-A6EE-44C7-AFD0-8E1AED69B9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335710"/>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62">
              <a:extLst>
                <a:ext uri="{FF2B5EF4-FFF2-40B4-BE49-F238E27FC236}">
                  <a16:creationId xmlns:a16="http://schemas.microsoft.com/office/drawing/2014/main" id="{7168E670-2CAD-4897-8C5A-2992C0AD68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339547"/>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59">
              <a:extLst>
                <a:ext uri="{FF2B5EF4-FFF2-40B4-BE49-F238E27FC236}">
                  <a16:creationId xmlns:a16="http://schemas.microsoft.com/office/drawing/2014/main" id="{F9F2D99E-148A-4DE8-B069-6E1FFBA29A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193007"/>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64">
              <a:extLst>
                <a:ext uri="{FF2B5EF4-FFF2-40B4-BE49-F238E27FC236}">
                  <a16:creationId xmlns:a16="http://schemas.microsoft.com/office/drawing/2014/main" id="{83346238-3EB3-43ED-A011-C395E977D2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3924079"/>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62">
              <a:extLst>
                <a:ext uri="{FF2B5EF4-FFF2-40B4-BE49-F238E27FC236}">
                  <a16:creationId xmlns:a16="http://schemas.microsoft.com/office/drawing/2014/main" id="{A9632B13-B0E7-4096-BF71-0E12169611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060863"/>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59">
              <a:extLst>
                <a:ext uri="{FF2B5EF4-FFF2-40B4-BE49-F238E27FC236}">
                  <a16:creationId xmlns:a16="http://schemas.microsoft.com/office/drawing/2014/main" id="{0525B648-D165-41C3-881F-D078A52010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207923"/>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62">
              <a:extLst>
                <a:ext uri="{FF2B5EF4-FFF2-40B4-BE49-F238E27FC236}">
                  <a16:creationId xmlns:a16="http://schemas.microsoft.com/office/drawing/2014/main" id="{00374676-F8E4-48F1-BDDD-C34DEABCC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491507"/>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62">
              <a:extLst>
                <a:ext uri="{FF2B5EF4-FFF2-40B4-BE49-F238E27FC236}">
                  <a16:creationId xmlns:a16="http://schemas.microsoft.com/office/drawing/2014/main" id="{A22E4A7A-702B-47E7-86E7-361A70392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638913"/>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62">
              <a:extLst>
                <a:ext uri="{FF2B5EF4-FFF2-40B4-BE49-F238E27FC236}">
                  <a16:creationId xmlns:a16="http://schemas.microsoft.com/office/drawing/2014/main" id="{E911D27A-065C-4FA8-94CF-187C83A38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929983"/>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59">
              <a:extLst>
                <a:ext uri="{FF2B5EF4-FFF2-40B4-BE49-F238E27FC236}">
                  <a16:creationId xmlns:a16="http://schemas.microsoft.com/office/drawing/2014/main" id="{E8D223AF-52FF-4B7B-BD49-C9E7D5237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783443"/>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2">
              <a:extLst>
                <a:ext uri="{FF2B5EF4-FFF2-40B4-BE49-F238E27FC236}">
                  <a16:creationId xmlns:a16="http://schemas.microsoft.com/office/drawing/2014/main" id="{C67CF2DE-323F-466C-9EE7-BE5ECF1063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91041"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59">
              <a:extLst>
                <a:ext uri="{FF2B5EF4-FFF2-40B4-BE49-F238E27FC236}">
                  <a16:creationId xmlns:a16="http://schemas.microsoft.com/office/drawing/2014/main" id="{6E08E084-365E-46F5-B2F0-3162FA1A75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4536"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62">
              <a:extLst>
                <a:ext uri="{FF2B5EF4-FFF2-40B4-BE49-F238E27FC236}">
                  <a16:creationId xmlns:a16="http://schemas.microsoft.com/office/drawing/2014/main" id="{1D3262F6-84E0-4498-84DA-37D23F7A94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8030"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64">
              <a:extLst>
                <a:ext uri="{FF2B5EF4-FFF2-40B4-BE49-F238E27FC236}">
                  <a16:creationId xmlns:a16="http://schemas.microsoft.com/office/drawing/2014/main" id="{AB981980-FD84-4625-BCE8-E9B78253C2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61525"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66">
              <a:extLst>
                <a:ext uri="{FF2B5EF4-FFF2-40B4-BE49-F238E27FC236}">
                  <a16:creationId xmlns:a16="http://schemas.microsoft.com/office/drawing/2014/main" id="{374533DB-B0CF-4D53-91A1-03861F103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5019"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64">
              <a:extLst>
                <a:ext uri="{FF2B5EF4-FFF2-40B4-BE49-F238E27FC236}">
                  <a16:creationId xmlns:a16="http://schemas.microsoft.com/office/drawing/2014/main" id="{EE1BA1A4-54ED-4012-A868-C6B7B979D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9443"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66">
              <a:extLst>
                <a:ext uri="{FF2B5EF4-FFF2-40B4-BE49-F238E27FC236}">
                  <a16:creationId xmlns:a16="http://schemas.microsoft.com/office/drawing/2014/main" id="{9EAFE7F8-45B2-41C6-955A-29E20A352E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52937"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59">
              <a:extLst>
                <a:ext uri="{FF2B5EF4-FFF2-40B4-BE49-F238E27FC236}">
                  <a16:creationId xmlns:a16="http://schemas.microsoft.com/office/drawing/2014/main" id="{BFCD4DB3-D5A4-493B-BC66-2C822B955D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4256"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62">
              <a:extLst>
                <a:ext uri="{FF2B5EF4-FFF2-40B4-BE49-F238E27FC236}">
                  <a16:creationId xmlns:a16="http://schemas.microsoft.com/office/drawing/2014/main" id="{A959D9E1-280F-4A8F-AF7F-7650C4E40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6081943"/>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2">
              <a:extLst>
                <a:ext uri="{FF2B5EF4-FFF2-40B4-BE49-F238E27FC236}">
                  <a16:creationId xmlns:a16="http://schemas.microsoft.com/office/drawing/2014/main" id="{99B3B261-A1F3-4A24-A417-415700982E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3937"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59">
              <a:extLst>
                <a:ext uri="{FF2B5EF4-FFF2-40B4-BE49-F238E27FC236}">
                  <a16:creationId xmlns:a16="http://schemas.microsoft.com/office/drawing/2014/main" id="{AEB8C9C4-0965-4C4B-A0D7-E965F5065A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7432"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64">
              <a:extLst>
                <a:ext uri="{FF2B5EF4-FFF2-40B4-BE49-F238E27FC236}">
                  <a16:creationId xmlns:a16="http://schemas.microsoft.com/office/drawing/2014/main" id="{D9536FC0-1433-4CBF-A0EC-0E387E62A5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02339"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66">
              <a:extLst>
                <a:ext uri="{FF2B5EF4-FFF2-40B4-BE49-F238E27FC236}">
                  <a16:creationId xmlns:a16="http://schemas.microsoft.com/office/drawing/2014/main" id="{74A0338A-B18B-48B8-AE3F-E8DFC98BAE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5833"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2">
              <a:extLst>
                <a:ext uri="{FF2B5EF4-FFF2-40B4-BE49-F238E27FC236}">
                  <a16:creationId xmlns:a16="http://schemas.microsoft.com/office/drawing/2014/main" id="{F0052E91-DEBF-4D60-BB93-E7D4EEE4C0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87456"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59">
              <a:extLst>
                <a:ext uri="{FF2B5EF4-FFF2-40B4-BE49-F238E27FC236}">
                  <a16:creationId xmlns:a16="http://schemas.microsoft.com/office/drawing/2014/main" id="{BE003A6D-A316-42FB-8828-F89BA0625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0951"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62">
              <a:extLst>
                <a:ext uri="{FF2B5EF4-FFF2-40B4-BE49-F238E27FC236}">
                  <a16:creationId xmlns:a16="http://schemas.microsoft.com/office/drawing/2014/main" id="{474657CD-D8DE-41AA-9E99-CE4B79910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4445"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64">
              <a:extLst>
                <a:ext uri="{FF2B5EF4-FFF2-40B4-BE49-F238E27FC236}">
                  <a16:creationId xmlns:a16="http://schemas.microsoft.com/office/drawing/2014/main" id="{99BECE2D-6024-4067-8916-A6096C796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57940"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66">
              <a:extLst>
                <a:ext uri="{FF2B5EF4-FFF2-40B4-BE49-F238E27FC236}">
                  <a16:creationId xmlns:a16="http://schemas.microsoft.com/office/drawing/2014/main" id="{E1E945A7-B727-427D-BE50-EACFABB0B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1434"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Rectangle 64">
              <a:extLst>
                <a:ext uri="{FF2B5EF4-FFF2-40B4-BE49-F238E27FC236}">
                  <a16:creationId xmlns:a16="http://schemas.microsoft.com/office/drawing/2014/main" id="{CE2A18F2-EB69-4C47-8CD7-63F45E9782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5858"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66">
              <a:extLst>
                <a:ext uri="{FF2B5EF4-FFF2-40B4-BE49-F238E27FC236}">
                  <a16:creationId xmlns:a16="http://schemas.microsoft.com/office/drawing/2014/main" id="{D2FE04A0-84ED-41E4-BF76-F0EF22E09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49352"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59">
              <a:extLst>
                <a:ext uri="{FF2B5EF4-FFF2-40B4-BE49-F238E27FC236}">
                  <a16:creationId xmlns:a16="http://schemas.microsoft.com/office/drawing/2014/main" id="{EE01A40E-1121-4267-B7F4-16D53CF63D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0671"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62">
              <a:extLst>
                <a:ext uri="{FF2B5EF4-FFF2-40B4-BE49-F238E27FC236}">
                  <a16:creationId xmlns:a16="http://schemas.microsoft.com/office/drawing/2014/main" id="{6C85317C-115E-4B05-ABA2-A41568A8FC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2">
              <a:extLst>
                <a:ext uri="{FF2B5EF4-FFF2-40B4-BE49-F238E27FC236}">
                  <a16:creationId xmlns:a16="http://schemas.microsoft.com/office/drawing/2014/main" id="{93C03DC0-490E-4736-BC0E-F3F376C1F9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0352"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59">
              <a:extLst>
                <a:ext uri="{FF2B5EF4-FFF2-40B4-BE49-F238E27FC236}">
                  <a16:creationId xmlns:a16="http://schemas.microsoft.com/office/drawing/2014/main" id="{26B49853-54C5-4447-AE45-4C148AFF0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3847"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64">
              <a:extLst>
                <a:ext uri="{FF2B5EF4-FFF2-40B4-BE49-F238E27FC236}">
                  <a16:creationId xmlns:a16="http://schemas.microsoft.com/office/drawing/2014/main" id="{A0970BDC-9C08-4E0F-8A15-2539A769B8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798754"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66">
              <a:extLst>
                <a:ext uri="{FF2B5EF4-FFF2-40B4-BE49-F238E27FC236}">
                  <a16:creationId xmlns:a16="http://schemas.microsoft.com/office/drawing/2014/main" id="{B5F68989-3179-4991-9E3B-6B781A725A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2248"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0FD555EC-8734-4995-A4E6-A37E42C30610}"/>
              </a:ext>
            </a:extLst>
          </p:cNvPr>
          <p:cNvSpPr>
            <a:spLocks noGrp="1"/>
          </p:cNvSpPr>
          <p:nvPr>
            <p:ph idx="1"/>
          </p:nvPr>
        </p:nvSpPr>
        <p:spPr>
          <a:xfrm>
            <a:off x="1197864" y="2377440"/>
            <a:ext cx="3703320" cy="3493008"/>
          </a:xfrm>
        </p:spPr>
        <p:txBody>
          <a:bodyPr anchor="ctr">
            <a:normAutofit/>
          </a:bodyPr>
          <a:lstStyle/>
          <a:p>
            <a:r>
              <a:rPr lang="en-US" sz="1800">
                <a:solidFill>
                  <a:srgbClr val="FFFFFF"/>
                </a:solidFill>
              </a:rPr>
              <a:t>Those holding Christ’s resurrection agree that people don’t </a:t>
            </a:r>
            <a:r>
              <a:rPr lang="en-US" sz="1800" i="1">
                <a:solidFill>
                  <a:srgbClr val="FFFFFF"/>
                </a:solidFill>
              </a:rPr>
              <a:t>naturally</a:t>
            </a:r>
            <a:r>
              <a:rPr lang="en-US" sz="1800">
                <a:solidFill>
                  <a:srgbClr val="FFFFFF"/>
                </a:solidFill>
              </a:rPr>
              <a:t> rise from the dead.</a:t>
            </a:r>
          </a:p>
          <a:p>
            <a:r>
              <a:rPr lang="en-US" sz="1800">
                <a:solidFill>
                  <a:srgbClr val="FFFFFF"/>
                </a:solidFill>
              </a:rPr>
              <a:t>Christ’s resurrection was a miracle.</a:t>
            </a:r>
          </a:p>
        </p:txBody>
      </p:sp>
    </p:spTree>
    <p:extLst>
      <p:ext uri="{BB962C8B-B14F-4D97-AF65-F5344CB8AC3E}">
        <p14:creationId xmlns:p14="http://schemas.microsoft.com/office/powerpoint/2010/main" val="17380768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F73965-3153-45DF-B52B-FA14CDC98563}"/>
              </a:ext>
            </a:extLst>
          </p:cNvPr>
          <p:cNvSpPr>
            <a:spLocks noGrp="1"/>
          </p:cNvSpPr>
          <p:nvPr>
            <p:ph type="title"/>
          </p:nvPr>
        </p:nvSpPr>
        <p:spPr>
          <a:xfrm>
            <a:off x="6513788" y="365125"/>
            <a:ext cx="4840010" cy="1807305"/>
          </a:xfrm>
        </p:spPr>
        <p:txBody>
          <a:bodyPr>
            <a:normAutofit/>
          </a:bodyPr>
          <a:lstStyle/>
          <a:p>
            <a:r>
              <a:rPr lang="en-US"/>
              <a:t>Vision hypothesis is not in accord with accepted beliefs</a:t>
            </a:r>
          </a:p>
        </p:txBody>
      </p:sp>
      <p:pic>
        <p:nvPicPr>
          <p:cNvPr id="4" name="Picture 4">
            <a:extLst>
              <a:ext uri="{FF2B5EF4-FFF2-40B4-BE49-F238E27FC236}">
                <a16:creationId xmlns:a16="http://schemas.microsoft.com/office/drawing/2014/main" id="{C181CC6C-6A7C-4F31-B7A6-ABB6A07803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51" r="27879"/>
          <a:stretch/>
        </p:blipFill>
        <p:spPr bwMode="auto">
          <a:xfrm>
            <a:off x="2" y="10"/>
            <a:ext cx="611656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ED81EB5-137E-497B-A51E-0C4580C5AD8F}"/>
              </a:ext>
            </a:extLst>
          </p:cNvPr>
          <p:cNvSpPr>
            <a:spLocks noGrp="1"/>
          </p:cNvSpPr>
          <p:nvPr>
            <p:ph idx="1"/>
          </p:nvPr>
        </p:nvSpPr>
        <p:spPr>
          <a:xfrm>
            <a:off x="6513788" y="2333297"/>
            <a:ext cx="4840010" cy="3843666"/>
          </a:xfrm>
        </p:spPr>
        <p:txBody>
          <a:bodyPr>
            <a:normAutofit/>
          </a:bodyPr>
          <a:lstStyle/>
          <a:p>
            <a:pPr marL="0" indent="0">
              <a:lnSpc>
                <a:spcPct val="90000"/>
              </a:lnSpc>
              <a:buNone/>
            </a:pPr>
            <a:r>
              <a:rPr lang="en-US" sz="1400" dirty="0"/>
              <a:t>If accepted, it would compel us to abandon several beliefs generally accepted by New Testament scholars:</a:t>
            </a:r>
          </a:p>
          <a:p>
            <a:pPr>
              <a:lnSpc>
                <a:spcPct val="90000"/>
              </a:lnSpc>
            </a:pPr>
            <a:r>
              <a:rPr lang="en-US" sz="1400" dirty="0"/>
              <a:t>Jesus received an honorable burial (by Joseph of Arimathea).</a:t>
            </a:r>
          </a:p>
          <a:p>
            <a:pPr>
              <a:lnSpc>
                <a:spcPct val="90000"/>
              </a:lnSpc>
            </a:pPr>
            <a:r>
              <a:rPr lang="en-US" sz="1400" dirty="0"/>
              <a:t>Jesus’ tomb was discovered empty by some of his women followers.</a:t>
            </a:r>
          </a:p>
          <a:p>
            <a:pPr>
              <a:lnSpc>
                <a:spcPct val="90000"/>
              </a:lnSpc>
            </a:pPr>
            <a:r>
              <a:rPr lang="en-US" sz="1400" dirty="0"/>
              <a:t>Psychoanalysis of historical figures is infeasible.</a:t>
            </a:r>
          </a:p>
          <a:p>
            <a:pPr>
              <a:lnSpc>
                <a:spcPct val="90000"/>
              </a:lnSpc>
            </a:pPr>
            <a:r>
              <a:rPr lang="en-US" sz="1400" dirty="0"/>
              <a:t>Paul was basically content with his life under the Jewish Law.</a:t>
            </a:r>
          </a:p>
          <a:p>
            <a:pPr>
              <a:lnSpc>
                <a:spcPct val="90000"/>
              </a:lnSpc>
            </a:pPr>
            <a:r>
              <a:rPr lang="en-US" sz="1400" dirty="0"/>
              <a:t>The appearance to the five hundred brethren was distinct from the event at Pentecost.</a:t>
            </a:r>
          </a:p>
          <a:p>
            <a:pPr>
              <a:lnSpc>
                <a:spcPct val="90000"/>
              </a:lnSpc>
            </a:pPr>
            <a:r>
              <a:rPr lang="en-US" sz="1400" dirty="0"/>
              <a:t>The New Testament makes a distinction between a vision of Christ and a resurrection appearance of Christ.</a:t>
            </a:r>
          </a:p>
          <a:p>
            <a:pPr>
              <a:lnSpc>
                <a:spcPct val="90000"/>
              </a:lnSpc>
            </a:pPr>
            <a:endParaRPr lang="en-US" sz="1400" dirty="0"/>
          </a:p>
        </p:txBody>
      </p:sp>
    </p:spTree>
    <p:extLst>
      <p:ext uri="{BB962C8B-B14F-4D97-AF65-F5344CB8AC3E}">
        <p14:creationId xmlns:p14="http://schemas.microsoft.com/office/powerpoint/2010/main" val="2462894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 name="Group 98">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00"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2"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3"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8"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9"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0"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11"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12"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3"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4"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5"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6"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7"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8"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20" name="Group 119">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121" name="Rectangle 120">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2" name="Isosceles Triangle 121">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3" name="Rectangle 122">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25" name="Rectangle 124">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126">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66"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7"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8"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9"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0"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1"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2"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3"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4"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5"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6"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77"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78"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9"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0"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1"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2"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3"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4"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8D9DEE57-906A-493A-98A1-220300E9325B}"/>
              </a:ext>
            </a:extLst>
          </p:cNvPr>
          <p:cNvSpPr>
            <a:spLocks noGrp="1"/>
          </p:cNvSpPr>
          <p:nvPr>
            <p:ph type="title"/>
          </p:nvPr>
        </p:nvSpPr>
        <p:spPr>
          <a:xfrm>
            <a:off x="1378425" y="5199797"/>
            <a:ext cx="9435152" cy="789673"/>
          </a:xfrm>
        </p:spPr>
        <p:txBody>
          <a:bodyPr vert="horz" lIns="228600" tIns="228600" rIns="228600" bIns="0" rtlCol="0" anchor="ctr">
            <a:normAutofit/>
          </a:bodyPr>
          <a:lstStyle/>
          <a:p>
            <a:pPr>
              <a:lnSpc>
                <a:spcPct val="80000"/>
              </a:lnSpc>
            </a:pPr>
            <a:r>
              <a:rPr lang="en-US" sz="3700" dirty="0">
                <a:solidFill>
                  <a:schemeClr val="bg1"/>
                </a:solidFill>
              </a:rPr>
              <a:t>Criterion #5. Outstripping all rival theories</a:t>
            </a:r>
          </a:p>
        </p:txBody>
      </p:sp>
      <p:pic>
        <p:nvPicPr>
          <p:cNvPr id="158" name="Content Placeholder 8" descr="A close up of a rock&#10;&#10;Description automatically generated">
            <a:extLst>
              <a:ext uri="{FF2B5EF4-FFF2-40B4-BE49-F238E27FC236}">
                <a16:creationId xmlns:a16="http://schemas.microsoft.com/office/drawing/2014/main" id="{BF8C02F5-22A9-450D-8E5E-B9DC7F255B86}"/>
              </a:ext>
            </a:extLst>
          </p:cNvPr>
          <p:cNvPicPr>
            <a:picLocks noChangeAspect="1"/>
          </p:cNvPicPr>
          <p:nvPr/>
        </p:nvPicPr>
        <p:blipFill rotWithShape="1">
          <a:blip r:embed="rId2"/>
          <a:srcRect t="15493" b="11711"/>
          <a:stretch/>
        </p:blipFill>
        <p:spPr>
          <a:xfrm>
            <a:off x="20" y="10"/>
            <a:ext cx="12191980" cy="5058947"/>
          </a:xfrm>
          <a:custGeom>
            <a:avLst/>
            <a:gdLst/>
            <a:ahLst/>
            <a:cxnLst/>
            <a:rect l="l" t="t" r="r" b="b"/>
            <a:pathLst>
              <a:path w="12192000" h="5058957">
                <a:moveTo>
                  <a:pt x="0" y="0"/>
                </a:moveTo>
                <a:lnTo>
                  <a:pt x="12192000" y="0"/>
                </a:lnTo>
                <a:lnTo>
                  <a:pt x="12192000" y="259692"/>
                </a:lnTo>
                <a:lnTo>
                  <a:pt x="12192000" y="3542069"/>
                </a:lnTo>
                <a:lnTo>
                  <a:pt x="12192000" y="3734194"/>
                </a:lnTo>
                <a:lnTo>
                  <a:pt x="12192000" y="4710012"/>
                </a:lnTo>
                <a:lnTo>
                  <a:pt x="12113803" y="4718295"/>
                </a:lnTo>
                <a:cubicBezTo>
                  <a:pt x="10139508" y="4916244"/>
                  <a:pt x="8237152" y="5009247"/>
                  <a:pt x="6753597" y="5041852"/>
                </a:cubicBezTo>
                <a:cubicBezTo>
                  <a:pt x="4940362" y="5081701"/>
                  <a:pt x="2657278" y="5062371"/>
                  <a:pt x="400746" y="4870509"/>
                </a:cubicBezTo>
                <a:lnTo>
                  <a:pt x="0" y="4833533"/>
                </a:lnTo>
                <a:lnTo>
                  <a:pt x="0" y="3734194"/>
                </a:lnTo>
                <a:lnTo>
                  <a:pt x="0" y="3542069"/>
                </a:lnTo>
                <a:lnTo>
                  <a:pt x="0" y="259692"/>
                </a:lnTo>
                <a:close/>
              </a:path>
            </a:pathLst>
          </a:custGeom>
        </p:spPr>
      </p:pic>
    </p:spTree>
    <p:extLst>
      <p:ext uri="{BB962C8B-B14F-4D97-AF65-F5344CB8AC3E}">
        <p14:creationId xmlns:p14="http://schemas.microsoft.com/office/powerpoint/2010/main" val="25315657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7930A924-8AF8-4CD3-96F2-E64DB3088F22}"/>
              </a:ext>
            </a:extLst>
          </p:cNvPr>
          <p:cNvSpPr>
            <a:spLocks noGrp="1"/>
          </p:cNvSpPr>
          <p:nvPr>
            <p:ph type="title"/>
          </p:nvPr>
        </p:nvSpPr>
        <p:spPr>
          <a:xfrm>
            <a:off x="838200" y="448721"/>
            <a:ext cx="4707671" cy="1225650"/>
          </a:xfrm>
        </p:spPr>
        <p:txBody>
          <a:bodyPr anchor="b">
            <a:normAutofit/>
          </a:bodyPr>
          <a:lstStyle/>
          <a:p>
            <a:r>
              <a:rPr lang="en-US" sz="2700">
                <a:solidFill>
                  <a:schemeClr val="bg1"/>
                </a:solidFill>
              </a:rPr>
              <a:t>Vision hypothesis does not outstrip resurrection hypothesis</a:t>
            </a: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060D28C-9E77-4683-9E33-8DF54E5F2CE5}"/>
              </a:ext>
            </a:extLst>
          </p:cNvPr>
          <p:cNvSpPr>
            <a:spLocks noGrp="1"/>
          </p:cNvSpPr>
          <p:nvPr>
            <p:ph idx="1"/>
          </p:nvPr>
        </p:nvSpPr>
        <p:spPr>
          <a:xfrm>
            <a:off x="897769" y="1909192"/>
            <a:ext cx="4586513" cy="3647710"/>
          </a:xfrm>
        </p:spPr>
        <p:txBody>
          <a:bodyPr>
            <a:normAutofit/>
          </a:bodyPr>
          <a:lstStyle/>
          <a:p>
            <a:r>
              <a:rPr lang="en-US" sz="2000" dirty="0">
                <a:solidFill>
                  <a:schemeClr val="bg1"/>
                </a:solidFill>
              </a:rPr>
              <a:t>“The Hallucination Hypothesis is old hat in German theology, having been expounded notably by Emanuel Hirsch back in the 1920s, but most critics remain unpersuaded.” (p. 199)</a:t>
            </a:r>
          </a:p>
          <a:p>
            <a:r>
              <a:rPr lang="en-US" sz="2000" dirty="0">
                <a:solidFill>
                  <a:schemeClr val="bg1"/>
                </a:solidFill>
              </a:rPr>
              <a:t>“I think that we can say confidently that the Hallucination Hypothesis has not demonstrated its clear superiority to rival theories, including the Resurrection Hypothesis.” (p. 199)</a:t>
            </a:r>
          </a:p>
          <a:p>
            <a:endParaRPr lang="en-US" sz="2000" dirty="0">
              <a:solidFill>
                <a:schemeClr val="bg1"/>
              </a:solidFill>
            </a:endParaRP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20FC5899-C360-48A0-99CE-7D5EF3EA83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18" r="42005"/>
          <a:stretch/>
        </p:blipFill>
        <p:spPr bwMode="auto">
          <a:xfrm>
            <a:off x="6525453" y="10"/>
            <a:ext cx="5666547"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6588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A09854E-AABB-4AD4-8227-9852C472D092}"/>
              </a:ext>
            </a:extLst>
          </p:cNvPr>
          <p:cNvPicPr>
            <a:picLocks noChangeAspect="1"/>
          </p:cNvPicPr>
          <p:nvPr/>
        </p:nvPicPr>
        <p:blipFill rotWithShape="1">
          <a:blip r:embed="rId2"/>
          <a:srcRect r="1" b="11341"/>
          <a:stretch/>
        </p:blipFill>
        <p:spPr>
          <a:xfrm>
            <a:off x="603671" y="-1"/>
            <a:ext cx="11588329" cy="6857999"/>
          </a:xfrm>
          <a:prstGeom prst="rect">
            <a:avLst/>
          </a:prstGeom>
        </p:spPr>
      </p:pic>
      <p:sp>
        <p:nvSpPr>
          <p:cNvPr id="12" name="Rectangle 11">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8A01EC-9683-49CA-A2EC-D7AD59E132B6}"/>
              </a:ext>
            </a:extLst>
          </p:cNvPr>
          <p:cNvSpPr>
            <a:spLocks noGrp="1"/>
          </p:cNvSpPr>
          <p:nvPr>
            <p:ph type="title"/>
          </p:nvPr>
        </p:nvSpPr>
        <p:spPr>
          <a:xfrm>
            <a:off x="1166649" y="721805"/>
            <a:ext cx="3874686" cy="2147520"/>
          </a:xfrm>
        </p:spPr>
        <p:txBody>
          <a:bodyPr>
            <a:normAutofit fontScale="90000"/>
          </a:bodyPr>
          <a:lstStyle/>
          <a:p>
            <a:r>
              <a:rPr lang="en-US" dirty="0">
                <a:solidFill>
                  <a:schemeClr val="bg1"/>
                </a:solidFill>
              </a:rPr>
              <a:t>Resurrection hypothesis outstrips all rival theories</a:t>
            </a:r>
          </a:p>
        </p:txBody>
      </p:sp>
      <p:sp>
        <p:nvSpPr>
          <p:cNvPr id="14" name="Rectangle 13">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7"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FD555EC-8734-4995-A4E6-A37E42C30610}"/>
              </a:ext>
            </a:extLst>
          </p:cNvPr>
          <p:cNvSpPr>
            <a:spLocks noGrp="1"/>
          </p:cNvSpPr>
          <p:nvPr>
            <p:ph idx="1"/>
          </p:nvPr>
        </p:nvSpPr>
        <p:spPr>
          <a:xfrm>
            <a:off x="1166649" y="3379979"/>
            <a:ext cx="3874685" cy="3186359"/>
          </a:xfrm>
        </p:spPr>
        <p:txBody>
          <a:bodyPr anchor="ctr">
            <a:normAutofit/>
          </a:bodyPr>
          <a:lstStyle/>
          <a:p>
            <a:r>
              <a:rPr lang="en-US" sz="1800" dirty="0">
                <a:solidFill>
                  <a:schemeClr val="bg1"/>
                </a:solidFill>
              </a:rPr>
              <a:t>Down through history rival explanations have been offered (conspiracy theory, apparent-death theory, hallucination theory, etc.)</a:t>
            </a:r>
          </a:p>
          <a:p>
            <a:r>
              <a:rPr lang="en-US" sz="1800" dirty="0">
                <a:solidFill>
                  <a:schemeClr val="bg1"/>
                </a:solidFill>
              </a:rPr>
              <a:t>“No naturalistic hypothesis has attracted a great number of scholars.” (p. 37)</a:t>
            </a:r>
          </a:p>
        </p:txBody>
      </p:sp>
    </p:spTree>
    <p:extLst>
      <p:ext uri="{BB962C8B-B14F-4D97-AF65-F5344CB8AC3E}">
        <p14:creationId xmlns:p14="http://schemas.microsoft.com/office/powerpoint/2010/main" val="30859062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BB649-78E3-4B27-89EC-10D55520B19C}"/>
              </a:ext>
            </a:extLst>
          </p:cNvPr>
          <p:cNvSpPr>
            <a:spLocks noGrp="1"/>
          </p:cNvSpPr>
          <p:nvPr>
            <p:ph type="title"/>
          </p:nvPr>
        </p:nvSpPr>
        <p:spPr>
          <a:xfrm>
            <a:off x="838200" y="365125"/>
            <a:ext cx="5257799" cy="926177"/>
          </a:xfrm>
        </p:spPr>
        <p:txBody>
          <a:bodyPr>
            <a:normAutofit/>
          </a:bodyPr>
          <a:lstStyle/>
          <a:p>
            <a:r>
              <a:rPr lang="en-US" dirty="0"/>
              <a:t>Outline</a:t>
            </a:r>
          </a:p>
        </p:txBody>
      </p:sp>
      <p:sp>
        <p:nvSpPr>
          <p:cNvPr id="3" name="Content Placeholder 2">
            <a:extLst>
              <a:ext uri="{FF2B5EF4-FFF2-40B4-BE49-F238E27FC236}">
                <a16:creationId xmlns:a16="http://schemas.microsoft.com/office/drawing/2014/main" id="{BEB606BB-233C-484B-BEA7-2F4749E3A5C9}"/>
              </a:ext>
            </a:extLst>
          </p:cNvPr>
          <p:cNvSpPr>
            <a:spLocks noGrp="1"/>
          </p:cNvSpPr>
          <p:nvPr>
            <p:ph idx="1"/>
          </p:nvPr>
        </p:nvSpPr>
        <p:spPr>
          <a:xfrm>
            <a:off x="980563" y="1656427"/>
            <a:ext cx="4846449" cy="4183358"/>
          </a:xfrm>
        </p:spPr>
        <p:txBody>
          <a:bodyPr>
            <a:normAutofit/>
          </a:bodyPr>
          <a:lstStyle/>
          <a:p>
            <a:pPr marL="0" indent="0">
              <a:lnSpc>
                <a:spcPct val="90000"/>
              </a:lnSpc>
              <a:buNone/>
            </a:pPr>
            <a:r>
              <a:rPr lang="en-US" sz="1600" b="1" dirty="0"/>
              <a:t>Part 1. Gerd </a:t>
            </a:r>
            <a:r>
              <a:rPr lang="en-US" sz="1600" b="1" dirty="0" err="1"/>
              <a:t>Lüdemann’s</a:t>
            </a:r>
            <a:r>
              <a:rPr lang="en-US" sz="1600" b="1" dirty="0"/>
              <a:t> Proposal</a:t>
            </a:r>
          </a:p>
          <a:p>
            <a:pPr>
              <a:lnSpc>
                <a:spcPct val="90000"/>
              </a:lnSpc>
            </a:pPr>
            <a:r>
              <a:rPr lang="en-US" sz="1600" dirty="0">
                <a:solidFill>
                  <a:schemeClr val="tx1"/>
                </a:solidFill>
              </a:rPr>
              <a:t>What is </a:t>
            </a:r>
            <a:r>
              <a:rPr lang="en-US" sz="1600" dirty="0" err="1">
                <a:solidFill>
                  <a:schemeClr val="tx1"/>
                </a:solidFill>
              </a:rPr>
              <a:t>Lüdemann’s</a:t>
            </a:r>
            <a:r>
              <a:rPr lang="en-US" sz="1600" dirty="0">
                <a:solidFill>
                  <a:schemeClr val="tx1"/>
                </a:solidFill>
              </a:rPr>
              <a:t> vision hypothesis?</a:t>
            </a:r>
          </a:p>
          <a:p>
            <a:pPr>
              <a:lnSpc>
                <a:spcPct val="90000"/>
              </a:lnSpc>
            </a:pPr>
            <a:r>
              <a:rPr lang="en-US" sz="1600" dirty="0" err="1">
                <a:solidFill>
                  <a:schemeClr val="tx1"/>
                </a:solidFill>
              </a:rPr>
              <a:t>Lüdemann’s</a:t>
            </a:r>
            <a:r>
              <a:rPr lang="en-US" sz="1600" dirty="0">
                <a:solidFill>
                  <a:schemeClr val="tx1"/>
                </a:solidFill>
              </a:rPr>
              <a:t> supporting arguments.</a:t>
            </a:r>
          </a:p>
          <a:p>
            <a:pPr>
              <a:lnSpc>
                <a:spcPct val="90000"/>
              </a:lnSpc>
            </a:pPr>
            <a:endParaRPr lang="en-US" sz="1600" dirty="0"/>
          </a:p>
          <a:p>
            <a:pPr marL="0" indent="0">
              <a:lnSpc>
                <a:spcPct val="90000"/>
              </a:lnSpc>
              <a:buNone/>
            </a:pPr>
            <a:r>
              <a:rPr lang="en-US" sz="1600" b="1" dirty="0"/>
              <a:t>Part 2. William Lane Craig’s Response</a:t>
            </a:r>
          </a:p>
          <a:p>
            <a:pPr>
              <a:lnSpc>
                <a:spcPct val="90000"/>
              </a:lnSpc>
            </a:pPr>
            <a:r>
              <a:rPr lang="en-US" sz="1600" dirty="0"/>
              <a:t>All scholars agree on 4 established facts.</a:t>
            </a:r>
          </a:p>
          <a:p>
            <a:pPr>
              <a:lnSpc>
                <a:spcPct val="90000"/>
              </a:lnSpc>
            </a:pPr>
            <a:r>
              <a:rPr lang="en-US" sz="1600" dirty="0"/>
              <a:t>Best explanation for these facts is the resurrection hypothesis.</a:t>
            </a:r>
          </a:p>
          <a:p>
            <a:pPr>
              <a:lnSpc>
                <a:spcPct val="90000"/>
              </a:lnSpc>
            </a:pPr>
            <a:r>
              <a:rPr lang="en-US" sz="1600" dirty="0">
                <a:solidFill>
                  <a:schemeClr val="accent4">
                    <a:lumMod val="75000"/>
                  </a:schemeClr>
                </a:solidFill>
              </a:rPr>
              <a:t>Problems with </a:t>
            </a:r>
            <a:r>
              <a:rPr lang="en-US" sz="1600" dirty="0" err="1">
                <a:solidFill>
                  <a:schemeClr val="accent4">
                    <a:lumMod val="75000"/>
                  </a:schemeClr>
                </a:solidFill>
              </a:rPr>
              <a:t>Lüdemann’s</a:t>
            </a:r>
            <a:r>
              <a:rPr lang="en-US" sz="1600" dirty="0">
                <a:solidFill>
                  <a:schemeClr val="accent4">
                    <a:lumMod val="75000"/>
                  </a:schemeClr>
                </a:solidFill>
              </a:rPr>
              <a:t> supporting arguments.</a:t>
            </a:r>
          </a:p>
          <a:p>
            <a:pPr>
              <a:lnSpc>
                <a:spcPct val="90000"/>
              </a:lnSpc>
            </a:pPr>
            <a:r>
              <a:rPr lang="en-US" sz="1600" dirty="0"/>
              <a:t>The proper conclusion of liberal Christianity.</a:t>
            </a:r>
          </a:p>
        </p:txBody>
      </p:sp>
      <p:pic>
        <p:nvPicPr>
          <p:cNvPr id="6" name="Picture 4" descr="A snow covered field&#10;&#10;Description automatically generated">
            <a:extLst>
              <a:ext uri="{FF2B5EF4-FFF2-40B4-BE49-F238E27FC236}">
                <a16:creationId xmlns:a16="http://schemas.microsoft.com/office/drawing/2014/main" id="{D6E472AC-35DE-4B70-BC25-1B1DEF6389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03" r="40790"/>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128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B676E-58EA-4F44-BD8F-4D66C476DBB6}"/>
              </a:ext>
            </a:extLst>
          </p:cNvPr>
          <p:cNvSpPr>
            <a:spLocks noGrp="1"/>
          </p:cNvSpPr>
          <p:nvPr>
            <p:ph type="title"/>
          </p:nvPr>
        </p:nvSpPr>
        <p:spPr>
          <a:xfrm>
            <a:off x="481013" y="3752849"/>
            <a:ext cx="3290887" cy="2452687"/>
          </a:xfrm>
        </p:spPr>
        <p:txBody>
          <a:bodyPr anchor="ctr">
            <a:normAutofit/>
          </a:bodyPr>
          <a:lstStyle/>
          <a:p>
            <a:r>
              <a:rPr lang="en-US" sz="3600"/>
              <a:t>Earliest account was vision</a:t>
            </a:r>
          </a:p>
        </p:txBody>
      </p:sp>
      <p:pic>
        <p:nvPicPr>
          <p:cNvPr id="50" name="Picture 49">
            <a:extLst>
              <a:ext uri="{FF2B5EF4-FFF2-40B4-BE49-F238E27FC236}">
                <a16:creationId xmlns:a16="http://schemas.microsoft.com/office/drawing/2014/main" id="{02506375-93D0-4249-8CCE-E5533C384994}"/>
              </a:ext>
            </a:extLst>
          </p:cNvPr>
          <p:cNvPicPr>
            <a:picLocks noChangeAspect="1"/>
          </p:cNvPicPr>
          <p:nvPr/>
        </p:nvPicPr>
        <p:blipFill rotWithShape="1">
          <a:blip r:embed="rId2"/>
          <a:srcRect t="33258" b="21317"/>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44E944F5-179C-4C32-B05F-97185A56D378}"/>
              </a:ext>
            </a:extLst>
          </p:cNvPr>
          <p:cNvSpPr>
            <a:spLocks noGrp="1"/>
          </p:cNvSpPr>
          <p:nvPr>
            <p:ph idx="1"/>
          </p:nvPr>
        </p:nvSpPr>
        <p:spPr>
          <a:xfrm>
            <a:off x="4223982" y="3752850"/>
            <a:ext cx="7485413" cy="2452687"/>
          </a:xfrm>
        </p:spPr>
        <p:txBody>
          <a:bodyPr anchor="ctr">
            <a:normAutofit/>
          </a:bodyPr>
          <a:lstStyle/>
          <a:p>
            <a:r>
              <a:rPr lang="en-US" sz="1800" dirty="0"/>
              <a:t>Paul’s account in 1 Corinthians 15 is the earliest (and therefore most reliable) account.</a:t>
            </a:r>
          </a:p>
          <a:p>
            <a:r>
              <a:rPr lang="en-US" sz="1800" dirty="0"/>
              <a:t>Paul says Christ “appeared” to him also.</a:t>
            </a:r>
          </a:p>
          <a:p>
            <a:r>
              <a:rPr lang="en-US" sz="1800" dirty="0"/>
              <a:t>Therefore, Paul’s experience was a vision, not seeing Jesus physically.</a:t>
            </a:r>
          </a:p>
          <a:p>
            <a:r>
              <a:rPr lang="en-US" sz="1800" dirty="0" err="1"/>
              <a:t>ōphthē</a:t>
            </a:r>
            <a:r>
              <a:rPr lang="en-US" sz="1800" dirty="0"/>
              <a:t>—“he was seen.”</a:t>
            </a:r>
          </a:p>
          <a:p>
            <a:r>
              <a:rPr lang="en-US" sz="1800" dirty="0"/>
              <a:t>Paul applies same word “appeared” to Peter and others.</a:t>
            </a:r>
          </a:p>
          <a:p>
            <a:endParaRPr lang="en-US" sz="1800" dirty="0"/>
          </a:p>
        </p:txBody>
      </p:sp>
    </p:spTree>
    <p:extLst>
      <p:ext uri="{BB962C8B-B14F-4D97-AF65-F5344CB8AC3E}">
        <p14:creationId xmlns:p14="http://schemas.microsoft.com/office/powerpoint/2010/main" val="42227851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F2BC11A-2019-4BC3-93F2-AE405F0F4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AC56188-23C3-4619-9A59-B0A251058999}"/>
              </a:ext>
            </a:extLst>
          </p:cNvPr>
          <p:cNvPicPr>
            <a:picLocks noChangeAspect="1"/>
          </p:cNvPicPr>
          <p:nvPr/>
        </p:nvPicPr>
        <p:blipFill rotWithShape="1">
          <a:blip r:embed="rId2">
            <a:duotone>
              <a:prstClr val="black"/>
              <a:prstClr val="white"/>
            </a:duotone>
          </a:blip>
          <a:srcRect l="13534" r="9032" b="-2"/>
          <a:stretch/>
        </p:blipFill>
        <p:spPr>
          <a:xfrm>
            <a:off x="5362011" y="10"/>
            <a:ext cx="6829989" cy="6857990"/>
          </a:xfrm>
          <a:custGeom>
            <a:avLst/>
            <a:gdLst/>
            <a:ahLst/>
            <a:cxnLst/>
            <a:rect l="l" t="t" r="r" b="b"/>
            <a:pathLst>
              <a:path w="6829989" h="6858000">
                <a:moveTo>
                  <a:pt x="0" y="0"/>
                </a:moveTo>
                <a:lnTo>
                  <a:pt x="6829989" y="0"/>
                </a:lnTo>
                <a:lnTo>
                  <a:pt x="6829989" y="6858000"/>
                </a:lnTo>
                <a:lnTo>
                  <a:pt x="1" y="6858000"/>
                </a:lnTo>
                <a:lnTo>
                  <a:pt x="4006" y="6854853"/>
                </a:lnTo>
                <a:cubicBezTo>
                  <a:pt x="990707" y="6040555"/>
                  <a:pt x="1619628" y="4808224"/>
                  <a:pt x="1619628" y="3429000"/>
                </a:cubicBezTo>
                <a:cubicBezTo>
                  <a:pt x="1619628" y="2049777"/>
                  <a:pt x="990707" y="817446"/>
                  <a:pt x="4006" y="3148"/>
                </a:cubicBezTo>
                <a:close/>
              </a:path>
            </a:pathLst>
          </a:custGeom>
        </p:spPr>
      </p:pic>
      <p:sp>
        <p:nvSpPr>
          <p:cNvPr id="2" name="Title 1">
            <a:extLst>
              <a:ext uri="{FF2B5EF4-FFF2-40B4-BE49-F238E27FC236}">
                <a16:creationId xmlns:a16="http://schemas.microsoft.com/office/drawing/2014/main" id="{9EC7087C-300D-4B8D-B8A9-583513BD359D}"/>
              </a:ext>
            </a:extLst>
          </p:cNvPr>
          <p:cNvSpPr>
            <a:spLocks noGrp="1"/>
          </p:cNvSpPr>
          <p:nvPr>
            <p:ph type="title"/>
          </p:nvPr>
        </p:nvSpPr>
        <p:spPr>
          <a:xfrm>
            <a:off x="1463040" y="926841"/>
            <a:ext cx="4363895" cy="1873115"/>
          </a:xfrm>
        </p:spPr>
        <p:txBody>
          <a:bodyPr anchor="b">
            <a:normAutofit/>
          </a:bodyPr>
          <a:lstStyle/>
          <a:p>
            <a:r>
              <a:rPr lang="en-US" dirty="0" err="1">
                <a:solidFill>
                  <a:schemeClr val="tx1">
                    <a:lumMod val="85000"/>
                    <a:lumOff val="15000"/>
                  </a:schemeClr>
                </a:solidFill>
              </a:rPr>
              <a:t>Lüdemann’s</a:t>
            </a:r>
            <a:r>
              <a:rPr lang="en-US" dirty="0">
                <a:solidFill>
                  <a:schemeClr val="tx1">
                    <a:lumMod val="85000"/>
                    <a:lumOff val="15000"/>
                  </a:schemeClr>
                </a:solidFill>
              </a:rPr>
              <a:t> anti-supernatural bias</a:t>
            </a:r>
          </a:p>
        </p:txBody>
      </p:sp>
      <p:sp>
        <p:nvSpPr>
          <p:cNvPr id="3" name="Content Placeholder 2">
            <a:extLst>
              <a:ext uri="{FF2B5EF4-FFF2-40B4-BE49-F238E27FC236}">
                <a16:creationId xmlns:a16="http://schemas.microsoft.com/office/drawing/2014/main" id="{59C7415C-42C0-4CCD-A7F4-3E97C7AD27C9}"/>
              </a:ext>
            </a:extLst>
          </p:cNvPr>
          <p:cNvSpPr>
            <a:spLocks noGrp="1"/>
          </p:cNvSpPr>
          <p:nvPr>
            <p:ph idx="1"/>
          </p:nvPr>
        </p:nvSpPr>
        <p:spPr>
          <a:xfrm>
            <a:off x="1463040" y="2963917"/>
            <a:ext cx="4363895" cy="3331136"/>
          </a:xfrm>
        </p:spPr>
        <p:txBody>
          <a:bodyPr>
            <a:normAutofit/>
          </a:bodyPr>
          <a:lstStyle/>
          <a:p>
            <a:pPr marL="0" indent="0">
              <a:buNone/>
            </a:pPr>
            <a:r>
              <a:rPr lang="en-US" sz="1800" dirty="0">
                <a:solidFill>
                  <a:schemeClr val="tx1">
                    <a:lumMod val="85000"/>
                    <a:lumOff val="15000"/>
                  </a:schemeClr>
                </a:solidFill>
              </a:rPr>
              <a:t>The real reason Dr. </a:t>
            </a:r>
            <a:r>
              <a:rPr lang="en-US" sz="1800" dirty="0" err="1">
                <a:solidFill>
                  <a:schemeClr val="tx1">
                    <a:lumMod val="85000"/>
                    <a:lumOff val="15000"/>
                  </a:schemeClr>
                </a:solidFill>
              </a:rPr>
              <a:t>Lüdemann</a:t>
            </a:r>
            <a:r>
              <a:rPr lang="en-US" sz="1800" dirty="0">
                <a:solidFill>
                  <a:schemeClr val="tx1">
                    <a:lumMod val="85000"/>
                    <a:lumOff val="15000"/>
                  </a:schemeClr>
                </a:solidFill>
              </a:rPr>
              <a:t> rejects the resurrection hypothesis:</a:t>
            </a:r>
          </a:p>
          <a:p>
            <a:r>
              <a:rPr lang="en-US" sz="1800" b="1" dirty="0">
                <a:solidFill>
                  <a:srgbClr val="FF0000"/>
                </a:solidFill>
              </a:rPr>
              <a:t>He cannot bring himself to believe in miracles.</a:t>
            </a:r>
          </a:p>
          <a:p>
            <a:r>
              <a:rPr lang="en-US" sz="1800" dirty="0">
                <a:solidFill>
                  <a:schemeClr val="tx1">
                    <a:lumMod val="85000"/>
                    <a:lumOff val="15000"/>
                  </a:schemeClr>
                </a:solidFill>
              </a:rPr>
              <a:t>We </a:t>
            </a:r>
            <a:r>
              <a:rPr lang="en-US" sz="1800" i="1" dirty="0">
                <a:solidFill>
                  <a:schemeClr val="tx1">
                    <a:lumMod val="85000"/>
                    <a:lumOff val="15000"/>
                  </a:schemeClr>
                </a:solidFill>
              </a:rPr>
              <a:t>should</a:t>
            </a:r>
            <a:r>
              <a:rPr lang="en-US" sz="1800" dirty="0">
                <a:solidFill>
                  <a:schemeClr val="tx1">
                    <a:lumMod val="85000"/>
                    <a:lumOff val="15000"/>
                  </a:schemeClr>
                </a:solidFill>
              </a:rPr>
              <a:t> first look for natural explanations. But if none is available, and a supernatural one appears successful, we should not reject it </a:t>
            </a:r>
            <a:r>
              <a:rPr lang="en-US" sz="1800" i="1" dirty="0">
                <a:solidFill>
                  <a:schemeClr val="tx1">
                    <a:lumMod val="85000"/>
                    <a:lumOff val="15000"/>
                  </a:schemeClr>
                </a:solidFill>
              </a:rPr>
              <a:t>a priori</a:t>
            </a:r>
            <a:r>
              <a:rPr lang="en-US" sz="1800" dirty="0">
                <a:solidFill>
                  <a:schemeClr val="tx1">
                    <a:lumMod val="85000"/>
                    <a:lumOff val="15000"/>
                  </a:schemeClr>
                </a:solidFill>
              </a:rPr>
              <a:t>.</a:t>
            </a:r>
          </a:p>
          <a:p>
            <a:endParaRPr lang="en-US" sz="1800" dirty="0">
              <a:solidFill>
                <a:schemeClr val="tx1">
                  <a:lumMod val="85000"/>
                  <a:lumOff val="15000"/>
                </a:schemeClr>
              </a:solidFill>
            </a:endParaRPr>
          </a:p>
        </p:txBody>
      </p:sp>
      <p:sp>
        <p:nvSpPr>
          <p:cNvPr id="26" name="Freeform: Shape 25">
            <a:extLst>
              <a:ext uri="{FF2B5EF4-FFF2-40B4-BE49-F238E27FC236}">
                <a16:creationId xmlns:a16="http://schemas.microsoft.com/office/drawing/2014/main" id="{FBD18CC4-F639-47CF-96DD-9BA6031B5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03038" y="1992863"/>
            <a:ext cx="1488962" cy="2872274"/>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638290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375B19E4-0108-41C4-8DB1-11BAE0B49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B684CF10-FC21-477B-AB82-52B0E6D14C32}"/>
              </a:ext>
            </a:extLst>
          </p:cNvPr>
          <p:cNvSpPr>
            <a:spLocks noGrp="1"/>
          </p:cNvSpPr>
          <p:nvPr>
            <p:ph type="title"/>
          </p:nvPr>
        </p:nvSpPr>
        <p:spPr>
          <a:xfrm>
            <a:off x="6438900" y="669925"/>
            <a:ext cx="4457702" cy="1325563"/>
          </a:xfrm>
        </p:spPr>
        <p:txBody>
          <a:bodyPr anchor="b">
            <a:normAutofit/>
          </a:bodyPr>
          <a:lstStyle/>
          <a:p>
            <a:r>
              <a:rPr lang="en-US" sz="3800">
                <a:solidFill>
                  <a:schemeClr val="bg1"/>
                </a:solidFill>
              </a:rPr>
              <a:t>Provides no argument against miracles</a:t>
            </a:r>
          </a:p>
        </p:txBody>
      </p:sp>
      <p:pic>
        <p:nvPicPr>
          <p:cNvPr id="5" name="Picture 4">
            <a:extLst>
              <a:ext uri="{FF2B5EF4-FFF2-40B4-BE49-F238E27FC236}">
                <a16:creationId xmlns:a16="http://schemas.microsoft.com/office/drawing/2014/main" id="{70E46E88-7DC5-46CE-BE18-895365776AD8}"/>
              </a:ext>
            </a:extLst>
          </p:cNvPr>
          <p:cNvPicPr>
            <a:picLocks noChangeAspect="1"/>
          </p:cNvPicPr>
          <p:nvPr/>
        </p:nvPicPr>
        <p:blipFill rotWithShape="1">
          <a:blip r:embed="rId2"/>
          <a:srcRect l="15265" r="32514"/>
          <a:stretch/>
        </p:blipFill>
        <p:spPr>
          <a:xfrm>
            <a:off x="20" y="10"/>
            <a:ext cx="5753082" cy="6857990"/>
          </a:xfrm>
          <a:prstGeom prst="rect">
            <a:avLst/>
          </a:prstGeom>
        </p:spPr>
      </p:pic>
      <p:sp>
        <p:nvSpPr>
          <p:cNvPr id="3" name="Content Placeholder 2">
            <a:extLst>
              <a:ext uri="{FF2B5EF4-FFF2-40B4-BE49-F238E27FC236}">
                <a16:creationId xmlns:a16="http://schemas.microsoft.com/office/drawing/2014/main" id="{DF9D3B73-9458-48A6-BFC5-031748808648}"/>
              </a:ext>
            </a:extLst>
          </p:cNvPr>
          <p:cNvSpPr>
            <a:spLocks noGrp="1"/>
          </p:cNvSpPr>
          <p:nvPr>
            <p:ph idx="1"/>
          </p:nvPr>
        </p:nvSpPr>
        <p:spPr>
          <a:xfrm>
            <a:off x="6438900" y="2400304"/>
            <a:ext cx="4457702" cy="3441692"/>
          </a:xfrm>
        </p:spPr>
        <p:txBody>
          <a:bodyPr>
            <a:normAutofit/>
          </a:bodyPr>
          <a:lstStyle/>
          <a:p>
            <a:r>
              <a:rPr lang="en-US" sz="1600" dirty="0" err="1">
                <a:solidFill>
                  <a:schemeClr val="bg1"/>
                </a:solidFill>
              </a:rPr>
              <a:t>Lüdemann</a:t>
            </a:r>
            <a:r>
              <a:rPr lang="en-US" sz="1600" dirty="0">
                <a:solidFill>
                  <a:schemeClr val="bg1"/>
                </a:solidFill>
              </a:rPr>
              <a:t> appeals to Hume/Kant but no provides no actual philosophical argument against miracles.</a:t>
            </a:r>
          </a:p>
          <a:p>
            <a:r>
              <a:rPr lang="en-US" sz="1600" dirty="0">
                <a:solidFill>
                  <a:schemeClr val="bg1"/>
                </a:solidFill>
              </a:rPr>
              <a:t>“All I could find in his writings were a couple of one-sentence allusions to Hume and Kant.” (pp. 37, 38)</a:t>
            </a:r>
          </a:p>
          <a:p>
            <a:r>
              <a:rPr lang="en-US" sz="1600" dirty="0">
                <a:solidFill>
                  <a:schemeClr val="bg1"/>
                </a:solidFill>
              </a:rPr>
              <a:t>Thomas Morris: “I must confess to never having seen in the writings of any contemporary theologian the exposition of a single argument from either Hume or Kant, or any other historical figure for that matter, which comes anywhere near to demolishing … historical Christian doctrine…” (Morris, </a:t>
            </a:r>
            <a:r>
              <a:rPr lang="en-US" sz="1600" i="1" dirty="0">
                <a:solidFill>
                  <a:schemeClr val="bg1"/>
                </a:solidFill>
              </a:rPr>
              <a:t>Philosophy and the Christian Faith</a:t>
            </a:r>
            <a:r>
              <a:rPr lang="en-US" sz="1600" dirty="0">
                <a:solidFill>
                  <a:schemeClr val="bg1"/>
                </a:solidFill>
              </a:rPr>
              <a:t>, 3,4)</a:t>
            </a:r>
          </a:p>
        </p:txBody>
      </p:sp>
      <p:cxnSp>
        <p:nvCxnSpPr>
          <p:cNvPr id="59" name="Straight Connector 58">
            <a:extLst>
              <a:ext uri="{FF2B5EF4-FFF2-40B4-BE49-F238E27FC236}">
                <a16:creationId xmlns:a16="http://schemas.microsoft.com/office/drawing/2014/main" id="{C727A21A-62F5-405C-B7A5-439FD39932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53102"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2E62CE6-1D21-4565-8E90-0F1D900BEF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026340"/>
            <a:ext cx="1089660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24362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51AB52-5ADD-4688-83DB-8A2EB1F26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2FCD82-8E79-4526-B029-5C86FAF6F17E}"/>
              </a:ext>
            </a:extLst>
          </p:cNvPr>
          <p:cNvSpPr>
            <a:spLocks noGrp="1"/>
          </p:cNvSpPr>
          <p:nvPr>
            <p:ph type="title"/>
          </p:nvPr>
        </p:nvSpPr>
        <p:spPr>
          <a:xfrm>
            <a:off x="594360" y="461001"/>
            <a:ext cx="5103839" cy="1907457"/>
          </a:xfrm>
        </p:spPr>
        <p:txBody>
          <a:bodyPr anchor="ctr">
            <a:normAutofit/>
          </a:bodyPr>
          <a:lstStyle/>
          <a:p>
            <a:r>
              <a:rPr lang="en-US">
                <a:solidFill>
                  <a:schemeClr val="bg1"/>
                </a:solidFill>
              </a:rPr>
              <a:t>Hume has long been refuted</a:t>
            </a:r>
          </a:p>
        </p:txBody>
      </p:sp>
      <p:grpSp>
        <p:nvGrpSpPr>
          <p:cNvPr id="11" name="Group 10">
            <a:extLst>
              <a:ext uri="{FF2B5EF4-FFF2-40B4-BE49-F238E27FC236}">
                <a16:creationId xmlns:a16="http://schemas.microsoft.com/office/drawing/2014/main" id="{2B860207-ACE2-4B37-A2C2-9AAE0EEBA8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737776"/>
            <a:ext cx="242107" cy="1340860"/>
            <a:chOff x="56167" y="899960"/>
            <a:chExt cx="242107" cy="1340860"/>
          </a:xfrm>
        </p:grpSpPr>
        <p:sp>
          <p:nvSpPr>
            <p:cNvPr id="12" name="Rectangle 2">
              <a:extLst>
                <a:ext uri="{FF2B5EF4-FFF2-40B4-BE49-F238E27FC236}">
                  <a16:creationId xmlns:a16="http://schemas.microsoft.com/office/drawing/2014/main" id="{E8A59B16-7B5E-439A-AABE-6F43ADBEDA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59">
              <a:extLst>
                <a:ext uri="{FF2B5EF4-FFF2-40B4-BE49-F238E27FC236}">
                  <a16:creationId xmlns:a16="http://schemas.microsoft.com/office/drawing/2014/main" id="{38682BC1-12A9-49A6-B07D-32C0E52874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a:extLst>
                <a:ext uri="{FF2B5EF4-FFF2-40B4-BE49-F238E27FC236}">
                  <a16:creationId xmlns:a16="http://schemas.microsoft.com/office/drawing/2014/main" id="{929740E6-43AC-43B8-A959-7FA88DA43E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59">
              <a:extLst>
                <a:ext uri="{FF2B5EF4-FFF2-40B4-BE49-F238E27FC236}">
                  <a16:creationId xmlns:a16="http://schemas.microsoft.com/office/drawing/2014/main" id="{96E21AC4-82E7-4B8E-BE4D-06F7B3884D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a:extLst>
                <a:ext uri="{FF2B5EF4-FFF2-40B4-BE49-F238E27FC236}">
                  <a16:creationId xmlns:a16="http://schemas.microsoft.com/office/drawing/2014/main" id="{C921A779-B023-4EB0-B665-D0212F0090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59">
              <a:extLst>
                <a:ext uri="{FF2B5EF4-FFF2-40B4-BE49-F238E27FC236}">
                  <a16:creationId xmlns:a16="http://schemas.microsoft.com/office/drawing/2014/main" id="{3E26D187-6A2A-4FCB-AB53-925262F722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id="{ADC5C21D-9525-4C09-96AC-CD41177752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59">
              <a:extLst>
                <a:ext uri="{FF2B5EF4-FFF2-40B4-BE49-F238E27FC236}">
                  <a16:creationId xmlns:a16="http://schemas.microsoft.com/office/drawing/2014/main" id="{E55B79D7-B509-440B-BB0A-C932B288C2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2EB10EB7-F925-4AB7-9B6B-FAFCA6F00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9">
              <a:extLst>
                <a:ext uri="{FF2B5EF4-FFF2-40B4-BE49-F238E27FC236}">
                  <a16:creationId xmlns:a16="http://schemas.microsoft.com/office/drawing/2014/main" id="{4BDE1226-55F7-4E78-8946-97C0D7FDD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
              <a:extLst>
                <a:ext uri="{FF2B5EF4-FFF2-40B4-BE49-F238E27FC236}">
                  <a16:creationId xmlns:a16="http://schemas.microsoft.com/office/drawing/2014/main" id="{4FECC137-11B4-48FD-A1AA-610D2138DE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59">
              <a:extLst>
                <a:ext uri="{FF2B5EF4-FFF2-40B4-BE49-F238E27FC236}">
                  <a16:creationId xmlns:a16="http://schemas.microsoft.com/office/drawing/2014/main" id="{180C0DD7-6CE4-486B-916C-C3C87C8180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
              <a:extLst>
                <a:ext uri="{FF2B5EF4-FFF2-40B4-BE49-F238E27FC236}">
                  <a16:creationId xmlns:a16="http://schemas.microsoft.com/office/drawing/2014/main" id="{810AE7F9-4396-41FB-94F9-8154D4DC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59">
              <a:extLst>
                <a:ext uri="{FF2B5EF4-FFF2-40B4-BE49-F238E27FC236}">
                  <a16:creationId xmlns:a16="http://schemas.microsoft.com/office/drawing/2014/main" id="{446068F4-9B70-4DC6-82E3-6A63668091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
              <a:extLst>
                <a:ext uri="{FF2B5EF4-FFF2-40B4-BE49-F238E27FC236}">
                  <a16:creationId xmlns:a16="http://schemas.microsoft.com/office/drawing/2014/main" id="{ACCF2A15-7704-4CCF-AB0A-20BE623E7A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59">
              <a:extLst>
                <a:ext uri="{FF2B5EF4-FFF2-40B4-BE49-F238E27FC236}">
                  <a16:creationId xmlns:a16="http://schemas.microsoft.com/office/drawing/2014/main" id="{8DF7B9FB-BF19-4609-9AF1-45D94DCB2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
              <a:extLst>
                <a:ext uri="{FF2B5EF4-FFF2-40B4-BE49-F238E27FC236}">
                  <a16:creationId xmlns:a16="http://schemas.microsoft.com/office/drawing/2014/main" id="{03EE7F2A-8C41-44E1-A5C5-F9D7A87E4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689CADC4-9D26-4B82-9B11-1E2140D1D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707BC2C3-A51F-45C0-8BEC-31CC1E9AD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9ECFCC9B-5EAD-4BEC-A4C5-28A4766FCB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7B0C03E8-D9A7-42B1-B1C9-FC6B143BECB7}"/>
              </a:ext>
            </a:extLst>
          </p:cNvPr>
          <p:cNvPicPr>
            <a:picLocks noChangeAspect="1"/>
          </p:cNvPicPr>
          <p:nvPr/>
        </p:nvPicPr>
        <p:blipFill rotWithShape="1">
          <a:blip r:embed="rId2"/>
          <a:srcRect r="-2" b="10080"/>
          <a:stretch/>
        </p:blipFill>
        <p:spPr>
          <a:xfrm>
            <a:off x="5995074" y="10"/>
            <a:ext cx="6196926" cy="6857990"/>
          </a:xfrm>
          <a:prstGeom prst="rect">
            <a:avLst/>
          </a:prstGeom>
        </p:spPr>
      </p:pic>
      <p:sp>
        <p:nvSpPr>
          <p:cNvPr id="33" name="Rectangle 32">
            <a:extLst>
              <a:ext uri="{FF2B5EF4-FFF2-40B4-BE49-F238E27FC236}">
                <a16:creationId xmlns:a16="http://schemas.microsoft.com/office/drawing/2014/main" id="{2BBA6F99-C2E7-4A60-BF6F-95A240756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825032"/>
            <a:ext cx="6333856" cy="40329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6938ED8-3C6A-4B37-A48E-6E3E75DAFF90}"/>
              </a:ext>
            </a:extLst>
          </p:cNvPr>
          <p:cNvSpPr>
            <a:spLocks noGrp="1"/>
          </p:cNvSpPr>
          <p:nvPr>
            <p:ph idx="1"/>
          </p:nvPr>
        </p:nvSpPr>
        <p:spPr>
          <a:xfrm>
            <a:off x="594360" y="3110600"/>
            <a:ext cx="5267425" cy="3055846"/>
          </a:xfrm>
        </p:spPr>
        <p:txBody>
          <a:bodyPr anchor="ctr">
            <a:normAutofit/>
          </a:bodyPr>
          <a:lstStyle/>
          <a:p>
            <a:r>
              <a:rPr lang="en-US" sz="1800" dirty="0"/>
              <a:t>“Hume’s argument against miracles was already refuted in the eighteenth century by William Paley, Gottfried Less and George Campbell; and most contemporary philosophers also reject it as fallacious, including such prominent philosophers of science as Richard Swinburne and John </a:t>
            </a:r>
            <a:r>
              <a:rPr lang="en-US" sz="1800" dirty="0" err="1"/>
              <a:t>Earman</a:t>
            </a:r>
            <a:r>
              <a:rPr lang="en-US" sz="1800" dirty="0"/>
              <a:t>, and analytic philosophers such as George </a:t>
            </a:r>
            <a:r>
              <a:rPr lang="en-US" sz="1800" dirty="0" err="1"/>
              <a:t>Mavrodes</a:t>
            </a:r>
            <a:r>
              <a:rPr lang="en-US" sz="1800" dirty="0"/>
              <a:t> and William Alston. Even the atheist philosopher Antony Flew, himself a Hume scholar, admits that Hume’s argument is defective as it stands.” (p. 38)</a:t>
            </a:r>
          </a:p>
        </p:txBody>
      </p:sp>
      <p:sp>
        <p:nvSpPr>
          <p:cNvPr id="35" name="Rectangle 34">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501384"/>
            <a:ext cx="6583680"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80958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F2BC11A-2019-4BC3-93F2-AE405F0F4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AC56188-23C3-4619-9A59-B0A251058999}"/>
              </a:ext>
            </a:extLst>
          </p:cNvPr>
          <p:cNvPicPr>
            <a:picLocks noChangeAspect="1"/>
          </p:cNvPicPr>
          <p:nvPr/>
        </p:nvPicPr>
        <p:blipFill rotWithShape="1">
          <a:blip r:embed="rId2">
            <a:duotone>
              <a:prstClr val="black"/>
              <a:prstClr val="white"/>
            </a:duotone>
          </a:blip>
          <a:srcRect l="13534" r="9032" b="-2"/>
          <a:stretch/>
        </p:blipFill>
        <p:spPr>
          <a:xfrm>
            <a:off x="5362011" y="10"/>
            <a:ext cx="6829989" cy="6857990"/>
          </a:xfrm>
          <a:custGeom>
            <a:avLst/>
            <a:gdLst/>
            <a:ahLst/>
            <a:cxnLst/>
            <a:rect l="l" t="t" r="r" b="b"/>
            <a:pathLst>
              <a:path w="6829989" h="6858000">
                <a:moveTo>
                  <a:pt x="0" y="0"/>
                </a:moveTo>
                <a:lnTo>
                  <a:pt x="6829989" y="0"/>
                </a:lnTo>
                <a:lnTo>
                  <a:pt x="6829989" y="6858000"/>
                </a:lnTo>
                <a:lnTo>
                  <a:pt x="1" y="6858000"/>
                </a:lnTo>
                <a:lnTo>
                  <a:pt x="4006" y="6854853"/>
                </a:lnTo>
                <a:cubicBezTo>
                  <a:pt x="990707" y="6040555"/>
                  <a:pt x="1619628" y="4808224"/>
                  <a:pt x="1619628" y="3429000"/>
                </a:cubicBezTo>
                <a:cubicBezTo>
                  <a:pt x="1619628" y="2049777"/>
                  <a:pt x="990707" y="817446"/>
                  <a:pt x="4006" y="3148"/>
                </a:cubicBezTo>
                <a:close/>
              </a:path>
            </a:pathLst>
          </a:custGeom>
        </p:spPr>
      </p:pic>
      <p:sp>
        <p:nvSpPr>
          <p:cNvPr id="2" name="Title 1">
            <a:extLst>
              <a:ext uri="{FF2B5EF4-FFF2-40B4-BE49-F238E27FC236}">
                <a16:creationId xmlns:a16="http://schemas.microsoft.com/office/drawing/2014/main" id="{9EC7087C-300D-4B8D-B8A9-583513BD359D}"/>
              </a:ext>
            </a:extLst>
          </p:cNvPr>
          <p:cNvSpPr>
            <a:spLocks noGrp="1"/>
          </p:cNvSpPr>
          <p:nvPr>
            <p:ph type="title"/>
          </p:nvPr>
        </p:nvSpPr>
        <p:spPr>
          <a:xfrm>
            <a:off x="1463040" y="926841"/>
            <a:ext cx="4363895" cy="1873115"/>
          </a:xfrm>
        </p:spPr>
        <p:txBody>
          <a:bodyPr anchor="b">
            <a:normAutofit/>
          </a:bodyPr>
          <a:lstStyle/>
          <a:p>
            <a:r>
              <a:rPr lang="en-US" sz="4800">
                <a:solidFill>
                  <a:schemeClr val="tx1">
                    <a:lumMod val="85000"/>
                    <a:lumOff val="15000"/>
                  </a:schemeClr>
                </a:solidFill>
              </a:rPr>
              <a:t>Lüdemann’s low-view of Scripture</a:t>
            </a:r>
          </a:p>
        </p:txBody>
      </p:sp>
      <p:sp>
        <p:nvSpPr>
          <p:cNvPr id="3" name="Content Placeholder 2">
            <a:extLst>
              <a:ext uri="{FF2B5EF4-FFF2-40B4-BE49-F238E27FC236}">
                <a16:creationId xmlns:a16="http://schemas.microsoft.com/office/drawing/2014/main" id="{59C7415C-42C0-4CCD-A7F4-3E97C7AD27C9}"/>
              </a:ext>
            </a:extLst>
          </p:cNvPr>
          <p:cNvSpPr>
            <a:spLocks noGrp="1"/>
          </p:cNvSpPr>
          <p:nvPr>
            <p:ph idx="1"/>
          </p:nvPr>
        </p:nvSpPr>
        <p:spPr>
          <a:xfrm>
            <a:off x="1463040" y="2963917"/>
            <a:ext cx="4363895" cy="3331136"/>
          </a:xfrm>
        </p:spPr>
        <p:txBody>
          <a:bodyPr>
            <a:normAutofit/>
          </a:bodyPr>
          <a:lstStyle/>
          <a:p>
            <a:r>
              <a:rPr lang="en-US" sz="1800" dirty="0">
                <a:solidFill>
                  <a:schemeClr val="tx1">
                    <a:lumMod val="85000"/>
                    <a:lumOff val="15000"/>
                  </a:schemeClr>
                </a:solidFill>
              </a:rPr>
              <a:t>Dr. </a:t>
            </a:r>
            <a:r>
              <a:rPr lang="en-US" sz="1800" dirty="0" err="1">
                <a:solidFill>
                  <a:schemeClr val="tx1">
                    <a:lumMod val="85000"/>
                    <a:lumOff val="15000"/>
                  </a:schemeClr>
                </a:solidFill>
              </a:rPr>
              <a:t>Lüdemann</a:t>
            </a:r>
            <a:r>
              <a:rPr lang="en-US" sz="1800" dirty="0">
                <a:solidFill>
                  <a:schemeClr val="tx1">
                    <a:lumMod val="85000"/>
                    <a:lumOff val="15000"/>
                  </a:schemeClr>
                </a:solidFill>
              </a:rPr>
              <a:t> was a liberal Christian at the time of the debate who has since rejected Christianity. </a:t>
            </a:r>
          </a:p>
          <a:p>
            <a:r>
              <a:rPr lang="en-US" sz="1800" b="1" dirty="0">
                <a:solidFill>
                  <a:srgbClr val="FF0000"/>
                </a:solidFill>
              </a:rPr>
              <a:t>He believes the Bible is embellished and contains myths and legends.</a:t>
            </a:r>
          </a:p>
        </p:txBody>
      </p:sp>
      <p:sp>
        <p:nvSpPr>
          <p:cNvPr id="21" name="Freeform: Shape 20">
            <a:extLst>
              <a:ext uri="{FF2B5EF4-FFF2-40B4-BE49-F238E27FC236}">
                <a16:creationId xmlns:a16="http://schemas.microsoft.com/office/drawing/2014/main" id="{FBD18CC4-F639-47CF-96DD-9BA6031B5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03038" y="1992863"/>
            <a:ext cx="1488962" cy="2872274"/>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4260341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250C39F-3F6C-4D53-86D2-7BC6B2FF60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70FD56D4-F540-420C-9E56-94C08C552533}"/>
              </a:ext>
            </a:extLst>
          </p:cNvPr>
          <p:cNvPicPr>
            <a:picLocks noChangeAspect="1"/>
          </p:cNvPicPr>
          <p:nvPr/>
        </p:nvPicPr>
        <p:blipFill rotWithShape="1">
          <a:blip r:embed="rId2"/>
          <a:srcRect l="-43937" t="7025" r="43937"/>
          <a:stretch/>
        </p:blipFill>
        <p:spPr>
          <a:xfrm>
            <a:off x="20" y="10"/>
            <a:ext cx="12191980" cy="6857990"/>
          </a:xfrm>
          <a:prstGeom prst="rect">
            <a:avLst/>
          </a:prstGeom>
        </p:spPr>
      </p:pic>
      <p:sp>
        <p:nvSpPr>
          <p:cNvPr id="46" name="Rectangle 45">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CD41EC-19E3-469C-9C63-E6584EEFB15C}"/>
              </a:ext>
            </a:extLst>
          </p:cNvPr>
          <p:cNvSpPr>
            <a:spLocks noGrp="1"/>
          </p:cNvSpPr>
          <p:nvPr>
            <p:ph type="title"/>
          </p:nvPr>
        </p:nvSpPr>
        <p:spPr>
          <a:xfrm>
            <a:off x="937260" y="384651"/>
            <a:ext cx="4724400" cy="1466455"/>
          </a:xfrm>
        </p:spPr>
        <p:txBody>
          <a:bodyPr anchor="b">
            <a:normAutofit/>
          </a:bodyPr>
          <a:lstStyle/>
          <a:p>
            <a:r>
              <a:rPr lang="en-US" dirty="0">
                <a:solidFill>
                  <a:schemeClr val="bg1"/>
                </a:solidFill>
              </a:rPr>
              <a:t>Not enough time for legends</a:t>
            </a:r>
          </a:p>
        </p:txBody>
      </p:sp>
      <p:sp>
        <p:nvSpPr>
          <p:cNvPr id="3" name="Content Placeholder 2">
            <a:extLst>
              <a:ext uri="{FF2B5EF4-FFF2-40B4-BE49-F238E27FC236}">
                <a16:creationId xmlns:a16="http://schemas.microsoft.com/office/drawing/2014/main" id="{784E3BAF-B726-46D6-A4A7-0C24E2969F11}"/>
              </a:ext>
            </a:extLst>
          </p:cNvPr>
          <p:cNvSpPr>
            <a:spLocks noGrp="1"/>
          </p:cNvSpPr>
          <p:nvPr>
            <p:ph idx="1"/>
          </p:nvPr>
        </p:nvSpPr>
        <p:spPr>
          <a:xfrm>
            <a:off x="845820" y="2120564"/>
            <a:ext cx="4907280" cy="3794420"/>
          </a:xfrm>
        </p:spPr>
        <p:txBody>
          <a:bodyPr>
            <a:normAutofit/>
          </a:bodyPr>
          <a:lstStyle/>
          <a:p>
            <a:r>
              <a:rPr lang="en-US" sz="2000" dirty="0">
                <a:solidFill>
                  <a:schemeClr val="bg1"/>
                </a:solidFill>
              </a:rPr>
              <a:t>Acts was written around AD 62.</a:t>
            </a:r>
            <a:br>
              <a:rPr lang="en-US" sz="2000" dirty="0">
                <a:solidFill>
                  <a:schemeClr val="bg1"/>
                </a:solidFill>
              </a:rPr>
            </a:br>
            <a:r>
              <a:rPr lang="en-US" sz="2000" dirty="0">
                <a:solidFill>
                  <a:schemeClr val="bg1"/>
                </a:solidFill>
              </a:rPr>
              <a:t>Luke was written before Acts (cf. Acts 1:1)</a:t>
            </a:r>
            <a:br>
              <a:rPr lang="en-US" sz="2000" dirty="0">
                <a:solidFill>
                  <a:schemeClr val="bg1"/>
                </a:solidFill>
              </a:rPr>
            </a:br>
            <a:r>
              <a:rPr lang="en-US" sz="2000" dirty="0">
                <a:solidFill>
                  <a:schemeClr val="bg1"/>
                </a:solidFill>
              </a:rPr>
              <a:t>Mark written before Luke (Mark was a source, cf. Luke 1:1-2) Therefore, Mark was written well before AD 62.</a:t>
            </a:r>
          </a:p>
          <a:p>
            <a:r>
              <a:rPr lang="en-US" sz="2000" dirty="0">
                <a:solidFill>
                  <a:schemeClr val="bg1"/>
                </a:solidFill>
              </a:rPr>
              <a:t>But it takes generations and centuries for legends to develop.</a:t>
            </a:r>
          </a:p>
          <a:p>
            <a:r>
              <a:rPr lang="en-US" sz="2000" dirty="0">
                <a:solidFill>
                  <a:schemeClr val="bg1"/>
                </a:solidFill>
              </a:rPr>
              <a:t>“The Greco-Roman historian A. N. Sherwin-White reports that even two generations are too short a span to allow legendary tendencies to prevail over the hard historic core of oral tradition.” (p. 171)</a:t>
            </a:r>
          </a:p>
          <a:p>
            <a:endParaRPr lang="en-US" sz="2000" dirty="0">
              <a:solidFill>
                <a:schemeClr val="bg1"/>
              </a:solidFill>
            </a:endParaRPr>
          </a:p>
        </p:txBody>
      </p:sp>
      <p:sp>
        <p:nvSpPr>
          <p:cNvPr id="48" name="Rectangle 47">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52484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Right Triangle 58">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CD41EC-19E3-469C-9C63-E6584EEFB15C}"/>
              </a:ext>
            </a:extLst>
          </p:cNvPr>
          <p:cNvSpPr>
            <a:spLocks noGrp="1"/>
          </p:cNvSpPr>
          <p:nvPr>
            <p:ph type="title"/>
          </p:nvPr>
        </p:nvSpPr>
        <p:spPr>
          <a:xfrm>
            <a:off x="1006900" y="1188637"/>
            <a:ext cx="3141430" cy="4480726"/>
          </a:xfrm>
        </p:spPr>
        <p:txBody>
          <a:bodyPr>
            <a:normAutofit/>
          </a:bodyPr>
          <a:lstStyle/>
          <a:p>
            <a:pPr algn="r"/>
            <a:r>
              <a:rPr lang="en-US" sz="5100"/>
              <a:t>No alternative legends</a:t>
            </a:r>
          </a:p>
        </p:txBody>
      </p:sp>
      <p:cxnSp>
        <p:nvCxnSpPr>
          <p:cNvPr id="63" name="Straight Connector 62">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84E3BAF-B726-46D6-A4A7-0C24E2969F11}"/>
              </a:ext>
            </a:extLst>
          </p:cNvPr>
          <p:cNvSpPr>
            <a:spLocks noGrp="1"/>
          </p:cNvSpPr>
          <p:nvPr>
            <p:ph idx="1"/>
          </p:nvPr>
        </p:nvSpPr>
        <p:spPr>
          <a:xfrm>
            <a:off x="5138928" y="1338729"/>
            <a:ext cx="4795584" cy="4180542"/>
          </a:xfrm>
        </p:spPr>
        <p:txBody>
          <a:bodyPr anchor="ctr">
            <a:normAutofit/>
          </a:bodyPr>
          <a:lstStyle/>
          <a:p>
            <a:pPr marL="0" indent="0">
              <a:buNone/>
            </a:pPr>
            <a:r>
              <a:rPr lang="en-US" sz="2400" dirty="0"/>
              <a:t>“We find no trace of alternative, competing legendary accounts…” (Craig, 172)</a:t>
            </a:r>
          </a:p>
        </p:txBody>
      </p:sp>
    </p:spTree>
    <p:extLst>
      <p:ext uri="{BB962C8B-B14F-4D97-AF65-F5344CB8AC3E}">
        <p14:creationId xmlns:p14="http://schemas.microsoft.com/office/powerpoint/2010/main" val="11032654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191693E-E7D0-42DB-A7EE-E9B390C2B19F}"/>
              </a:ext>
            </a:extLst>
          </p:cNvPr>
          <p:cNvPicPr>
            <a:picLocks noChangeAspect="1"/>
          </p:cNvPicPr>
          <p:nvPr/>
        </p:nvPicPr>
        <p:blipFill rotWithShape="1">
          <a:blip r:embed="rId2"/>
          <a:srcRect t="10303" r="1" b="9180"/>
          <a:stretch/>
        </p:blipFill>
        <p:spPr>
          <a:xfrm>
            <a:off x="603671" y="-1"/>
            <a:ext cx="11588329" cy="6857999"/>
          </a:xfrm>
          <a:prstGeom prst="rect">
            <a:avLst/>
          </a:prstGeom>
        </p:spPr>
      </p:pic>
      <p:sp>
        <p:nvSpPr>
          <p:cNvPr id="11" name="Rectangle 10">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A30981-B383-4556-AD52-72BDA111BB49}"/>
              </a:ext>
            </a:extLst>
          </p:cNvPr>
          <p:cNvSpPr>
            <a:spLocks noGrp="1"/>
          </p:cNvSpPr>
          <p:nvPr>
            <p:ph type="title"/>
          </p:nvPr>
        </p:nvSpPr>
        <p:spPr>
          <a:xfrm>
            <a:off x="1059575" y="548069"/>
            <a:ext cx="3874686" cy="2147520"/>
          </a:xfrm>
        </p:spPr>
        <p:txBody>
          <a:bodyPr>
            <a:normAutofit/>
          </a:bodyPr>
          <a:lstStyle/>
          <a:p>
            <a:r>
              <a:rPr lang="en-US" dirty="0">
                <a:solidFill>
                  <a:schemeClr val="bg1"/>
                </a:solidFill>
              </a:rPr>
              <a:t>“History of Religions” defunct</a:t>
            </a:r>
          </a:p>
        </p:txBody>
      </p:sp>
      <p:sp>
        <p:nvSpPr>
          <p:cNvPr id="13" name="Rectangle 1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6"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5E6CAB6-15FE-406F-9DD5-9278A812307B}"/>
              </a:ext>
            </a:extLst>
          </p:cNvPr>
          <p:cNvSpPr>
            <a:spLocks noGrp="1"/>
          </p:cNvSpPr>
          <p:nvPr>
            <p:ph idx="1"/>
          </p:nvPr>
        </p:nvSpPr>
        <p:spPr>
          <a:xfrm>
            <a:off x="952500" y="2606041"/>
            <a:ext cx="4130039" cy="3960298"/>
          </a:xfrm>
        </p:spPr>
        <p:txBody>
          <a:bodyPr anchor="ctr">
            <a:normAutofit lnSpcReduction="10000"/>
          </a:bodyPr>
          <a:lstStyle/>
          <a:p>
            <a:r>
              <a:rPr lang="en-US" sz="1800" dirty="0">
                <a:solidFill>
                  <a:schemeClr val="bg1"/>
                </a:solidFill>
              </a:rPr>
              <a:t>“The ‘History of Religions’ method of biblical interpretation, an approach now generally recognized as misconceived. For literary parallels to just about anything can be found, and the existence of such parallels is insufficient to establish a genealogical connection between texts.” (p. 166)</a:t>
            </a:r>
          </a:p>
          <a:p>
            <a:r>
              <a:rPr lang="en-US" sz="1800" dirty="0">
                <a:solidFill>
                  <a:schemeClr val="bg1"/>
                </a:solidFill>
              </a:rPr>
              <a:t>The idea is Mark borrows from Daniel 6:17 for the sealed stone. He takes from Genesis 50 for Joseph of Arimathea. He created Mary as a witness from Exodus 14:21 and Psalm 38:10–13. He comes up with Salome from Solomon. “After a while, such a methodology suffers self-refutation by </a:t>
            </a:r>
            <a:r>
              <a:rPr lang="en-US" sz="1800" i="1" dirty="0" err="1">
                <a:solidFill>
                  <a:schemeClr val="bg1"/>
                </a:solidFill>
              </a:rPr>
              <a:t>reductio</a:t>
            </a:r>
            <a:r>
              <a:rPr lang="en-US" sz="1800" i="1" dirty="0">
                <a:solidFill>
                  <a:schemeClr val="bg1"/>
                </a:solidFill>
              </a:rPr>
              <a:t> ad absurdum</a:t>
            </a:r>
            <a:r>
              <a:rPr lang="en-US" sz="1800" dirty="0">
                <a:solidFill>
                  <a:schemeClr val="bg1"/>
                </a:solidFill>
              </a:rPr>
              <a:t>.” (p. 166)</a:t>
            </a:r>
          </a:p>
        </p:txBody>
      </p:sp>
    </p:spTree>
    <p:extLst>
      <p:ext uri="{BB962C8B-B14F-4D97-AF65-F5344CB8AC3E}">
        <p14:creationId xmlns:p14="http://schemas.microsoft.com/office/powerpoint/2010/main" val="13069972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FD0E8E8-C530-4B2D-A01A-CCD47590B6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E5D6855-F7F1-40AB-A644-826C03264F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2448" y="3131936"/>
            <a:ext cx="1240640" cy="1240638"/>
          </a:xfrm>
          <a:prstGeom prst="ellipse">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2C65388C-2EC9-49CB-94AE-C126FD4C5B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4763" y="0"/>
            <a:ext cx="6067239" cy="6858000"/>
          </a:xfrm>
          <a:custGeom>
            <a:avLst/>
            <a:gdLst>
              <a:gd name="connsiteX0" fmla="*/ 1619628 w 6067239"/>
              <a:gd name="connsiteY0" fmla="*/ 0 h 6858000"/>
              <a:gd name="connsiteX1" fmla="*/ 6067239 w 6067239"/>
              <a:gd name="connsiteY1" fmla="*/ 0 h 6858000"/>
              <a:gd name="connsiteX2" fmla="*/ 6067239 w 6067239"/>
              <a:gd name="connsiteY2" fmla="*/ 6858000 h 6858000"/>
              <a:gd name="connsiteX3" fmla="*/ 1619627 w 6067239"/>
              <a:gd name="connsiteY3" fmla="*/ 6858000 h 6858000"/>
              <a:gd name="connsiteX4" fmla="*/ 1615622 w 6067239"/>
              <a:gd name="connsiteY4" fmla="*/ 6854853 h 6858000"/>
              <a:gd name="connsiteX5" fmla="*/ 0 w 6067239"/>
              <a:gd name="connsiteY5" fmla="*/ 3429000 h 6858000"/>
              <a:gd name="connsiteX6" fmla="*/ 1615622 w 6067239"/>
              <a:gd name="connsiteY6" fmla="*/ 3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67239" h="6858000">
                <a:moveTo>
                  <a:pt x="1619628" y="0"/>
                </a:moveTo>
                <a:lnTo>
                  <a:pt x="6067239" y="0"/>
                </a:lnTo>
                <a:lnTo>
                  <a:pt x="6067239" y="6858000"/>
                </a:lnTo>
                <a:lnTo>
                  <a:pt x="1619627" y="6858000"/>
                </a:lnTo>
                <a:lnTo>
                  <a:pt x="1615622" y="6854853"/>
                </a:lnTo>
                <a:cubicBezTo>
                  <a:pt x="628921" y="6040555"/>
                  <a:pt x="0" y="4808224"/>
                  <a:pt x="0" y="3429000"/>
                </a:cubicBezTo>
                <a:cubicBezTo>
                  <a:pt x="0" y="2049777"/>
                  <a:pt x="628921" y="817446"/>
                  <a:pt x="1615622" y="3148"/>
                </a:cubicBez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A62B7C1D-B627-4FCA-9295-7D7187655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7837" y="4546924"/>
            <a:ext cx="2369988" cy="2311077"/>
          </a:xfrm>
          <a:custGeom>
            <a:avLst/>
            <a:gdLst>
              <a:gd name="connsiteX0" fmla="*/ 0 w 2369988"/>
              <a:gd name="connsiteY0" fmla="*/ 0 h 2311077"/>
              <a:gd name="connsiteX1" fmla="*/ 1128071 w 2369988"/>
              <a:gd name="connsiteY1" fmla="*/ 0 h 2311077"/>
              <a:gd name="connsiteX2" fmla="*/ 1157716 w 2369988"/>
              <a:gd name="connsiteY2" fmla="*/ 128440 h 2311077"/>
              <a:gd name="connsiteX3" fmla="*/ 2316462 w 2369988"/>
              <a:gd name="connsiteY3" fmla="*/ 2257392 h 2311077"/>
              <a:gd name="connsiteX4" fmla="*/ 2369988 w 2369988"/>
              <a:gd name="connsiteY4" fmla="*/ 2311077 h 2311077"/>
              <a:gd name="connsiteX5" fmla="*/ 957894 w 2369988"/>
              <a:gd name="connsiteY5" fmla="*/ 2311077 h 2311077"/>
              <a:gd name="connsiteX6" fmla="*/ 777804 w 2369988"/>
              <a:gd name="connsiteY6" fmla="*/ 2040997 h 2311077"/>
              <a:gd name="connsiteX7" fmla="*/ 19614 w 2369988"/>
              <a:gd name="connsiteY7" fmla="*/ 109827 h 231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9988" h="2311077">
                <a:moveTo>
                  <a:pt x="0" y="0"/>
                </a:moveTo>
                <a:lnTo>
                  <a:pt x="1128071" y="0"/>
                </a:lnTo>
                <a:lnTo>
                  <a:pt x="1157716" y="128440"/>
                </a:lnTo>
                <a:cubicBezTo>
                  <a:pt x="1365270" y="935139"/>
                  <a:pt x="1769588" y="1662859"/>
                  <a:pt x="2316462" y="2257392"/>
                </a:cubicBezTo>
                <a:lnTo>
                  <a:pt x="2369988" y="2311077"/>
                </a:lnTo>
                <a:lnTo>
                  <a:pt x="957894" y="2311077"/>
                </a:lnTo>
                <a:lnTo>
                  <a:pt x="777804" y="2040997"/>
                </a:lnTo>
                <a:cubicBezTo>
                  <a:pt x="421651" y="1454849"/>
                  <a:pt x="161627" y="803832"/>
                  <a:pt x="19614" y="109827"/>
                </a:cubicBezTo>
                <a:close/>
              </a:path>
            </a:pathLst>
          </a:custGeom>
          <a:solidFill>
            <a:schemeClr val="tx1">
              <a:lumMod val="50000"/>
              <a:lumOff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B87EC12-F4A1-4429-A4DB-9A181B53353C}"/>
              </a:ext>
            </a:extLst>
          </p:cNvPr>
          <p:cNvSpPr>
            <a:spLocks noGrp="1"/>
          </p:cNvSpPr>
          <p:nvPr>
            <p:ph type="title"/>
          </p:nvPr>
        </p:nvSpPr>
        <p:spPr>
          <a:xfrm>
            <a:off x="1463040" y="1091821"/>
            <a:ext cx="3781109" cy="4674358"/>
          </a:xfrm>
        </p:spPr>
        <p:txBody>
          <a:bodyPr anchor="ctr">
            <a:normAutofit/>
          </a:bodyPr>
          <a:lstStyle/>
          <a:p>
            <a:r>
              <a:rPr lang="en-US" sz="6600">
                <a:solidFill>
                  <a:schemeClr val="tx1">
                    <a:lumMod val="85000"/>
                    <a:lumOff val="15000"/>
                  </a:schemeClr>
                </a:solidFill>
              </a:rPr>
              <a:t>Double-standard</a:t>
            </a:r>
          </a:p>
        </p:txBody>
      </p:sp>
      <p:sp>
        <p:nvSpPr>
          <p:cNvPr id="3" name="Content Placeholder 2">
            <a:extLst>
              <a:ext uri="{FF2B5EF4-FFF2-40B4-BE49-F238E27FC236}">
                <a16:creationId xmlns:a16="http://schemas.microsoft.com/office/drawing/2014/main" id="{2C05F5B2-B68B-4AEC-A1EE-F8E7F3805332}"/>
              </a:ext>
            </a:extLst>
          </p:cNvPr>
          <p:cNvSpPr>
            <a:spLocks noGrp="1"/>
          </p:cNvSpPr>
          <p:nvPr>
            <p:ph idx="1"/>
          </p:nvPr>
        </p:nvSpPr>
        <p:spPr>
          <a:xfrm>
            <a:off x="7329412" y="1091821"/>
            <a:ext cx="4363895" cy="4674357"/>
          </a:xfrm>
        </p:spPr>
        <p:txBody>
          <a:bodyPr anchor="ctr">
            <a:normAutofit/>
          </a:bodyPr>
          <a:lstStyle/>
          <a:p>
            <a:r>
              <a:rPr lang="en-US" sz="1800" dirty="0">
                <a:solidFill>
                  <a:schemeClr val="bg1"/>
                </a:solidFill>
              </a:rPr>
              <a:t>Critical scholars hold the Bible to one standard and all other ancient books to different standard.</a:t>
            </a:r>
          </a:p>
          <a:p>
            <a:r>
              <a:rPr lang="en-US" sz="1800" dirty="0">
                <a:solidFill>
                  <a:schemeClr val="bg1"/>
                </a:solidFill>
              </a:rPr>
              <a:t>“The degree of </a:t>
            </a:r>
            <a:r>
              <a:rPr lang="en-US" sz="1800" dirty="0" err="1">
                <a:solidFill>
                  <a:schemeClr val="bg1"/>
                </a:solidFill>
              </a:rPr>
              <a:t>scepticism</a:t>
            </a:r>
            <a:r>
              <a:rPr lang="en-US" sz="1800" dirty="0">
                <a:solidFill>
                  <a:schemeClr val="bg1"/>
                </a:solidFill>
              </a:rPr>
              <a:t> with which New Testament scholars approach their sources is far greater than would be thought justified in any other branch of ancient history. Indeed, many ancient historians would count themselves fortunate to have four such responsible accounts, written within a generation or two of the events…” (p. 200)</a:t>
            </a:r>
          </a:p>
          <a:p>
            <a:endParaRPr lang="en-US" sz="1800" dirty="0">
              <a:solidFill>
                <a:schemeClr val="bg1"/>
              </a:solidFill>
            </a:endParaRPr>
          </a:p>
        </p:txBody>
      </p:sp>
    </p:spTree>
    <p:extLst>
      <p:ext uri="{BB962C8B-B14F-4D97-AF65-F5344CB8AC3E}">
        <p14:creationId xmlns:p14="http://schemas.microsoft.com/office/powerpoint/2010/main" val="1977031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F2BC11A-2019-4BC3-93F2-AE405F0F4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AC56188-23C3-4619-9A59-B0A251058999}"/>
              </a:ext>
            </a:extLst>
          </p:cNvPr>
          <p:cNvPicPr>
            <a:picLocks noChangeAspect="1"/>
          </p:cNvPicPr>
          <p:nvPr/>
        </p:nvPicPr>
        <p:blipFill rotWithShape="1">
          <a:blip r:embed="rId2">
            <a:duotone>
              <a:prstClr val="black"/>
              <a:prstClr val="white"/>
            </a:duotone>
          </a:blip>
          <a:srcRect l="13534" r="9032" b="-2"/>
          <a:stretch/>
        </p:blipFill>
        <p:spPr>
          <a:xfrm>
            <a:off x="5362011" y="10"/>
            <a:ext cx="6829989" cy="6857990"/>
          </a:xfrm>
          <a:custGeom>
            <a:avLst/>
            <a:gdLst/>
            <a:ahLst/>
            <a:cxnLst/>
            <a:rect l="l" t="t" r="r" b="b"/>
            <a:pathLst>
              <a:path w="6829989" h="6858000">
                <a:moveTo>
                  <a:pt x="0" y="0"/>
                </a:moveTo>
                <a:lnTo>
                  <a:pt x="6829989" y="0"/>
                </a:lnTo>
                <a:lnTo>
                  <a:pt x="6829989" y="6858000"/>
                </a:lnTo>
                <a:lnTo>
                  <a:pt x="1" y="6858000"/>
                </a:lnTo>
                <a:lnTo>
                  <a:pt x="4006" y="6854853"/>
                </a:lnTo>
                <a:cubicBezTo>
                  <a:pt x="990707" y="6040555"/>
                  <a:pt x="1619628" y="4808224"/>
                  <a:pt x="1619628" y="3429000"/>
                </a:cubicBezTo>
                <a:cubicBezTo>
                  <a:pt x="1619628" y="2049777"/>
                  <a:pt x="990707" y="817446"/>
                  <a:pt x="4006" y="3148"/>
                </a:cubicBezTo>
                <a:close/>
              </a:path>
            </a:pathLst>
          </a:custGeom>
        </p:spPr>
      </p:pic>
      <p:sp>
        <p:nvSpPr>
          <p:cNvPr id="2" name="Title 1">
            <a:extLst>
              <a:ext uri="{FF2B5EF4-FFF2-40B4-BE49-F238E27FC236}">
                <a16:creationId xmlns:a16="http://schemas.microsoft.com/office/drawing/2014/main" id="{9EC7087C-300D-4B8D-B8A9-583513BD359D}"/>
              </a:ext>
            </a:extLst>
          </p:cNvPr>
          <p:cNvSpPr>
            <a:spLocks noGrp="1"/>
          </p:cNvSpPr>
          <p:nvPr>
            <p:ph type="title"/>
          </p:nvPr>
        </p:nvSpPr>
        <p:spPr>
          <a:xfrm>
            <a:off x="1463040" y="926841"/>
            <a:ext cx="4363895" cy="1873115"/>
          </a:xfrm>
        </p:spPr>
        <p:txBody>
          <a:bodyPr anchor="b">
            <a:normAutofit fontScale="90000"/>
          </a:bodyPr>
          <a:lstStyle/>
          <a:p>
            <a:r>
              <a:rPr lang="en-US" sz="4800" dirty="0">
                <a:solidFill>
                  <a:schemeClr val="tx1">
                    <a:lumMod val="85000"/>
                    <a:lumOff val="15000"/>
                  </a:schemeClr>
                </a:solidFill>
              </a:rPr>
              <a:t>Answering charges of anti-Semitism</a:t>
            </a:r>
          </a:p>
        </p:txBody>
      </p:sp>
      <p:sp>
        <p:nvSpPr>
          <p:cNvPr id="3" name="Content Placeholder 2">
            <a:extLst>
              <a:ext uri="{FF2B5EF4-FFF2-40B4-BE49-F238E27FC236}">
                <a16:creationId xmlns:a16="http://schemas.microsoft.com/office/drawing/2014/main" id="{59C7415C-42C0-4CCD-A7F4-3E97C7AD27C9}"/>
              </a:ext>
            </a:extLst>
          </p:cNvPr>
          <p:cNvSpPr>
            <a:spLocks noGrp="1"/>
          </p:cNvSpPr>
          <p:nvPr>
            <p:ph idx="1"/>
          </p:nvPr>
        </p:nvSpPr>
        <p:spPr>
          <a:xfrm>
            <a:off x="1463040" y="2963917"/>
            <a:ext cx="4363895" cy="3331136"/>
          </a:xfrm>
        </p:spPr>
        <p:txBody>
          <a:bodyPr>
            <a:normAutofit/>
          </a:bodyPr>
          <a:lstStyle/>
          <a:p>
            <a:r>
              <a:rPr lang="en-US" sz="1800" dirty="0">
                <a:solidFill>
                  <a:schemeClr val="tx1">
                    <a:lumMod val="85000"/>
                    <a:lumOff val="15000"/>
                  </a:schemeClr>
                </a:solidFill>
              </a:rPr>
              <a:t>Dr. </a:t>
            </a:r>
            <a:r>
              <a:rPr lang="en-US" sz="1800" dirty="0" err="1">
                <a:solidFill>
                  <a:schemeClr val="tx1">
                    <a:lumMod val="85000"/>
                    <a:lumOff val="15000"/>
                  </a:schemeClr>
                </a:solidFill>
              </a:rPr>
              <a:t>Lüdemann</a:t>
            </a:r>
            <a:r>
              <a:rPr lang="en-US" sz="1800" dirty="0">
                <a:solidFill>
                  <a:schemeClr val="tx1">
                    <a:lumMod val="85000"/>
                    <a:lumOff val="15000"/>
                  </a:schemeClr>
                </a:solidFill>
              </a:rPr>
              <a:t> cannot accept the Bible because he believes it necessarily leads to anti-Semitism.</a:t>
            </a:r>
            <a:endParaRPr lang="en-US" sz="1800" b="1" dirty="0">
              <a:solidFill>
                <a:schemeClr val="tx1">
                  <a:lumMod val="85000"/>
                  <a:lumOff val="15000"/>
                </a:schemeClr>
              </a:solidFill>
            </a:endParaRPr>
          </a:p>
        </p:txBody>
      </p:sp>
      <p:sp>
        <p:nvSpPr>
          <p:cNvPr id="21" name="Freeform: Shape 20">
            <a:extLst>
              <a:ext uri="{FF2B5EF4-FFF2-40B4-BE49-F238E27FC236}">
                <a16:creationId xmlns:a16="http://schemas.microsoft.com/office/drawing/2014/main" id="{FBD18CC4-F639-47CF-96DD-9BA6031B5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03038" y="1992863"/>
            <a:ext cx="1488962" cy="2872274"/>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0895746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67613-AE1B-466B-9BFA-BB41EFD56679}"/>
              </a:ext>
            </a:extLst>
          </p:cNvPr>
          <p:cNvSpPr>
            <a:spLocks noGrp="1"/>
          </p:cNvSpPr>
          <p:nvPr>
            <p:ph type="title"/>
          </p:nvPr>
        </p:nvSpPr>
        <p:spPr>
          <a:xfrm>
            <a:off x="481011" y="327025"/>
            <a:ext cx="5324477" cy="1630363"/>
          </a:xfrm>
        </p:spPr>
        <p:txBody>
          <a:bodyPr anchor="b">
            <a:normAutofit/>
          </a:bodyPr>
          <a:lstStyle/>
          <a:p>
            <a:r>
              <a:rPr lang="en-US" sz="3600"/>
              <a:t>NT is not anti-Semitic</a:t>
            </a:r>
          </a:p>
        </p:txBody>
      </p:sp>
      <p:sp>
        <p:nvSpPr>
          <p:cNvPr id="3" name="Content Placeholder 2">
            <a:extLst>
              <a:ext uri="{FF2B5EF4-FFF2-40B4-BE49-F238E27FC236}">
                <a16:creationId xmlns:a16="http://schemas.microsoft.com/office/drawing/2014/main" id="{5E9C373C-47A8-4559-8748-A655F888DF67}"/>
              </a:ext>
            </a:extLst>
          </p:cNvPr>
          <p:cNvSpPr>
            <a:spLocks noGrp="1"/>
          </p:cNvSpPr>
          <p:nvPr>
            <p:ph idx="1"/>
          </p:nvPr>
        </p:nvSpPr>
        <p:spPr>
          <a:xfrm>
            <a:off x="481013" y="2286001"/>
            <a:ext cx="5324475" cy="3919538"/>
          </a:xfrm>
        </p:spPr>
        <p:txBody>
          <a:bodyPr anchor="t">
            <a:normAutofit/>
          </a:bodyPr>
          <a:lstStyle/>
          <a:p>
            <a:r>
              <a:rPr lang="en-US" sz="1800"/>
              <a:t>Difference between anti-Judaism and anti-Semitism. The New Testament is anti-Judaism but not anti-Semitic. (Stephen T. Davis, </a:t>
            </a:r>
            <a:r>
              <a:rPr lang="en-US" sz="1800" i="1"/>
              <a:t>Jesus’s Resurrection</a:t>
            </a:r>
            <a:r>
              <a:rPr lang="en-US" sz="1800"/>
              <a:t>, 81, 82)</a:t>
            </a:r>
          </a:p>
          <a:p>
            <a:r>
              <a:rPr lang="en-US" sz="1800"/>
              <a:t>Jesus did attack hypocritical religious leaders, but this was not an attack on Jews.</a:t>
            </a:r>
          </a:p>
          <a:p>
            <a:r>
              <a:rPr lang="en-US" sz="1800"/>
              <a:t>This is not unlike the Old Testament prophets Amos and Jeremiah.</a:t>
            </a:r>
          </a:p>
          <a:p>
            <a:r>
              <a:rPr lang="en-US" sz="1800"/>
              <a:t>Paul was proud of his heritage and training as a Jew (2 Cor 11:22; Phil 3:4–6; Acts 25:8; 26:5; 28:17).</a:t>
            </a:r>
          </a:p>
          <a:p>
            <a:r>
              <a:rPr lang="en-US" sz="1800"/>
              <a:t>Paul believed that one day there would be a Jewish turning to Jesus (Rom. 11:26).</a:t>
            </a:r>
          </a:p>
        </p:txBody>
      </p:sp>
      <p:pic>
        <p:nvPicPr>
          <p:cNvPr id="4" name="Picture 3">
            <a:extLst>
              <a:ext uri="{FF2B5EF4-FFF2-40B4-BE49-F238E27FC236}">
                <a16:creationId xmlns:a16="http://schemas.microsoft.com/office/drawing/2014/main" id="{FD21CD58-47C3-43BD-BECD-D3B077B15B40}"/>
              </a:ext>
            </a:extLst>
          </p:cNvPr>
          <p:cNvPicPr>
            <a:picLocks noChangeAspect="1"/>
          </p:cNvPicPr>
          <p:nvPr/>
        </p:nvPicPr>
        <p:blipFill rotWithShape="1">
          <a:blip r:embed="rId2"/>
          <a:srcRect l="19582" r="19583" b="1"/>
          <a:stretch/>
        </p:blipFill>
        <p:spPr>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Tree>
    <p:extLst>
      <p:ext uri="{BB962C8B-B14F-4D97-AF65-F5344CB8AC3E}">
        <p14:creationId xmlns:p14="http://schemas.microsoft.com/office/powerpoint/2010/main" val="584954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A503F-35F3-48F3-9A0F-BEDD335F4D30}"/>
              </a:ext>
            </a:extLst>
          </p:cNvPr>
          <p:cNvSpPr>
            <a:spLocks noGrp="1"/>
          </p:cNvSpPr>
          <p:nvPr>
            <p:ph type="title"/>
          </p:nvPr>
        </p:nvSpPr>
        <p:spPr>
          <a:xfrm>
            <a:off x="481013" y="327026"/>
            <a:ext cx="3290887" cy="2287588"/>
          </a:xfrm>
        </p:spPr>
        <p:txBody>
          <a:bodyPr anchor="ctr">
            <a:normAutofit/>
          </a:bodyPr>
          <a:lstStyle/>
          <a:p>
            <a:r>
              <a:rPr lang="en-US" sz="3600"/>
              <a:t>Physical resurrection added later</a:t>
            </a:r>
          </a:p>
        </p:txBody>
      </p:sp>
      <p:sp>
        <p:nvSpPr>
          <p:cNvPr id="3" name="Content Placeholder 2">
            <a:extLst>
              <a:ext uri="{FF2B5EF4-FFF2-40B4-BE49-F238E27FC236}">
                <a16:creationId xmlns:a16="http://schemas.microsoft.com/office/drawing/2014/main" id="{9A90C8A2-7184-4361-850E-23CBE03D5E39}"/>
              </a:ext>
            </a:extLst>
          </p:cNvPr>
          <p:cNvSpPr>
            <a:spLocks noGrp="1"/>
          </p:cNvSpPr>
          <p:nvPr>
            <p:ph idx="1"/>
          </p:nvPr>
        </p:nvSpPr>
        <p:spPr>
          <a:xfrm>
            <a:off x="4223982" y="327026"/>
            <a:ext cx="7485413" cy="2287587"/>
          </a:xfrm>
        </p:spPr>
        <p:txBody>
          <a:bodyPr anchor="ctr">
            <a:normAutofit/>
          </a:bodyPr>
          <a:lstStyle/>
          <a:p>
            <a:r>
              <a:rPr lang="en-US" sz="1500" dirty="0"/>
              <a:t>Nobody before 1 Corinthians 15 was thinking Jesus’ was raised physically.</a:t>
            </a:r>
          </a:p>
          <a:p>
            <a:r>
              <a:rPr lang="en-US" sz="1500" dirty="0"/>
              <a:t>But Paul, being a Pharisee applied belief in physical resurrection as way to explain these ‘appearances.’</a:t>
            </a:r>
          </a:p>
          <a:p>
            <a:r>
              <a:rPr lang="en-US" sz="1500" dirty="0"/>
              <a:t>From that point on people began believing Jesus rose from the dead physically.</a:t>
            </a:r>
          </a:p>
          <a:p>
            <a:r>
              <a:rPr lang="en-US" sz="1500" dirty="0"/>
              <a:t>The later stories in Luke or John where Thomas is invited to put his hands into the wounds of Jesus reflect a secondary stage of the resurrection tradition (</a:t>
            </a:r>
            <a:r>
              <a:rPr lang="en-US" sz="1500" i="1" dirty="0"/>
              <a:t>Jesus’s Resurrection</a:t>
            </a:r>
            <a:r>
              <a:rPr lang="en-US" sz="1500" dirty="0"/>
              <a:t>, 54, 55).</a:t>
            </a:r>
          </a:p>
        </p:txBody>
      </p:sp>
      <p:pic>
        <p:nvPicPr>
          <p:cNvPr id="4" name="Picture 3">
            <a:extLst>
              <a:ext uri="{FF2B5EF4-FFF2-40B4-BE49-F238E27FC236}">
                <a16:creationId xmlns:a16="http://schemas.microsoft.com/office/drawing/2014/main" id="{FAD17E7D-F910-49E7-BD75-6026A8A59602}"/>
              </a:ext>
            </a:extLst>
          </p:cNvPr>
          <p:cNvPicPr>
            <a:picLocks noChangeAspect="1"/>
          </p:cNvPicPr>
          <p:nvPr/>
        </p:nvPicPr>
        <p:blipFill rotWithShape="1">
          <a:blip r:embed="rId2"/>
          <a:srcRect t="27317" b="12507"/>
          <a:stretch/>
        </p:blipFill>
        <p:spPr>
          <a:xfrm>
            <a:off x="-9168" y="2763151"/>
            <a:ext cx="12201168" cy="4093262"/>
          </a:xfrm>
          <a:custGeom>
            <a:avLst/>
            <a:gdLst/>
            <a:ahLst/>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p:spPr>
      </p:pic>
    </p:spTree>
    <p:extLst>
      <p:ext uri="{BB962C8B-B14F-4D97-AF65-F5344CB8AC3E}">
        <p14:creationId xmlns:p14="http://schemas.microsoft.com/office/powerpoint/2010/main" val="10658272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BB649-78E3-4B27-89EC-10D55520B19C}"/>
              </a:ext>
            </a:extLst>
          </p:cNvPr>
          <p:cNvSpPr>
            <a:spLocks noGrp="1"/>
          </p:cNvSpPr>
          <p:nvPr>
            <p:ph type="title"/>
          </p:nvPr>
        </p:nvSpPr>
        <p:spPr>
          <a:xfrm>
            <a:off x="838200" y="365125"/>
            <a:ext cx="5257799" cy="926177"/>
          </a:xfrm>
        </p:spPr>
        <p:txBody>
          <a:bodyPr>
            <a:normAutofit/>
          </a:bodyPr>
          <a:lstStyle/>
          <a:p>
            <a:r>
              <a:rPr lang="en-US" dirty="0"/>
              <a:t>Outline</a:t>
            </a:r>
          </a:p>
        </p:txBody>
      </p:sp>
      <p:sp>
        <p:nvSpPr>
          <p:cNvPr id="3" name="Content Placeholder 2">
            <a:extLst>
              <a:ext uri="{FF2B5EF4-FFF2-40B4-BE49-F238E27FC236}">
                <a16:creationId xmlns:a16="http://schemas.microsoft.com/office/drawing/2014/main" id="{BEB606BB-233C-484B-BEA7-2F4749E3A5C9}"/>
              </a:ext>
            </a:extLst>
          </p:cNvPr>
          <p:cNvSpPr>
            <a:spLocks noGrp="1"/>
          </p:cNvSpPr>
          <p:nvPr>
            <p:ph idx="1"/>
          </p:nvPr>
        </p:nvSpPr>
        <p:spPr>
          <a:xfrm>
            <a:off x="980563" y="1656427"/>
            <a:ext cx="4846449" cy="4183358"/>
          </a:xfrm>
        </p:spPr>
        <p:txBody>
          <a:bodyPr>
            <a:normAutofit/>
          </a:bodyPr>
          <a:lstStyle/>
          <a:p>
            <a:pPr marL="0" indent="0">
              <a:lnSpc>
                <a:spcPct val="90000"/>
              </a:lnSpc>
              <a:buNone/>
            </a:pPr>
            <a:r>
              <a:rPr lang="en-US" sz="1600" b="1" dirty="0"/>
              <a:t>Part 1. Gerd </a:t>
            </a:r>
            <a:r>
              <a:rPr lang="en-US" sz="1600" b="1" dirty="0" err="1"/>
              <a:t>Lüdemann’s</a:t>
            </a:r>
            <a:r>
              <a:rPr lang="en-US" sz="1600" b="1" dirty="0"/>
              <a:t> Proposal</a:t>
            </a:r>
          </a:p>
          <a:p>
            <a:pPr>
              <a:lnSpc>
                <a:spcPct val="90000"/>
              </a:lnSpc>
            </a:pPr>
            <a:r>
              <a:rPr lang="en-US" sz="1600" dirty="0">
                <a:solidFill>
                  <a:schemeClr val="tx1"/>
                </a:solidFill>
              </a:rPr>
              <a:t>What is </a:t>
            </a:r>
            <a:r>
              <a:rPr lang="en-US" sz="1600" dirty="0" err="1">
                <a:solidFill>
                  <a:schemeClr val="tx1"/>
                </a:solidFill>
              </a:rPr>
              <a:t>Lüdemann’s</a:t>
            </a:r>
            <a:r>
              <a:rPr lang="en-US" sz="1600" dirty="0">
                <a:solidFill>
                  <a:schemeClr val="tx1"/>
                </a:solidFill>
              </a:rPr>
              <a:t> vision hypothesis?</a:t>
            </a:r>
          </a:p>
          <a:p>
            <a:pPr>
              <a:lnSpc>
                <a:spcPct val="90000"/>
              </a:lnSpc>
            </a:pPr>
            <a:r>
              <a:rPr lang="en-US" sz="1600" dirty="0" err="1">
                <a:solidFill>
                  <a:schemeClr val="tx1"/>
                </a:solidFill>
              </a:rPr>
              <a:t>Lüdemann’s</a:t>
            </a:r>
            <a:r>
              <a:rPr lang="en-US" sz="1600" dirty="0">
                <a:solidFill>
                  <a:schemeClr val="tx1"/>
                </a:solidFill>
              </a:rPr>
              <a:t> supporting arguments.</a:t>
            </a:r>
          </a:p>
          <a:p>
            <a:pPr>
              <a:lnSpc>
                <a:spcPct val="90000"/>
              </a:lnSpc>
            </a:pPr>
            <a:endParaRPr lang="en-US" sz="1600" dirty="0"/>
          </a:p>
          <a:p>
            <a:pPr marL="0" indent="0">
              <a:lnSpc>
                <a:spcPct val="90000"/>
              </a:lnSpc>
              <a:buNone/>
            </a:pPr>
            <a:r>
              <a:rPr lang="en-US" sz="1600" b="1" dirty="0"/>
              <a:t>Part 2. William Lane Craig’s Response</a:t>
            </a:r>
          </a:p>
          <a:p>
            <a:pPr>
              <a:lnSpc>
                <a:spcPct val="90000"/>
              </a:lnSpc>
            </a:pPr>
            <a:r>
              <a:rPr lang="en-US" sz="1600" dirty="0"/>
              <a:t>All scholars agree on 4 established facts.</a:t>
            </a:r>
          </a:p>
          <a:p>
            <a:pPr>
              <a:lnSpc>
                <a:spcPct val="90000"/>
              </a:lnSpc>
            </a:pPr>
            <a:r>
              <a:rPr lang="en-US" sz="1600" dirty="0"/>
              <a:t>Best explanation for these facts is the resurrection hypothesis.</a:t>
            </a:r>
          </a:p>
          <a:p>
            <a:pPr>
              <a:lnSpc>
                <a:spcPct val="90000"/>
              </a:lnSpc>
            </a:pPr>
            <a:r>
              <a:rPr lang="en-US" sz="1600" dirty="0"/>
              <a:t>Problems with </a:t>
            </a:r>
            <a:r>
              <a:rPr lang="en-US" sz="1600" dirty="0" err="1"/>
              <a:t>Lüdemann’s</a:t>
            </a:r>
            <a:r>
              <a:rPr lang="en-US" sz="1600" dirty="0"/>
              <a:t> supporting arguments.</a:t>
            </a:r>
          </a:p>
          <a:p>
            <a:pPr>
              <a:lnSpc>
                <a:spcPct val="90000"/>
              </a:lnSpc>
            </a:pPr>
            <a:r>
              <a:rPr lang="en-US" sz="1600" dirty="0">
                <a:solidFill>
                  <a:schemeClr val="accent4">
                    <a:lumMod val="75000"/>
                  </a:schemeClr>
                </a:solidFill>
              </a:rPr>
              <a:t>The proper conclusion of liberal Christianity.</a:t>
            </a:r>
          </a:p>
        </p:txBody>
      </p:sp>
      <p:pic>
        <p:nvPicPr>
          <p:cNvPr id="6" name="Picture 4" descr="A snow covered field&#10;&#10;Description automatically generated">
            <a:extLst>
              <a:ext uri="{FF2B5EF4-FFF2-40B4-BE49-F238E27FC236}">
                <a16:creationId xmlns:a16="http://schemas.microsoft.com/office/drawing/2014/main" id="{D6E472AC-35DE-4B70-BC25-1B1DEF6389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03" r="40790"/>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535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9EC7087C-300D-4B8D-B8A9-583513BD359D}"/>
              </a:ext>
            </a:extLst>
          </p:cNvPr>
          <p:cNvSpPr>
            <a:spLocks noGrp="1"/>
          </p:cNvSpPr>
          <p:nvPr>
            <p:ph type="title"/>
          </p:nvPr>
        </p:nvSpPr>
        <p:spPr>
          <a:xfrm>
            <a:off x="838200" y="448721"/>
            <a:ext cx="4707671" cy="1225650"/>
          </a:xfrm>
        </p:spPr>
        <p:txBody>
          <a:bodyPr anchor="b">
            <a:normAutofit fontScale="90000"/>
          </a:bodyPr>
          <a:lstStyle/>
          <a:p>
            <a:r>
              <a:rPr lang="en-US" sz="3800" dirty="0">
                <a:solidFill>
                  <a:schemeClr val="bg1"/>
                </a:solidFill>
              </a:rPr>
              <a:t>Good to </a:t>
            </a:r>
            <a:r>
              <a:rPr lang="en-US" sz="3800" dirty="0" err="1">
                <a:solidFill>
                  <a:schemeClr val="bg1"/>
                </a:solidFill>
              </a:rPr>
              <a:t>Lüdemann</a:t>
            </a:r>
            <a:r>
              <a:rPr lang="en-US" sz="3800" dirty="0">
                <a:solidFill>
                  <a:schemeClr val="bg1"/>
                </a:solidFill>
              </a:rPr>
              <a:t> stopped pretending to be a Christian</a:t>
            </a:r>
          </a:p>
        </p:txBody>
      </p:sp>
      <p:cxnSp>
        <p:nvCxnSpPr>
          <p:cNvPr id="17" name="Straight Connector 16">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9C7415C-42C0-4CCD-A7F4-3E97C7AD27C9}"/>
              </a:ext>
            </a:extLst>
          </p:cNvPr>
          <p:cNvSpPr>
            <a:spLocks noGrp="1"/>
          </p:cNvSpPr>
          <p:nvPr>
            <p:ph idx="1"/>
          </p:nvPr>
        </p:nvSpPr>
        <p:spPr>
          <a:xfrm>
            <a:off x="897769" y="1909192"/>
            <a:ext cx="4586513" cy="3647710"/>
          </a:xfrm>
        </p:spPr>
        <p:txBody>
          <a:bodyPr>
            <a:normAutofit/>
          </a:bodyPr>
          <a:lstStyle/>
          <a:p>
            <a:r>
              <a:rPr lang="en-US" sz="2000" dirty="0">
                <a:solidFill>
                  <a:schemeClr val="bg1"/>
                </a:solidFill>
              </a:rPr>
              <a:t>There cannot be resurrection-critical Christians.</a:t>
            </a:r>
          </a:p>
          <a:p>
            <a:r>
              <a:rPr lang="en-US" sz="2000" dirty="0">
                <a:solidFill>
                  <a:schemeClr val="bg1"/>
                </a:solidFill>
              </a:rPr>
              <a:t>“…if someone does not believe in the literal resurrection of Jesus, then he should have the honesty to say that he is not a Christian—just as </a:t>
            </a:r>
            <a:r>
              <a:rPr lang="en-US" sz="2000" dirty="0" err="1">
                <a:solidFill>
                  <a:schemeClr val="bg1"/>
                </a:solidFill>
              </a:rPr>
              <a:t>Lüdemann</a:t>
            </a:r>
            <a:r>
              <a:rPr lang="en-US" sz="2000" dirty="0">
                <a:solidFill>
                  <a:schemeClr val="bg1"/>
                </a:solidFill>
              </a:rPr>
              <a:t> has done.” (pp. 162, 163)</a:t>
            </a:r>
          </a:p>
        </p:txBody>
      </p:sp>
      <p:cxnSp>
        <p:nvCxnSpPr>
          <p:cNvPr id="19" name="Straight Connector 18">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descr="A person wearing a suit and tie&#10;&#10;Description automatically generated">
            <a:extLst>
              <a:ext uri="{FF2B5EF4-FFF2-40B4-BE49-F238E27FC236}">
                <a16:creationId xmlns:a16="http://schemas.microsoft.com/office/drawing/2014/main" id="{0DEE3BD9-0B9E-4D3C-938F-0BF0946BD295}"/>
              </a:ext>
            </a:extLst>
          </p:cNvPr>
          <p:cNvPicPr>
            <a:picLocks noChangeAspect="1"/>
          </p:cNvPicPr>
          <p:nvPr/>
        </p:nvPicPr>
        <p:blipFill rotWithShape="1">
          <a:blip r:embed="rId2"/>
          <a:srcRect l="8192"/>
          <a:stretch/>
        </p:blipFill>
        <p:spPr>
          <a:xfrm>
            <a:off x="6525453" y="10"/>
            <a:ext cx="5666547" cy="6857990"/>
          </a:xfrm>
          <a:prstGeom prst="rect">
            <a:avLst/>
          </a:prstGeom>
        </p:spPr>
      </p:pic>
    </p:spTree>
    <p:extLst>
      <p:ext uri="{BB962C8B-B14F-4D97-AF65-F5344CB8AC3E}">
        <p14:creationId xmlns:p14="http://schemas.microsoft.com/office/powerpoint/2010/main" val="39997062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07242E-ED0E-448E-9931-D31A2170BCB7}"/>
              </a:ext>
            </a:extLst>
          </p:cNvPr>
          <p:cNvSpPr>
            <a:spLocks noGrp="1"/>
          </p:cNvSpPr>
          <p:nvPr>
            <p:ph idx="1"/>
          </p:nvPr>
        </p:nvSpPr>
        <p:spPr>
          <a:xfrm>
            <a:off x="434340" y="357506"/>
            <a:ext cx="11529060" cy="2287587"/>
          </a:xfrm>
        </p:spPr>
        <p:txBody>
          <a:bodyPr anchor="ctr">
            <a:normAutofit/>
          </a:bodyPr>
          <a:lstStyle/>
          <a:p>
            <a:pPr marL="0" indent="0">
              <a:buNone/>
            </a:pPr>
            <a:r>
              <a:rPr lang="en-US" sz="3200" dirty="0"/>
              <a:t>But </a:t>
            </a:r>
            <a:r>
              <a:rPr lang="en-US" sz="3200" dirty="0" err="1"/>
              <a:t>Lüdemann</a:t>
            </a:r>
            <a:r>
              <a:rPr lang="en-US" sz="3200" dirty="0"/>
              <a:t> is now inconsistently grasping for meaning in life.</a:t>
            </a:r>
          </a:p>
          <a:p>
            <a:r>
              <a:rPr lang="en-US" sz="2000" dirty="0"/>
              <a:t>With relativism, “the search for self-fulfillment becomes radically privatized: each person chooses his own set of values or meaning.” (p. 205)</a:t>
            </a:r>
          </a:p>
          <a:p>
            <a:r>
              <a:rPr lang="en-US" sz="2000" dirty="0"/>
              <a:t>“…I ask, what meaning to life remains if all we face is death, not only as individuals but collectively as a species destined to extinction in the inevitable heat death of the universe?” (p. 205)</a:t>
            </a:r>
          </a:p>
        </p:txBody>
      </p:sp>
      <p:pic>
        <p:nvPicPr>
          <p:cNvPr id="5" name="Picture 4">
            <a:extLst>
              <a:ext uri="{FF2B5EF4-FFF2-40B4-BE49-F238E27FC236}">
                <a16:creationId xmlns:a16="http://schemas.microsoft.com/office/drawing/2014/main" id="{4CCF82B9-C30B-4F47-AFCB-FFD34167AD29}"/>
              </a:ext>
            </a:extLst>
          </p:cNvPr>
          <p:cNvPicPr>
            <a:picLocks noChangeAspect="1"/>
          </p:cNvPicPr>
          <p:nvPr/>
        </p:nvPicPr>
        <p:blipFill rotWithShape="1">
          <a:blip r:embed="rId2"/>
          <a:srcRect t="2790" b="10634"/>
          <a:stretch/>
        </p:blipFill>
        <p:spPr>
          <a:xfrm>
            <a:off x="-9168" y="2763151"/>
            <a:ext cx="12201168" cy="4093262"/>
          </a:xfrm>
          <a:custGeom>
            <a:avLst/>
            <a:gdLst/>
            <a:ahLst/>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p:spPr>
      </p:pic>
    </p:spTree>
    <p:extLst>
      <p:ext uri="{BB962C8B-B14F-4D97-AF65-F5344CB8AC3E}">
        <p14:creationId xmlns:p14="http://schemas.microsoft.com/office/powerpoint/2010/main" val="40154507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A3E06377-09FA-4673-9508-46BA827FD5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268"/>
          <a:stretch/>
        </p:blipFill>
        <p:spPr bwMode="auto">
          <a:xfrm>
            <a:off x="-2" y="10"/>
            <a:ext cx="12603893" cy="6857990"/>
          </a:xfrm>
          <a:prstGeom prst="rect">
            <a:avLst/>
          </a:prstGeom>
          <a:noFill/>
          <a:extLst>
            <a:ext uri="{909E8E84-426E-40DD-AFC4-6F175D3DCCD1}">
              <a14:hiddenFill xmlns:a14="http://schemas.microsoft.com/office/drawing/2010/main">
                <a:solidFill>
                  <a:srgbClr val="FFFFFF"/>
                </a:solidFill>
              </a14:hiddenFill>
            </a:ext>
          </a:extLst>
        </p:spPr>
      </p:pic>
      <p:sp>
        <p:nvSpPr>
          <p:cNvPr id="2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6CAEDC53-A54D-43E0-88C8-6FBC741C5903}"/>
              </a:ext>
            </a:extLst>
          </p:cNvPr>
          <p:cNvSpPr>
            <a:spLocks noGrp="1"/>
          </p:cNvSpPr>
          <p:nvPr>
            <p:ph type="title"/>
          </p:nvPr>
        </p:nvSpPr>
        <p:spPr>
          <a:xfrm>
            <a:off x="709448" y="1913950"/>
            <a:ext cx="4204137" cy="1342754"/>
          </a:xfrm>
        </p:spPr>
        <p:txBody>
          <a:bodyPr>
            <a:normAutofit/>
          </a:bodyPr>
          <a:lstStyle/>
          <a:p>
            <a:pPr algn="ctr"/>
            <a:r>
              <a:rPr lang="en-US" sz="3600" dirty="0"/>
              <a:t>A Noble Lie</a:t>
            </a:r>
          </a:p>
        </p:txBody>
      </p:sp>
      <p:cxnSp>
        <p:nvCxnSpPr>
          <p:cNvPr id="24" name="Straight Connector 2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98D7A8B-0FDF-449C-AA6E-EBC2F3753E04}"/>
              </a:ext>
            </a:extLst>
          </p:cNvPr>
          <p:cNvSpPr>
            <a:spLocks noGrp="1"/>
          </p:cNvSpPr>
          <p:nvPr>
            <p:ph idx="1"/>
          </p:nvPr>
        </p:nvSpPr>
        <p:spPr>
          <a:xfrm>
            <a:off x="525516" y="3417573"/>
            <a:ext cx="4593021" cy="2619839"/>
          </a:xfrm>
        </p:spPr>
        <p:txBody>
          <a:bodyPr anchor="ctr">
            <a:normAutofit/>
          </a:bodyPr>
          <a:lstStyle/>
          <a:p>
            <a:pPr marL="0" indent="0">
              <a:buNone/>
            </a:pPr>
            <a:r>
              <a:rPr lang="en-US" sz="2000" dirty="0"/>
              <a:t>“Liberal theology is a Noble Lie. In order to live, the liberal theologian must live in self-deception. Not only is such a Lie repugnant, but in the end even the Noble Lie option is unworkable.” (p. 206)</a:t>
            </a:r>
          </a:p>
        </p:txBody>
      </p:sp>
    </p:spTree>
    <p:extLst>
      <p:ext uri="{BB962C8B-B14F-4D97-AF65-F5344CB8AC3E}">
        <p14:creationId xmlns:p14="http://schemas.microsoft.com/office/powerpoint/2010/main" val="18774819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BB649-78E3-4B27-89EC-10D55520B19C}"/>
              </a:ext>
            </a:extLst>
          </p:cNvPr>
          <p:cNvSpPr>
            <a:spLocks noGrp="1"/>
          </p:cNvSpPr>
          <p:nvPr>
            <p:ph type="title"/>
          </p:nvPr>
        </p:nvSpPr>
        <p:spPr>
          <a:xfrm>
            <a:off x="838200" y="365125"/>
            <a:ext cx="5257799" cy="926177"/>
          </a:xfrm>
        </p:spPr>
        <p:txBody>
          <a:bodyPr>
            <a:normAutofit/>
          </a:bodyPr>
          <a:lstStyle/>
          <a:p>
            <a:r>
              <a:rPr lang="en-US" dirty="0"/>
              <a:t>Review</a:t>
            </a:r>
          </a:p>
        </p:txBody>
      </p:sp>
      <p:sp>
        <p:nvSpPr>
          <p:cNvPr id="3" name="Content Placeholder 2">
            <a:extLst>
              <a:ext uri="{FF2B5EF4-FFF2-40B4-BE49-F238E27FC236}">
                <a16:creationId xmlns:a16="http://schemas.microsoft.com/office/drawing/2014/main" id="{BEB606BB-233C-484B-BEA7-2F4749E3A5C9}"/>
              </a:ext>
            </a:extLst>
          </p:cNvPr>
          <p:cNvSpPr>
            <a:spLocks noGrp="1"/>
          </p:cNvSpPr>
          <p:nvPr>
            <p:ph idx="1"/>
          </p:nvPr>
        </p:nvSpPr>
        <p:spPr>
          <a:xfrm>
            <a:off x="980563" y="1656427"/>
            <a:ext cx="4846449" cy="4183358"/>
          </a:xfrm>
        </p:spPr>
        <p:txBody>
          <a:bodyPr>
            <a:normAutofit/>
          </a:bodyPr>
          <a:lstStyle/>
          <a:p>
            <a:pPr marL="0" indent="0">
              <a:lnSpc>
                <a:spcPct val="90000"/>
              </a:lnSpc>
              <a:buNone/>
            </a:pPr>
            <a:r>
              <a:rPr lang="en-US" sz="1600" b="1" dirty="0"/>
              <a:t>Part 1. Gerd </a:t>
            </a:r>
            <a:r>
              <a:rPr lang="en-US" sz="1600" b="1" dirty="0" err="1"/>
              <a:t>Lüdemann’s</a:t>
            </a:r>
            <a:r>
              <a:rPr lang="en-US" sz="1600" b="1" dirty="0"/>
              <a:t> Proposal</a:t>
            </a:r>
          </a:p>
          <a:p>
            <a:pPr>
              <a:lnSpc>
                <a:spcPct val="90000"/>
              </a:lnSpc>
            </a:pPr>
            <a:r>
              <a:rPr lang="en-US" sz="1600" dirty="0"/>
              <a:t>What is </a:t>
            </a:r>
            <a:r>
              <a:rPr lang="en-US" sz="1600" dirty="0" err="1"/>
              <a:t>Lüdemann’s</a:t>
            </a:r>
            <a:r>
              <a:rPr lang="en-US" sz="1600" dirty="0"/>
              <a:t> vision hypothesis?</a:t>
            </a:r>
          </a:p>
          <a:p>
            <a:pPr>
              <a:lnSpc>
                <a:spcPct val="90000"/>
              </a:lnSpc>
            </a:pPr>
            <a:r>
              <a:rPr lang="en-US" sz="1600" dirty="0" err="1"/>
              <a:t>Lüdemann’s</a:t>
            </a:r>
            <a:r>
              <a:rPr lang="en-US" sz="1600" dirty="0"/>
              <a:t> supporting arguments.</a:t>
            </a:r>
          </a:p>
          <a:p>
            <a:pPr>
              <a:lnSpc>
                <a:spcPct val="90000"/>
              </a:lnSpc>
            </a:pPr>
            <a:endParaRPr lang="en-US" sz="1600" dirty="0"/>
          </a:p>
          <a:p>
            <a:pPr marL="0" indent="0">
              <a:lnSpc>
                <a:spcPct val="90000"/>
              </a:lnSpc>
              <a:buNone/>
            </a:pPr>
            <a:r>
              <a:rPr lang="en-US" sz="1600" b="1" dirty="0"/>
              <a:t>Part 2. William Lane Craig’s Response</a:t>
            </a:r>
          </a:p>
          <a:p>
            <a:pPr>
              <a:lnSpc>
                <a:spcPct val="90000"/>
              </a:lnSpc>
            </a:pPr>
            <a:r>
              <a:rPr lang="en-US" sz="1600" dirty="0"/>
              <a:t>All scholars agree on 4 established facts.</a:t>
            </a:r>
          </a:p>
          <a:p>
            <a:pPr>
              <a:lnSpc>
                <a:spcPct val="90000"/>
              </a:lnSpc>
            </a:pPr>
            <a:r>
              <a:rPr lang="en-US" sz="1600" dirty="0"/>
              <a:t>Best explanation for these facts is the resurrection hypothesis.</a:t>
            </a:r>
          </a:p>
          <a:p>
            <a:pPr>
              <a:lnSpc>
                <a:spcPct val="90000"/>
              </a:lnSpc>
            </a:pPr>
            <a:r>
              <a:rPr lang="en-US" sz="1600" dirty="0"/>
              <a:t>Problems with </a:t>
            </a:r>
            <a:r>
              <a:rPr lang="en-US" sz="1600" dirty="0" err="1"/>
              <a:t>Lüdemann’s</a:t>
            </a:r>
            <a:r>
              <a:rPr lang="en-US" sz="1600" dirty="0"/>
              <a:t> supporting arguments.</a:t>
            </a:r>
          </a:p>
          <a:p>
            <a:pPr>
              <a:lnSpc>
                <a:spcPct val="90000"/>
              </a:lnSpc>
            </a:pPr>
            <a:r>
              <a:rPr lang="en-US" sz="1600" dirty="0"/>
              <a:t>The proper conclusion of liberal Christianity.</a:t>
            </a:r>
          </a:p>
        </p:txBody>
      </p:sp>
      <p:pic>
        <p:nvPicPr>
          <p:cNvPr id="6" name="Picture 4" descr="A snow covered field&#10;&#10;Description automatically generated">
            <a:extLst>
              <a:ext uri="{FF2B5EF4-FFF2-40B4-BE49-F238E27FC236}">
                <a16:creationId xmlns:a16="http://schemas.microsoft.com/office/drawing/2014/main" id="{D6E472AC-35DE-4B70-BC25-1B1DEF6389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03" r="40790"/>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6070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D14F1CAC-794D-403B-8948-9F75BB061BFC}"/>
              </a:ext>
            </a:extLst>
          </p:cNvPr>
          <p:cNvSpPr>
            <a:spLocks noGrp="1"/>
          </p:cNvSpPr>
          <p:nvPr>
            <p:ph type="title"/>
          </p:nvPr>
        </p:nvSpPr>
        <p:spPr>
          <a:xfrm>
            <a:off x="841248" y="932688"/>
            <a:ext cx="4892040" cy="1773936"/>
          </a:xfrm>
        </p:spPr>
        <p:txBody>
          <a:bodyPr anchor="b">
            <a:normAutofit/>
          </a:bodyPr>
          <a:lstStyle/>
          <a:p>
            <a:r>
              <a:rPr lang="en-US" sz="4000" dirty="0"/>
              <a:t>A summary of</a:t>
            </a:r>
          </a:p>
        </p:txBody>
      </p:sp>
      <p:sp>
        <p:nvSpPr>
          <p:cNvPr id="3" name="Content Placeholder 2">
            <a:extLst>
              <a:ext uri="{FF2B5EF4-FFF2-40B4-BE49-F238E27FC236}">
                <a16:creationId xmlns:a16="http://schemas.microsoft.com/office/drawing/2014/main" id="{00C43D8E-A9C5-477F-8AB1-5E57E7D98DF1}"/>
              </a:ext>
            </a:extLst>
          </p:cNvPr>
          <p:cNvSpPr>
            <a:spLocks noGrp="1"/>
          </p:cNvSpPr>
          <p:nvPr>
            <p:ph idx="1"/>
          </p:nvPr>
        </p:nvSpPr>
        <p:spPr>
          <a:xfrm>
            <a:off x="841248" y="2898648"/>
            <a:ext cx="4892040" cy="3209544"/>
          </a:xfrm>
        </p:spPr>
        <p:txBody>
          <a:bodyPr anchor="t">
            <a:normAutofit/>
          </a:bodyPr>
          <a:lstStyle/>
          <a:p>
            <a:pPr marL="0" indent="0">
              <a:buNone/>
            </a:pPr>
            <a:r>
              <a:rPr lang="en-US" sz="2000" dirty="0"/>
              <a:t>Paul Copan and Ronald K. </a:t>
            </a:r>
            <a:r>
              <a:rPr lang="en-US" sz="2000" dirty="0" err="1"/>
              <a:t>Tacelli</a:t>
            </a:r>
            <a:r>
              <a:rPr lang="en-US" sz="2000" dirty="0"/>
              <a:t>, eds., </a:t>
            </a:r>
            <a:r>
              <a:rPr lang="en-US" sz="2000" i="1" dirty="0"/>
              <a:t>Jesus’s Resurrection: Fact or Figment? A Debate between William Lane Craig </a:t>
            </a:r>
            <a:r>
              <a:rPr lang="en-US" sz="2000" dirty="0"/>
              <a:t>(Westmont, IL: IVP Academic, 2000).</a:t>
            </a:r>
          </a:p>
        </p:txBody>
      </p:sp>
      <p:cxnSp>
        <p:nvCxnSpPr>
          <p:cNvPr id="17" name="Straight Connector 16">
            <a:extLst>
              <a:ext uri="{FF2B5EF4-FFF2-40B4-BE49-F238E27FC236}">
                <a16:creationId xmlns:a16="http://schemas.microsoft.com/office/drawing/2014/main" id="{749A7284-D010-4ACB-A08A-FC3C3689B5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A2C0C9F-4C26-4A5B-8A73-154F8B38BEB7}"/>
              </a:ext>
            </a:extLst>
          </p:cNvPr>
          <p:cNvPicPr>
            <a:picLocks noChangeAspect="1"/>
          </p:cNvPicPr>
          <p:nvPr/>
        </p:nvPicPr>
        <p:blipFill rotWithShape="1">
          <a:blip r:embed="rId2"/>
          <a:srcRect b="366"/>
          <a:stretch/>
        </p:blipFill>
        <p:spPr>
          <a:xfrm>
            <a:off x="7196491" y="576072"/>
            <a:ext cx="4129086" cy="56940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7853615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73642FE-86B9-4B75-8962-B7FD0E2B3C99}"/>
              </a:ext>
            </a:extLst>
          </p:cNvPr>
          <p:cNvPicPr>
            <a:picLocks noChangeAspect="1"/>
          </p:cNvPicPr>
          <p:nvPr/>
        </p:nvPicPr>
        <p:blipFill rotWithShape="1">
          <a:blip r:embed="rId2"/>
          <a:srcRect r="-1" b="2379"/>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3" name="Freeform: Shape 12">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7DAAAAA-BE04-4784-931C-FA53C4F5B66F}"/>
              </a:ext>
            </a:extLst>
          </p:cNvPr>
          <p:cNvSpPr>
            <a:spLocks noGrp="1"/>
          </p:cNvSpPr>
          <p:nvPr>
            <p:ph type="title"/>
          </p:nvPr>
        </p:nvSpPr>
        <p:spPr>
          <a:xfrm>
            <a:off x="371094" y="1161288"/>
            <a:ext cx="3438144" cy="1125728"/>
          </a:xfrm>
        </p:spPr>
        <p:txBody>
          <a:bodyPr anchor="b">
            <a:normAutofit/>
          </a:bodyPr>
          <a:lstStyle/>
          <a:p>
            <a:r>
              <a:rPr lang="en-US" sz="2400"/>
              <a:t>Possible for people to have vision experiences that “convert” them</a:t>
            </a:r>
          </a:p>
        </p:txBody>
      </p:sp>
      <p:sp>
        <p:nvSpPr>
          <p:cNvPr id="17" name="Rectangle 1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E5F5AAA-3966-4ABB-98FF-7C4B02520A38}"/>
              </a:ext>
            </a:extLst>
          </p:cNvPr>
          <p:cNvSpPr>
            <a:spLocks noGrp="1"/>
          </p:cNvSpPr>
          <p:nvPr>
            <p:ph idx="1"/>
          </p:nvPr>
        </p:nvSpPr>
        <p:spPr>
          <a:xfrm>
            <a:off x="371094" y="2718054"/>
            <a:ext cx="3438906" cy="3207258"/>
          </a:xfrm>
        </p:spPr>
        <p:txBody>
          <a:bodyPr anchor="t">
            <a:normAutofit/>
          </a:bodyPr>
          <a:lstStyle/>
          <a:p>
            <a:r>
              <a:rPr lang="en-US" sz="1700" dirty="0"/>
              <a:t>There are modern comparisons to religious conversion-visions today.</a:t>
            </a:r>
          </a:p>
          <a:p>
            <a:pPr marL="0" indent="0">
              <a:buNone/>
            </a:pPr>
            <a:endParaRPr lang="en-US" sz="2400" b="1" dirty="0"/>
          </a:p>
          <a:p>
            <a:pPr marL="0" indent="0">
              <a:buNone/>
            </a:pPr>
            <a:r>
              <a:rPr lang="en-US" sz="2400" dirty="0"/>
              <a:t>Susan Atkins</a:t>
            </a:r>
          </a:p>
          <a:p>
            <a:r>
              <a:rPr lang="en-US" sz="1700" dirty="0"/>
              <a:t>A former follower of the murderer Charles Manson, whose life completely turned around while in prison.</a:t>
            </a:r>
          </a:p>
          <a:p>
            <a:r>
              <a:rPr lang="en-US" sz="1700" dirty="0"/>
              <a:t>Writes about how she “saw” Jesus in prison.</a:t>
            </a:r>
          </a:p>
        </p:txBody>
      </p:sp>
    </p:spTree>
    <p:extLst>
      <p:ext uri="{BB962C8B-B14F-4D97-AF65-F5344CB8AC3E}">
        <p14:creationId xmlns:p14="http://schemas.microsoft.com/office/powerpoint/2010/main" val="454549745"/>
      </p:ext>
    </p:extLst>
  </p:cSld>
  <p:clrMapOvr>
    <a:masterClrMapping/>
  </p:clrMapOvr>
</p:sld>
</file>

<file path=ppt/theme/theme1.xml><?xml version="1.0" encoding="utf-8"?>
<a:theme xmlns:a="http://schemas.openxmlformats.org/drawingml/2006/main" name="BrushVTI">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cet">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docProps/app.xml><?xml version="1.0" encoding="utf-8"?>
<Properties xmlns="http://schemas.openxmlformats.org/officeDocument/2006/extended-properties" xmlns:vt="http://schemas.openxmlformats.org/officeDocument/2006/docPropsVTypes">
  <TotalTime>32</TotalTime>
  <Words>4250</Words>
  <Application>Microsoft Office PowerPoint</Application>
  <PresentationFormat>Widescreen</PresentationFormat>
  <Paragraphs>340</Paragraphs>
  <Slides>85</Slides>
  <Notes>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85</vt:i4>
      </vt:variant>
    </vt:vector>
  </HeadingPairs>
  <TitlesOfParts>
    <vt:vector size="97" baseType="lpstr">
      <vt:lpstr>Arial</vt:lpstr>
      <vt:lpstr>Calibri</vt:lpstr>
      <vt:lpstr>Calibri Light</vt:lpstr>
      <vt:lpstr>Rockwell</vt:lpstr>
      <vt:lpstr>Trebuchet MS</vt:lpstr>
      <vt:lpstr>Tw Cen MT</vt:lpstr>
      <vt:lpstr>Wingdings</vt:lpstr>
      <vt:lpstr>Wingdings 3</vt:lpstr>
      <vt:lpstr>BrushVTI</vt:lpstr>
      <vt:lpstr>Office Theme</vt:lpstr>
      <vt:lpstr>Facet</vt:lpstr>
      <vt:lpstr>Atlas</vt:lpstr>
      <vt:lpstr>Debunking The Vision Hypothesis Of The Resurrection</vt:lpstr>
      <vt:lpstr>Part 1. Gerd Lüdemann’s Proposal</vt:lpstr>
      <vt:lpstr>Outline</vt:lpstr>
      <vt:lpstr>Vision hypothesis </vt:lpstr>
      <vt:lpstr>Contagious</vt:lpstr>
      <vt:lpstr>Paul</vt:lpstr>
      <vt:lpstr>Earliest account was vision</vt:lpstr>
      <vt:lpstr>Physical resurrection added later</vt:lpstr>
      <vt:lpstr>Possible for people to have vision experiences that “convert” them</vt:lpstr>
      <vt:lpstr>Arthur Koestler</vt:lpstr>
      <vt:lpstr>Visions of Mary</vt:lpstr>
      <vt:lpstr>Jesus’ body was in tomb</vt:lpstr>
      <vt:lpstr>Outline</vt:lpstr>
      <vt:lpstr>Anti-supernaturalism: miracles are impossible</vt:lpstr>
      <vt:lpstr>Limits to science &amp; knowledge</vt:lpstr>
      <vt:lpstr>Cannot appeal to God</vt:lpstr>
      <vt:lpstr>The Gospels are unreliable</vt:lpstr>
      <vt:lpstr>None of four evangelists was an actual eyewitness</vt:lpstr>
      <vt:lpstr>Historical criticism of past 250 years</vt:lpstr>
      <vt:lpstr>Jesus has not returned</vt:lpstr>
      <vt:lpstr>Incorrect cosmology</vt:lpstr>
      <vt:lpstr>NT filled with contradictions</vt:lpstr>
      <vt:lpstr>Gospels are anti-Semitic</vt:lpstr>
      <vt:lpstr>Absurdities with resurrection</vt:lpstr>
      <vt:lpstr>Part 2. William Lane Craig’s Response</vt:lpstr>
      <vt:lpstr>Outline</vt:lpstr>
      <vt:lpstr>Four facts must be explained</vt:lpstr>
      <vt:lpstr>Fact #1. Jesus Burial</vt:lpstr>
      <vt:lpstr>Jesus was buried by Joseph of Arimathea in the tomb.</vt:lpstr>
      <vt:lpstr>Burial well-attested</vt:lpstr>
      <vt:lpstr>Fact #2. The discovery of Jesus’ empty tomb</vt:lpstr>
      <vt:lpstr>Reported empty</vt:lpstr>
      <vt:lpstr>Similarities show authenticity</vt:lpstr>
      <vt:lpstr>Independent sources show authenticity</vt:lpstr>
      <vt:lpstr>Criterion of embarrassment</vt:lpstr>
      <vt:lpstr>Lack of embellishment</vt:lpstr>
      <vt:lpstr>Fact #3. Jesus’ postmortem appearances</vt:lpstr>
      <vt:lpstr>Multiple attestation</vt:lpstr>
      <vt:lpstr>Even Dr. Lüdemann says…</vt:lpstr>
      <vt:lpstr>Answering guilt complex</vt:lpstr>
      <vt:lpstr>Fact #4. Origin of the disciples’ belief in Jesus’ resurrection</vt:lpstr>
      <vt:lpstr>Belief in resurrection despite every reason not to</vt:lpstr>
      <vt:lpstr>A catastrophe</vt:lpstr>
      <vt:lpstr>Against Jewish beliefs</vt:lpstr>
      <vt:lpstr>Majority acknowledge these four facts</vt:lpstr>
      <vt:lpstr>Outline</vt:lpstr>
      <vt:lpstr>Resurrection is best explanation of the facts</vt:lpstr>
      <vt:lpstr>Criterion #1. Great explanatory scope and power</vt:lpstr>
      <vt:lpstr>Vision hypothesis lacks explanatory scope &amp; power</vt:lpstr>
      <vt:lpstr>Resurrection hypothesis has explanatory scope</vt:lpstr>
      <vt:lpstr>Resurrection hypothesis has great explanatory power</vt:lpstr>
      <vt:lpstr>Criterion #2. Plausibility</vt:lpstr>
      <vt:lpstr>Resurrection hypothesis has plausibility</vt:lpstr>
      <vt:lpstr>Vision hypothesis lack plausibility</vt:lpstr>
      <vt:lpstr>Vision hypothesis lack plausibility</vt:lpstr>
      <vt:lpstr>Vision hypothesis lacks plausibility</vt:lpstr>
      <vt:lpstr>Vision hypothesis lacks plausibility</vt:lpstr>
      <vt:lpstr>Vision hypothesis lacks plausibility</vt:lpstr>
      <vt:lpstr>Criterion #3. Not being ad hoc (or contrived)</vt:lpstr>
      <vt:lpstr>Ad hoc</vt:lpstr>
      <vt:lpstr>Vision hypothesis is ad hoc</vt:lpstr>
      <vt:lpstr>Resurrection hypothesis is not ad hoc </vt:lpstr>
      <vt:lpstr>Criterion #4. Being in accord with accepted beliefs</vt:lpstr>
      <vt:lpstr>Resurrection hypothesis is in accord with accepted beliefs</vt:lpstr>
      <vt:lpstr>Vision hypothesis is not in accord with accepted beliefs</vt:lpstr>
      <vt:lpstr>Criterion #5. Outstripping all rival theories</vt:lpstr>
      <vt:lpstr>Vision hypothesis does not outstrip resurrection hypothesis</vt:lpstr>
      <vt:lpstr>Resurrection hypothesis outstrips all rival theories</vt:lpstr>
      <vt:lpstr>Outline</vt:lpstr>
      <vt:lpstr>Lüdemann’s anti-supernatural bias</vt:lpstr>
      <vt:lpstr>Provides no argument against miracles</vt:lpstr>
      <vt:lpstr>Hume has long been refuted</vt:lpstr>
      <vt:lpstr>Lüdemann’s low-view of Scripture</vt:lpstr>
      <vt:lpstr>Not enough time for legends</vt:lpstr>
      <vt:lpstr>No alternative legends</vt:lpstr>
      <vt:lpstr>“History of Religions” defunct</vt:lpstr>
      <vt:lpstr>Double-standard</vt:lpstr>
      <vt:lpstr>Answering charges of anti-Semitism</vt:lpstr>
      <vt:lpstr>NT is not anti-Semitic</vt:lpstr>
      <vt:lpstr>Outline</vt:lpstr>
      <vt:lpstr>Good to Lüdemann stopped pretending to be a Christian</vt:lpstr>
      <vt:lpstr>PowerPoint Presentation</vt:lpstr>
      <vt:lpstr>A Noble Lie</vt:lpstr>
      <vt:lpstr>Review</vt:lpstr>
      <vt:lpstr>A summary of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Debunking The Vision Hypothesis Of The Resurrection</dc:title>
  <dc:creator>Shawn Nelson</dc:creator>
  <cp:lastModifiedBy>Shawn Nelson</cp:lastModifiedBy>
  <cp:revision>8</cp:revision>
  <dcterms:created xsi:type="dcterms:W3CDTF">2020-05-03T16:42:45Z</dcterms:created>
  <dcterms:modified xsi:type="dcterms:W3CDTF">2020-05-03T17:23:44Z</dcterms:modified>
</cp:coreProperties>
</file>